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86" r:id="rId4"/>
    <p:sldId id="287" r:id="rId5"/>
    <p:sldId id="288" r:id="rId6"/>
    <p:sldId id="289" r:id="rId7"/>
    <p:sldId id="291" r:id="rId8"/>
    <p:sldId id="290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8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1096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orient="horz" pos="1956" userDrawn="1">
          <p15:clr>
            <a:srgbClr val="A4A3A4"/>
          </p15:clr>
        </p15:guide>
        <p15:guide id="6" pos="51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zko András" initials="MA" lastIdx="3" clrIdx="0">
    <p:extLst>
      <p:ext uri="{19B8F6BF-5375-455C-9EA6-DF929625EA0E}">
        <p15:presenceInfo xmlns:p15="http://schemas.microsoft.com/office/powerpoint/2012/main" userId="Maczko Andr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323232"/>
    <a:srgbClr val="323264"/>
    <a:srgbClr val="339933"/>
    <a:srgbClr val="963232"/>
    <a:srgbClr val="967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2147" autoAdjust="0"/>
  </p:normalViewPr>
  <p:slideViewPr>
    <p:cSldViewPr snapToGrid="0">
      <p:cViewPr varScale="1">
        <p:scale>
          <a:sx n="59" d="100"/>
          <a:sy n="59" d="100"/>
        </p:scale>
        <p:origin x="272" y="72"/>
      </p:cViewPr>
      <p:guideLst>
        <p:guide orient="horz" pos="1049"/>
        <p:guide pos="1096"/>
        <p:guide orient="horz" pos="1366"/>
        <p:guide orient="horz" pos="1684"/>
        <p:guide orient="horz" pos="1956"/>
        <p:guide pos="51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EAA29-0DFD-429B-A61D-31DA52D9D8E8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44547-133E-4FFB-9344-6511A5336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2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116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222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41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454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44547-133E-4FFB-9344-6511A5336F68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663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57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28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7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425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6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88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621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62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20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3EDE-6BA2-423B-BF16-56D17C78A9A5}" type="datetimeFigureOut">
              <a:rPr lang="hu-HU" smtClean="0"/>
              <a:t>2024. 01. 08.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FF14-1B1A-4EF1-A33D-95A154F890E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200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slide" Target="slide13.xml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0.jp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slide" Target="slide12.xml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hyperlink" Target="https://learningapps.org/display?v=pyiqxms7j1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czko.k3net.hu/tori/roma_provinciak.ht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czko.k3net.hu/tori/romai_szamok.htm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czko.k3net.hu/tori/pannoniai_varosok.htm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buX2aDaWk&amp;t=2770s" TargetMode="External"/><Relationship Id="rId2" Type="http://schemas.openxmlformats.org/officeDocument/2006/relationships/hyperlink" Target="http://maczko.k3net.hu/tori/kereszteny.ht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Vp8xHE66yw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Twbiabml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mozaweb.hu/Extra-3D_modellek-Legendas_okori_birodalmak-26030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nkp.hu/play/41431/false/undefin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czko.k3net.hu/tori/roma_1.htm" TargetMode="External"/><Relationship Id="rId4" Type="http://schemas.openxmlformats.org/officeDocument/2006/relationships/hyperlink" Target="https://player.nkp.hu/play/41436/false/undefin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czkoandras.uw.hu/tori/gorog_romai_istenek.htm" TargetMode="External"/><Relationship Id="rId2" Type="http://schemas.openxmlformats.org/officeDocument/2006/relationships/hyperlink" Target="http://maczkoandras.uw.hu/tori/roma_istenek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zaweb.hu/Extra-3D_modellek-Quinquereme_Kr_e_3_szazad-170443" TargetMode="External"/><Relationship Id="rId2" Type="http://schemas.openxmlformats.org/officeDocument/2006/relationships/hyperlink" Target="https://player.nkp.hu/play/41441/false/undefine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yr6aEwuaR3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anza.tv/tortenelem/az-okori-roma/oszd-meg-es-uralkodj" TargetMode="External"/><Relationship Id="rId2" Type="http://schemas.openxmlformats.org/officeDocument/2006/relationships/hyperlink" Target="http://maczkoandras.uw.hu/tori/pun_haboruk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várostól a birodalomig, az ókori Róma</a:t>
            </a:r>
            <a:endParaRPr lang="hu-HU" b="1" dirty="0">
              <a:solidFill>
                <a:srgbClr val="3232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0691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Történelem 5. osztály tankönyvhöz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FI-504010501/1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Készítette: Maczkó András</a:t>
            </a:r>
          </a:p>
          <a:p>
            <a:r>
              <a:rPr lang="hu-HU" b="1" dirty="0" smtClean="0">
                <a:solidFill>
                  <a:srgbClr val="323264"/>
                </a:solidFill>
              </a:rPr>
              <a:t>Pécs TVT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21858" y="0"/>
            <a:ext cx="688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Klasszikus rabszolgatartás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1" y="316238"/>
            <a:ext cx="2534533" cy="280058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380" y="4645407"/>
            <a:ext cx="3154362" cy="17008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3" y="3937887"/>
            <a:ext cx="2715177" cy="23449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419" y="2644877"/>
            <a:ext cx="2681072" cy="144567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0869" y="4620540"/>
            <a:ext cx="2715286" cy="184002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2016" y="94805"/>
            <a:ext cx="2367664" cy="214695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2930013" y="687094"/>
            <a:ext cx="66859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Hol </a:t>
            </a:r>
            <a:r>
              <a:rPr lang="hu-HU" sz="2000" b="1" dirty="0" smtClean="0">
                <a:solidFill>
                  <a:srgbClr val="323264"/>
                </a:solidFill>
              </a:rPr>
              <a:t>alkalmaztak rabszolgákat? Párosítsa a szöveget a képekhez! Kattintson a képre a megoldásért!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375355" y="1563329"/>
            <a:ext cx="210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Házi rabszolga</a:t>
            </a: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370437" y="1971368"/>
            <a:ext cx="210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Mezőgazdaságban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390102" y="2413821"/>
            <a:ext cx="210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Bányákban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4380271" y="2895600"/>
            <a:ext cx="210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Műhelyekben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4390103" y="3456039"/>
            <a:ext cx="210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Gályarab</a:t>
            </a:r>
            <a:endParaRPr lang="hu-HU" sz="2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350773" y="3977149"/>
            <a:ext cx="210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Gladiátor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4044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45899 0.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3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33854 0.62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46329 0.245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4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3099 0.03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34493 0.434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00521 0.34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54138" y="0"/>
            <a:ext cx="843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Julius Caesar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0" y="3521491"/>
            <a:ext cx="120543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Hispániába érkezve Caesar katonai vezetőként jelentős hírnévre tett szert. Kr. e. 61 és 60 között számottevő </a:t>
            </a:r>
            <a:r>
              <a:rPr lang="hu-HU" dirty="0" smtClean="0"/>
              <a:t>győzel-</a:t>
            </a:r>
            <a:r>
              <a:rPr lang="hu-HU" dirty="0" err="1" smtClean="0"/>
              <a:t>met</a:t>
            </a:r>
            <a:r>
              <a:rPr lang="hu-HU" dirty="0" smtClean="0"/>
              <a:t> </a:t>
            </a:r>
            <a:r>
              <a:rPr lang="hu-HU" dirty="0"/>
              <a:t>aratott. Politikai céljai eléréséhez Caesarnak szövetségesekre volt szüksége, Caesarnak mindenképpen szüksége volt </a:t>
            </a:r>
            <a:r>
              <a:rPr lang="hu-HU" dirty="0" err="1"/>
              <a:t>Crassus</a:t>
            </a:r>
            <a:r>
              <a:rPr lang="hu-HU" dirty="0"/>
              <a:t> pénzére és Pompeius befolyására, így hamarosan, Kr. e. 60-ban megalakult nem hivatalosan az első </a:t>
            </a:r>
            <a:r>
              <a:rPr lang="hu-HU" dirty="0" smtClean="0"/>
              <a:t>triumvirátus (3 férfi szövetsége). </a:t>
            </a:r>
            <a:r>
              <a:rPr lang="hu-HU" dirty="0"/>
              <a:t>Néhány hónap múlva Caesart </a:t>
            </a:r>
            <a:r>
              <a:rPr lang="hu-HU" dirty="0" err="1"/>
              <a:t>consullá</a:t>
            </a:r>
            <a:r>
              <a:rPr lang="hu-HU" dirty="0"/>
              <a:t> választották. Caesar elindította a </a:t>
            </a:r>
            <a:r>
              <a:rPr lang="hu-HU"/>
              <a:t>gall </a:t>
            </a:r>
            <a:r>
              <a:rPr lang="hu-HU" smtClean="0"/>
              <a:t>háborúkat </a:t>
            </a:r>
            <a:r>
              <a:rPr lang="hu-HU" dirty="0"/>
              <a:t>(Kr. e. 58–49), amelyben meghódította a gallokat, valamint </a:t>
            </a:r>
            <a:r>
              <a:rPr lang="hu-HU" dirty="0" err="1"/>
              <a:t>Germania</a:t>
            </a:r>
            <a:r>
              <a:rPr lang="hu-HU" dirty="0"/>
              <a:t> egy </a:t>
            </a:r>
            <a:r>
              <a:rPr lang="hu-HU" dirty="0" smtClean="0"/>
              <a:t>részét.  A szenátus azonban, Pompeius vezetésével </a:t>
            </a:r>
            <a:r>
              <a:rPr lang="hu-HU" dirty="0"/>
              <a:t>visszarendelte Caesart Rómába, hadseregét pedig feloszlatták, megtiltotta Caesarnak, hogy egy második </a:t>
            </a:r>
            <a:r>
              <a:rPr lang="hu-HU" dirty="0" err="1"/>
              <a:t>consulátusra</a:t>
            </a:r>
            <a:r>
              <a:rPr lang="hu-HU" dirty="0"/>
              <a:t> pályázzon. Caesar átlépte a </a:t>
            </a:r>
            <a:r>
              <a:rPr lang="hu-HU" dirty="0" smtClean="0"/>
              <a:t>Rubicon folyót </a:t>
            </a:r>
            <a:r>
              <a:rPr lang="hu-HU" dirty="0"/>
              <a:t>csupán egyetlen légióval, és ezzel polgárháborút indított el. Pompeius Egyiptomba menekült, ahol egyik tisztje meggyilkolta</a:t>
            </a:r>
            <a:r>
              <a:rPr lang="hu-HU" dirty="0" smtClean="0"/>
              <a:t>. Caesar követte </a:t>
            </a:r>
            <a:r>
              <a:rPr lang="hu-HU" dirty="0"/>
              <a:t>Pompeiust Egyiptomba, ahol csapatával letáborozott, legyőzte a fáraó csapatait, és Kleopátrát segítette hatalomra. </a:t>
            </a:r>
            <a:r>
              <a:rPr lang="hu-HU" dirty="0" smtClean="0"/>
              <a:t>Jelentős újításokat vezetett be, földet osztott szegényeknek, új naptárt vezetett be. Kr</a:t>
            </a:r>
            <a:r>
              <a:rPr lang="hu-HU" dirty="0"/>
              <a:t>. e. 44 kezdetén </a:t>
            </a:r>
            <a:r>
              <a:rPr lang="hu-HU" dirty="0" smtClean="0"/>
              <a:t>Caesar </a:t>
            </a:r>
            <a:r>
              <a:rPr lang="hu-HU" dirty="0"/>
              <a:t>egyre nagyobb dicsőítése elmélyítette a szakadékot közte és </a:t>
            </a:r>
            <a:r>
              <a:rPr lang="hu-HU" dirty="0" smtClean="0"/>
              <a:t>a szenátus között</a:t>
            </a:r>
            <a:r>
              <a:rPr lang="hu-HU" dirty="0"/>
              <a:t>. Kr. e. 44. március 15., március idusán Caesart megtámadta a szenátorok egy csoportja, és több késszúrással megölték. </a:t>
            </a:r>
          </a:p>
          <a:p>
            <a:r>
              <a:rPr lang="hu-HU" sz="1000" b="1" dirty="0"/>
              <a:t>(Forrás: https://hu.wikipedia.org/wiki/Caius_Iulius_Caesar)</a:t>
            </a:r>
          </a:p>
        </p:txBody>
      </p:sp>
      <p:sp>
        <p:nvSpPr>
          <p:cNvPr id="12" name="Téglalap 11"/>
          <p:cNvSpPr/>
          <p:nvPr/>
        </p:nvSpPr>
        <p:spPr>
          <a:xfrm>
            <a:off x="0" y="3174659"/>
            <a:ext cx="9281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Olvassa </a:t>
            </a:r>
            <a:r>
              <a:rPr lang="hu-HU" sz="2000" b="1" dirty="0">
                <a:solidFill>
                  <a:srgbClr val="323264"/>
                </a:solidFill>
              </a:rPr>
              <a:t>el a szöveget! </a:t>
            </a:r>
            <a:r>
              <a:rPr lang="hu-HU" sz="2000" b="1" dirty="0" smtClean="0">
                <a:solidFill>
                  <a:srgbClr val="323264"/>
                </a:solidFill>
              </a:rPr>
              <a:t>Állítsa sorrendbe Caesar életével kapcsolatos eseményeket!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0" y="583859"/>
            <a:ext cx="9281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Keressen </a:t>
            </a:r>
            <a:r>
              <a:rPr lang="hu-HU" sz="2000" b="1" dirty="0" smtClean="0">
                <a:solidFill>
                  <a:srgbClr val="323264"/>
                </a:solidFill>
              </a:rPr>
              <a:t>rá az alábbi fogalmak jelentésére!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0" y="188663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Keressen </a:t>
            </a:r>
            <a:r>
              <a:rPr lang="hu-HU" sz="2000" b="1" dirty="0" smtClean="0">
                <a:solidFill>
                  <a:srgbClr val="323264"/>
                </a:solidFill>
              </a:rPr>
              <a:t>rá az alábbi szállóigék jelentésére! A lenti szöveg mely eseménye alkalmával hangzottak el?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21281" y="2241746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/>
              <a:t>Alea</a:t>
            </a:r>
            <a:r>
              <a:rPr lang="hu-HU" b="1" dirty="0"/>
              <a:t> iacta </a:t>
            </a:r>
            <a:r>
              <a:rPr lang="hu-HU" b="1" dirty="0" smtClean="0"/>
              <a:t>est: </a:t>
            </a:r>
            <a:endParaRPr lang="hu-HU" b="1" dirty="0"/>
          </a:p>
        </p:txBody>
      </p:sp>
      <p:sp>
        <p:nvSpPr>
          <p:cNvPr id="20" name="Téglalap 19"/>
          <p:cNvSpPr/>
          <p:nvPr/>
        </p:nvSpPr>
        <p:spPr>
          <a:xfrm>
            <a:off x="106532" y="2580962"/>
            <a:ext cx="165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/>
              <a:t>Veni</a:t>
            </a:r>
            <a:r>
              <a:rPr lang="hu-HU" b="1" dirty="0" smtClean="0"/>
              <a:t>, </a:t>
            </a:r>
            <a:r>
              <a:rPr lang="hu-HU" b="1" dirty="0" err="1" smtClean="0"/>
              <a:t>vidi</a:t>
            </a:r>
            <a:r>
              <a:rPr lang="hu-HU" b="1" dirty="0" smtClean="0"/>
              <a:t>, vici:</a:t>
            </a:r>
            <a:endParaRPr lang="hu-HU" b="1" dirty="0"/>
          </a:p>
        </p:txBody>
      </p:sp>
      <p:sp>
        <p:nvSpPr>
          <p:cNvPr id="21" name="Téglalap 20"/>
          <p:cNvSpPr/>
          <p:nvPr/>
        </p:nvSpPr>
        <p:spPr>
          <a:xfrm>
            <a:off x="78333" y="2890680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Et tu mi fili </a:t>
            </a:r>
            <a:r>
              <a:rPr lang="pl-PL" b="1" dirty="0" smtClean="0"/>
              <a:t>Brute: </a:t>
            </a:r>
            <a:endParaRPr lang="hu-HU" b="1" dirty="0"/>
          </a:p>
        </p:txBody>
      </p:sp>
      <p:sp>
        <p:nvSpPr>
          <p:cNvPr id="22" name="Téglalap 21"/>
          <p:cNvSpPr/>
          <p:nvPr/>
        </p:nvSpPr>
        <p:spPr>
          <a:xfrm>
            <a:off x="111448" y="914400"/>
            <a:ext cx="169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Polgárháború: </a:t>
            </a:r>
            <a:endParaRPr lang="hu-HU" b="1" dirty="0"/>
          </a:p>
        </p:txBody>
      </p:sp>
      <p:sp>
        <p:nvSpPr>
          <p:cNvPr id="23" name="Téglalap 22"/>
          <p:cNvSpPr/>
          <p:nvPr/>
        </p:nvSpPr>
        <p:spPr>
          <a:xfrm>
            <a:off x="2053320" y="2915261"/>
            <a:ext cx="177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Te is fiam Brutus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3960778" y="2915261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Mely alkalommal? 3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1694443" y="2576045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Jöttem, láttam, győztem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4123011" y="2585877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339933"/>
                </a:solidFill>
              </a:rPr>
              <a:t>Mely alkalommal? 2</a:t>
            </a:r>
            <a:endParaRPr lang="hu-HU" b="1" dirty="0">
              <a:solidFill>
                <a:srgbClr val="339933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1635449" y="2241747"/>
            <a:ext cx="212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A kocka el van vetve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4034520" y="2241747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Mely alkalommal? 1</a:t>
            </a:r>
            <a:endParaRPr lang="hu-HU" b="1" dirty="0"/>
          </a:p>
        </p:txBody>
      </p:sp>
      <p:sp>
        <p:nvSpPr>
          <p:cNvPr id="29" name="Téglalap 28"/>
          <p:cNvSpPr/>
          <p:nvPr/>
        </p:nvSpPr>
        <p:spPr>
          <a:xfrm>
            <a:off x="106532" y="1243781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diktatúra: </a:t>
            </a:r>
            <a:endParaRPr lang="hu-HU" b="1" dirty="0"/>
          </a:p>
        </p:txBody>
      </p:sp>
      <p:sp>
        <p:nvSpPr>
          <p:cNvPr id="30" name="Téglalap 29"/>
          <p:cNvSpPr/>
          <p:nvPr/>
        </p:nvSpPr>
        <p:spPr>
          <a:xfrm>
            <a:off x="86867" y="1578076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/>
              <a:t>triumvirátus: 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1651818" y="913241"/>
            <a:ext cx="10540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A politikai hatalomért vívott háború egyazon társadalomhoz vagy nemzethez tartozó csoportok, pártok között.</a:t>
            </a:r>
          </a:p>
        </p:txBody>
      </p:sp>
      <p:sp>
        <p:nvSpPr>
          <p:cNvPr id="4" name="Téglalap 3"/>
          <p:cNvSpPr/>
          <p:nvPr/>
        </p:nvSpPr>
        <p:spPr>
          <a:xfrm>
            <a:off x="1199535" y="1247538"/>
            <a:ext cx="9045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egyetlen személy vagy csoport uralma a közösség, az állam fölött.</a:t>
            </a:r>
          </a:p>
        </p:txBody>
      </p:sp>
      <p:sp>
        <p:nvSpPr>
          <p:cNvPr id="5" name="Téglalap 4"/>
          <p:cNvSpPr/>
          <p:nvPr/>
        </p:nvSpPr>
        <p:spPr>
          <a:xfrm>
            <a:off x="1481310" y="1572851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három férfi szövetsége</a:t>
            </a:r>
          </a:p>
        </p:txBody>
      </p:sp>
      <p:cxnSp>
        <p:nvCxnSpPr>
          <p:cNvPr id="8" name="Egyenes összekötő 7"/>
          <p:cNvCxnSpPr/>
          <p:nvPr/>
        </p:nvCxnSpPr>
        <p:spPr>
          <a:xfrm>
            <a:off x="7888200" y="5188272"/>
            <a:ext cx="28611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V="1">
            <a:off x="5678129" y="5801032"/>
            <a:ext cx="2443316" cy="4917"/>
          </a:xfrm>
          <a:prstGeom prst="line">
            <a:avLst/>
          </a:prstGeom>
          <a:ln w="254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2630130" y="6563033"/>
            <a:ext cx="2659625" cy="1474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9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47" y="1325047"/>
            <a:ext cx="2644255" cy="2340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450111" y="0"/>
            <a:ext cx="852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Julius Caesar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8658" y="6587615"/>
            <a:ext cx="4916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Képek forrása: Apáczai Kiadó interaktív feladata</a:t>
            </a:r>
            <a:endParaRPr lang="hu-HU" sz="12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5" y="4074321"/>
            <a:ext cx="2566974" cy="23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42" y="1330125"/>
            <a:ext cx="2557285" cy="2340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81" y="4113505"/>
            <a:ext cx="2553237" cy="2340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28" y="4104084"/>
            <a:ext cx="2640857" cy="2340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08" y="4087648"/>
            <a:ext cx="2683125" cy="234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3" y="1311553"/>
            <a:ext cx="2557285" cy="23400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91" y="1320900"/>
            <a:ext cx="2629661" cy="2340000"/>
          </a:xfrm>
          <a:prstGeom prst="rect">
            <a:avLst/>
          </a:prstGeom>
        </p:spPr>
      </p:pic>
      <p:sp>
        <p:nvSpPr>
          <p:cNvPr id="20" name="Téglalap 19"/>
          <p:cNvSpPr/>
          <p:nvPr/>
        </p:nvSpPr>
        <p:spPr>
          <a:xfrm>
            <a:off x="0" y="658450"/>
            <a:ext cx="5992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23264"/>
                </a:solidFill>
              </a:rPr>
              <a:t>Állítsa sorrendbe Caesar életével kapcsolatos eseményeket!</a:t>
            </a:r>
          </a:p>
        </p:txBody>
      </p:sp>
      <p:sp>
        <p:nvSpPr>
          <p:cNvPr id="29" name="Téglalap 28">
            <a:hlinkClick r:id="rId10" action="ppaction://hlinksldjump"/>
          </p:cNvPr>
          <p:cNvSpPr/>
          <p:nvPr/>
        </p:nvSpPr>
        <p:spPr>
          <a:xfrm>
            <a:off x="11071453" y="3932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4" y="1311457"/>
            <a:ext cx="2566974" cy="234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176" y="1344711"/>
            <a:ext cx="2644255" cy="2340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8" y="4033995"/>
            <a:ext cx="2557285" cy="234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01" y="1281815"/>
            <a:ext cx="2553237" cy="234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21" y="4035259"/>
            <a:ext cx="2640857" cy="234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69" y="1295287"/>
            <a:ext cx="2683125" cy="234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03" y="4036219"/>
            <a:ext cx="2557285" cy="2340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01" y="4093596"/>
            <a:ext cx="2629661" cy="2340000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1528769" y="0"/>
            <a:ext cx="852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Julius Caesar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658450"/>
            <a:ext cx="739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23264"/>
                </a:solidFill>
              </a:rPr>
              <a:t>Állítsa sorrendbe Caesar életével kapcsolatos eseményeket</a:t>
            </a:r>
            <a:r>
              <a:rPr lang="hu-HU" b="1" dirty="0" smtClean="0">
                <a:solidFill>
                  <a:srgbClr val="323264"/>
                </a:solidFill>
              </a:rPr>
              <a:t>! MEGOLDÁS</a:t>
            </a:r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15" name="Téglalap 14">
            <a:hlinkClick r:id="rId10" action="ppaction://hlinksldjump"/>
          </p:cNvPr>
          <p:cNvSpPr/>
          <p:nvPr/>
        </p:nvSpPr>
        <p:spPr>
          <a:xfrm>
            <a:off x="11028747" y="14341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1" y="0"/>
            <a:ext cx="852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Császárok a birodalom élén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-1" y="637934"/>
            <a:ext cx="9940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Olvassa </a:t>
            </a:r>
            <a:r>
              <a:rPr lang="hu-HU" sz="2000" b="1" dirty="0">
                <a:solidFill>
                  <a:srgbClr val="323264"/>
                </a:solidFill>
              </a:rPr>
              <a:t>el a szöveget! </a:t>
            </a:r>
            <a:r>
              <a:rPr lang="hu-HU" sz="2000" b="1" dirty="0" smtClean="0">
                <a:solidFill>
                  <a:srgbClr val="323264"/>
                </a:solidFill>
              </a:rPr>
              <a:t>Töltse ki az ábra hiányzó elemeit! Válaszait az 1. vázlatpontba!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120615" y="2543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107406" y="53670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" y="1007828"/>
            <a:ext cx="120740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Miután Caesar merénylőit legyőzték, azok kerültek hatalomra, akik Julius Caesarhoz hasonlóan csökkenteni akarták a szenátus hatalmát. Caesar fogadott fia, Octavianus mellett jelentős hatalommal rendelkezett Julius Caesar volt hadvezére, Antonius (</a:t>
            </a:r>
            <a:r>
              <a:rPr lang="hu-HU" sz="2000" dirty="0" err="1"/>
              <a:t>antoniusz</a:t>
            </a:r>
            <a:r>
              <a:rPr lang="hu-HU" sz="2000" dirty="0"/>
              <a:t>) is. Hamarosan </a:t>
            </a:r>
            <a:r>
              <a:rPr lang="hu-HU" sz="2000" dirty="0" smtClean="0"/>
              <a:t>azonban </a:t>
            </a:r>
            <a:r>
              <a:rPr lang="hu-HU" sz="2000" dirty="0"/>
              <a:t>ellentétek alakultak ki köztük is. Antonius Egyiptomba ment, és feleségül vette Kleopátrát. A keleti provinciák korlátlan ura kívánt lenni, ezért szembekerült Rómával. Octavianus tengeri </a:t>
            </a:r>
            <a:r>
              <a:rPr lang="hu-HU" sz="2000" dirty="0" smtClean="0"/>
              <a:t>csatában</a:t>
            </a:r>
            <a:r>
              <a:rPr lang="hu-HU" sz="2000" dirty="0"/>
              <a:t>, </a:t>
            </a:r>
            <a:r>
              <a:rPr lang="hu-HU" sz="2000" dirty="0" err="1"/>
              <a:t>Actiumnál</a:t>
            </a:r>
            <a:r>
              <a:rPr lang="hu-HU" sz="2000" dirty="0"/>
              <a:t> legyőzte Antoniust, és provinciává szervezte Egyiptomot. Kleopátra öngyilkos lett. A megfélemlített szenátus Kr. e. 27-ben kitüntető címként az Augustus (</a:t>
            </a:r>
            <a:r>
              <a:rPr lang="hu-HU" sz="2000" dirty="0" err="1"/>
              <a:t>augusztusz</a:t>
            </a:r>
            <a:r>
              <a:rPr lang="hu-HU" sz="2000" dirty="0"/>
              <a:t>, fenséges) nevet adományozta Octavianusnak. Ő Caesar halálakor már a Caesar nevet is felvette. Az őt követő császárok is így tettek, ezért alakult ki Caesar nevéből a császár kifejezés. Augustus békét teremtve látszólag helyreállította a köztársaság intézményrendszerét, de a legfontosabb </a:t>
            </a:r>
            <a:r>
              <a:rPr lang="hu-HU" sz="2000" dirty="0" smtClean="0"/>
              <a:t>tisztségeket </a:t>
            </a:r>
            <a:r>
              <a:rPr lang="hu-HU" sz="2000" dirty="0"/>
              <a:t>ettől kezdve ő töltötte be. A hadsereg főparancsnoka és a birodalom főpapja is ő volt. Az ő nevéhez fűződik Pannonia elfoglalása.</a:t>
            </a:r>
          </a:p>
        </p:txBody>
      </p:sp>
      <p:sp useBgFill="1">
        <p:nvSpPr>
          <p:cNvPr id="7" name="Lekerekített téglalap 6"/>
          <p:cNvSpPr/>
          <p:nvPr/>
        </p:nvSpPr>
        <p:spPr>
          <a:xfrm>
            <a:off x="1622310" y="4178708"/>
            <a:ext cx="3028335" cy="57027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5829133" y="4184211"/>
            <a:ext cx="3028335" cy="57027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11" name="Lekerekített téglalap 10"/>
          <p:cNvSpPr/>
          <p:nvPr/>
        </p:nvSpPr>
        <p:spPr>
          <a:xfrm>
            <a:off x="9026013" y="4159046"/>
            <a:ext cx="3028335" cy="57027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/>
          <p:cNvCxnSpPr>
            <a:stCxn id="7" idx="3"/>
          </p:cNvCxnSpPr>
          <p:nvPr/>
        </p:nvCxnSpPr>
        <p:spPr>
          <a:xfrm>
            <a:off x="4650645" y="4463844"/>
            <a:ext cx="540774" cy="98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stCxn id="10" idx="1"/>
          </p:cNvCxnSpPr>
          <p:nvPr/>
        </p:nvCxnSpPr>
        <p:spPr>
          <a:xfrm flipH="1">
            <a:off x="5338913" y="4469347"/>
            <a:ext cx="490220" cy="4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7" idx="2"/>
          </p:cNvCxnSpPr>
          <p:nvPr/>
        </p:nvCxnSpPr>
        <p:spPr>
          <a:xfrm>
            <a:off x="3136478" y="4748979"/>
            <a:ext cx="1927131" cy="36379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Lekerekített téglalap 20"/>
          <p:cNvSpPr/>
          <p:nvPr/>
        </p:nvSpPr>
        <p:spPr>
          <a:xfrm>
            <a:off x="3951321" y="5198551"/>
            <a:ext cx="3028335" cy="57027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6534195" y="4201309"/>
            <a:ext cx="1473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Antonius</a:t>
            </a:r>
            <a:endParaRPr lang="hu-HU" sz="2200" b="1" dirty="0"/>
          </a:p>
        </p:txBody>
      </p:sp>
      <p:cxnSp>
        <p:nvCxnSpPr>
          <p:cNvPr id="23" name="Egyenes összekötő nyíllal 22"/>
          <p:cNvCxnSpPr/>
          <p:nvPr/>
        </p:nvCxnSpPr>
        <p:spPr>
          <a:xfrm flipH="1">
            <a:off x="6489287" y="4788310"/>
            <a:ext cx="2202426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>
            <a:stCxn id="21" idx="2"/>
          </p:cNvCxnSpPr>
          <p:nvPr/>
        </p:nvCxnSpPr>
        <p:spPr>
          <a:xfrm flipH="1">
            <a:off x="3382297" y="5768822"/>
            <a:ext cx="2083192" cy="268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>
            <a:off x="5471653" y="5776452"/>
            <a:ext cx="2059857" cy="2802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Lekerekített téglalap 36"/>
          <p:cNvSpPr/>
          <p:nvPr/>
        </p:nvSpPr>
        <p:spPr>
          <a:xfrm>
            <a:off x="1882877" y="6140246"/>
            <a:ext cx="3028335" cy="57027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39" name="Lekerekített téglalap 38"/>
          <p:cNvSpPr/>
          <p:nvPr/>
        </p:nvSpPr>
        <p:spPr>
          <a:xfrm>
            <a:off x="6002595" y="6169744"/>
            <a:ext cx="3028335" cy="570271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Szövegdoboz 45"/>
          <p:cNvSpPr txBox="1"/>
          <p:nvPr/>
        </p:nvSpPr>
        <p:spPr>
          <a:xfrm>
            <a:off x="88489" y="6213988"/>
            <a:ext cx="175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Következmény: </a:t>
            </a:r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49" name="Szövegdoboz 48"/>
          <p:cNvSpPr txBox="1"/>
          <p:nvPr/>
        </p:nvSpPr>
        <p:spPr>
          <a:xfrm>
            <a:off x="3102076" y="5343833"/>
            <a:ext cx="850491" cy="3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Csata: </a:t>
            </a:r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50" name="Szövegdoboz 49"/>
          <p:cNvSpPr txBox="1"/>
          <p:nvPr/>
        </p:nvSpPr>
        <p:spPr>
          <a:xfrm>
            <a:off x="0" y="4257369"/>
            <a:ext cx="170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Polgárháború:</a:t>
            </a:r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9636272" y="4206225"/>
            <a:ext cx="1473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Kleopátra</a:t>
            </a:r>
            <a:endParaRPr lang="hu-HU" sz="2200" b="1" dirty="0"/>
          </a:p>
        </p:txBody>
      </p:sp>
      <p:sp>
        <p:nvSpPr>
          <p:cNvPr id="56" name="Szövegdoboz 55"/>
          <p:cNvSpPr txBox="1"/>
          <p:nvPr/>
        </p:nvSpPr>
        <p:spPr>
          <a:xfrm>
            <a:off x="2158840" y="4201309"/>
            <a:ext cx="1901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Octavianus</a:t>
            </a:r>
            <a:endParaRPr lang="hu-HU" sz="2200" b="1" dirty="0"/>
          </a:p>
        </p:txBody>
      </p:sp>
      <p:sp>
        <p:nvSpPr>
          <p:cNvPr id="57" name="Szövegdoboz 56"/>
          <p:cNvSpPr txBox="1"/>
          <p:nvPr/>
        </p:nvSpPr>
        <p:spPr>
          <a:xfrm>
            <a:off x="4788969" y="5277942"/>
            <a:ext cx="1473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 smtClean="0"/>
              <a:t>Actium</a:t>
            </a:r>
            <a:endParaRPr lang="hu-HU" sz="2200" b="1" dirty="0"/>
          </a:p>
        </p:txBody>
      </p:sp>
      <p:sp>
        <p:nvSpPr>
          <p:cNvPr id="58" name="Szövegdoboz 57"/>
          <p:cNvSpPr txBox="1"/>
          <p:nvPr/>
        </p:nvSpPr>
        <p:spPr>
          <a:xfrm>
            <a:off x="2173589" y="6212006"/>
            <a:ext cx="2447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Augustus császár</a:t>
            </a:r>
            <a:endParaRPr lang="hu-HU" sz="2200" b="1" dirty="0"/>
          </a:p>
        </p:txBody>
      </p:sp>
      <p:sp>
        <p:nvSpPr>
          <p:cNvPr id="59" name="Szövegdoboz 58"/>
          <p:cNvSpPr txBox="1"/>
          <p:nvPr/>
        </p:nvSpPr>
        <p:spPr>
          <a:xfrm>
            <a:off x="5968840" y="6241503"/>
            <a:ext cx="3106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Antonius, Kleopátra halott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6595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49121" y="0"/>
            <a:ext cx="756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Császárok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210800" y="0"/>
            <a:ext cx="1889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 smtClean="0"/>
              <a:t>Képek forrása: </a:t>
            </a:r>
            <a:r>
              <a:rPr lang="hu-HU" sz="1200" b="1" dirty="0" err="1" smtClean="0"/>
              <a:t>wikipédia</a:t>
            </a:r>
            <a:endParaRPr lang="hu-HU" sz="1200" b="1" dirty="0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72" y="3012440"/>
            <a:ext cx="1608667" cy="2413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037" y="3027680"/>
            <a:ext cx="1449493" cy="24384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90" y="3126610"/>
            <a:ext cx="1627380" cy="244107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5" y="3228432"/>
            <a:ext cx="1883305" cy="2501808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" y="376971"/>
            <a:ext cx="1477611" cy="2440092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451" y="226760"/>
            <a:ext cx="2052614" cy="2414840"/>
          </a:xfrm>
          <a:prstGeom prst="rect">
            <a:avLst/>
          </a:prstGeom>
        </p:spPr>
      </p:pic>
      <p:sp>
        <p:nvSpPr>
          <p:cNvPr id="24" name="Szövegdoboz 23"/>
          <p:cNvSpPr txBox="1"/>
          <p:nvPr/>
        </p:nvSpPr>
        <p:spPr>
          <a:xfrm>
            <a:off x="2153920" y="1076960"/>
            <a:ext cx="278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Pannónia meghódítása</a:t>
            </a:r>
            <a:endParaRPr lang="hu-HU" sz="20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035040" y="2387600"/>
            <a:ext cx="303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Kereszténység elismerése</a:t>
            </a:r>
            <a:endParaRPr lang="hu-HU" sz="20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035040" y="1686560"/>
            <a:ext cx="20421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Filozófus császár</a:t>
            </a:r>
            <a:endParaRPr lang="hu-HU" sz="20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2164080" y="1717040"/>
            <a:ext cx="238760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Utolsó nagy hódító</a:t>
            </a:r>
            <a:endParaRPr lang="hu-HU" sz="20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184400" y="2428240"/>
            <a:ext cx="3108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Pletyka: Róma felgyújtása</a:t>
            </a:r>
            <a:endParaRPr lang="hu-HU" sz="20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6035040" y="1056640"/>
            <a:ext cx="278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Istennek képzeli magát</a:t>
            </a:r>
            <a:endParaRPr lang="hu-HU" sz="2000" b="1" dirty="0"/>
          </a:p>
        </p:txBody>
      </p:sp>
      <p:sp>
        <p:nvSpPr>
          <p:cNvPr id="32" name="Téglalap 31"/>
          <p:cNvSpPr/>
          <p:nvPr/>
        </p:nvSpPr>
        <p:spPr>
          <a:xfrm>
            <a:off x="1879600" y="739534"/>
            <a:ext cx="6431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Rendezze </a:t>
            </a:r>
            <a:r>
              <a:rPr lang="hu-HU" sz="2000" b="1" dirty="0" smtClean="0">
                <a:solidFill>
                  <a:srgbClr val="323264"/>
                </a:solidFill>
              </a:rPr>
              <a:t>a képekhez, melyik császár nevéhez fűződik!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0" y="6164974"/>
            <a:ext cx="9723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 smtClean="0">
                <a:solidFill>
                  <a:srgbClr val="323264"/>
                </a:solidFill>
              </a:rPr>
              <a:t>Feladat gomra kattintva rendezze uralkodásuk sorrendjébe a császárokat!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4" name="Téglalap 33">
            <a:hlinkClick r:id="rId9"/>
          </p:cNvPr>
          <p:cNvSpPr/>
          <p:nvPr/>
        </p:nvSpPr>
        <p:spPr>
          <a:xfrm>
            <a:off x="8852869" y="609643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9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5846 0.6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59297 0.1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7747 0.044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125 0.640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8671 0.562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-0.497 0.4879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54139" y="0"/>
            <a:ext cx="829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Élet a Római Birodalomban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5" y="772160"/>
            <a:ext cx="7676515" cy="598947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797040" y="5171440"/>
            <a:ext cx="42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1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16000" y="2814320"/>
            <a:ext cx="42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3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098800" y="4460240"/>
            <a:ext cx="42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2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143760" y="2011680"/>
            <a:ext cx="42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4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783840" y="1767841"/>
            <a:ext cx="35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5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164080" y="904240"/>
            <a:ext cx="42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6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267200" y="2357120"/>
            <a:ext cx="42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smtClean="0">
                <a:solidFill>
                  <a:srgbClr val="C00000"/>
                </a:solidFill>
              </a:rPr>
              <a:t>7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029200" y="2367280"/>
            <a:ext cx="42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8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870960" y="3962400"/>
            <a:ext cx="42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9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974080" y="320040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10</a:t>
            </a:r>
            <a:endParaRPr lang="hu-HU" sz="3200" b="1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920480" y="1026160"/>
            <a:ext cx="1351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Pannonia</a:t>
            </a:r>
            <a:endParaRPr lang="hu-HU" sz="22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900160" y="1706880"/>
            <a:ext cx="1351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Britannia</a:t>
            </a:r>
            <a:endParaRPr lang="hu-HU" sz="22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890000" y="2062480"/>
            <a:ext cx="1351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Egyiptom</a:t>
            </a:r>
            <a:endParaRPr lang="hu-HU" sz="22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8910320" y="4267200"/>
            <a:ext cx="1351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Dacia</a:t>
            </a:r>
            <a:endParaRPr lang="hu-HU" sz="22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8900160" y="2428240"/>
            <a:ext cx="1351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 smtClean="0"/>
              <a:t>Hispania</a:t>
            </a:r>
            <a:endParaRPr lang="hu-HU" sz="22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8879840" y="2814320"/>
            <a:ext cx="141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 smtClean="0"/>
              <a:t>Germania</a:t>
            </a:r>
            <a:endParaRPr lang="hu-HU" sz="22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8910320" y="3159760"/>
            <a:ext cx="822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 smtClean="0"/>
              <a:t>Asia</a:t>
            </a:r>
            <a:endParaRPr lang="hu-HU" sz="22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8900160" y="3545840"/>
            <a:ext cx="1351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 smtClean="0"/>
              <a:t>Africa</a:t>
            </a:r>
            <a:endParaRPr lang="hu-HU" sz="22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8910320" y="3921760"/>
            <a:ext cx="985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Gallia</a:t>
            </a:r>
            <a:endParaRPr lang="hu-HU" sz="22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8950960" y="1351280"/>
            <a:ext cx="1351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Szicília</a:t>
            </a:r>
            <a:endParaRPr lang="hu-HU" sz="2200" b="1" dirty="0"/>
          </a:p>
        </p:txBody>
      </p:sp>
      <p:sp>
        <p:nvSpPr>
          <p:cNvPr id="29" name="Téglalap 28"/>
          <p:cNvSpPr/>
          <p:nvPr/>
        </p:nvSpPr>
        <p:spPr>
          <a:xfrm>
            <a:off x="50800" y="617614"/>
            <a:ext cx="91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Rendezze </a:t>
            </a:r>
            <a:r>
              <a:rPr lang="hu-HU" sz="2000" b="1" dirty="0" smtClean="0">
                <a:solidFill>
                  <a:srgbClr val="323264"/>
                </a:solidFill>
              </a:rPr>
              <a:t>a számokhoz a provinciák nevét! Kattintson a számra a megoldásért!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7934959" y="4783214"/>
            <a:ext cx="4338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Gyakorlásként kattintson a Feladat gombra! Oldja meg térkép nélkül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1" name="Téglalap 30">
            <a:hlinkClick r:id="rId3"/>
          </p:cNvPr>
          <p:cNvSpPr/>
          <p:nvPr/>
        </p:nvSpPr>
        <p:spPr>
          <a:xfrm>
            <a:off x="11037269" y="42473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7934959" y="5697614"/>
            <a:ext cx="4257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3. Nézz utána, mit jelent a </a:t>
            </a:r>
            <a:r>
              <a:rPr lang="hu-HU" sz="2000" b="1" dirty="0" err="1" smtClean="0">
                <a:solidFill>
                  <a:srgbClr val="323264"/>
                </a:solidFill>
              </a:rPr>
              <a:t>romanizá-ció</a:t>
            </a:r>
            <a:r>
              <a:rPr lang="hu-HU" sz="2000" b="1" dirty="0" smtClean="0">
                <a:solidFill>
                  <a:srgbClr val="323264"/>
                </a:solidFill>
              </a:rPr>
              <a:t>! Miben nyilvánul meg? 1. vázlat-pont</a:t>
            </a:r>
            <a:endParaRPr lang="hu-HU" sz="2000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1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43359 0.2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32617 -0.228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5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44869 0.426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58295 -0.047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20456 0.51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66381 0.119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9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50951 -0.109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24869 0.070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51459 0.1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29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58619 -0.225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1" y="0"/>
            <a:ext cx="852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Élet a Római Birodalomban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8" y="579120"/>
            <a:ext cx="5535032" cy="349966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699760" y="678574"/>
            <a:ext cx="5415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 smtClean="0">
                <a:solidFill>
                  <a:srgbClr val="323264"/>
                </a:solidFill>
              </a:rPr>
              <a:t>térkép és a tankönyvi lecke első fejezete alapján válaszoljon a kérdésekre! 2. vázlatpont!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821680" y="1442720"/>
            <a:ext cx="325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 állt a provinciák élén?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770880" y="199136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Hogyan védték a határokat?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831840" y="2570480"/>
            <a:ext cx="146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a limes?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720080" y="3291840"/>
            <a:ext cx="458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Milyen jelentősége volt az úthálózatnak?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839200" y="1442720"/>
            <a:ext cx="125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Helytartó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012303" y="1984494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FFF2CC"/>
                </a:solidFill>
              </a:rPr>
              <a:t>határ mentén - légiók</a:t>
            </a:r>
          </a:p>
        </p:txBody>
      </p:sp>
      <p:sp>
        <p:nvSpPr>
          <p:cNvPr id="14" name="Téglalap 13"/>
          <p:cNvSpPr/>
          <p:nvPr/>
        </p:nvSpPr>
        <p:spPr>
          <a:xfrm>
            <a:off x="7263791" y="2594094"/>
            <a:ext cx="2592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FFF2CC"/>
                </a:solidFill>
              </a:rPr>
              <a:t>megerősített határvonal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789378" y="3732014"/>
            <a:ext cx="3744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FFF2CC"/>
                </a:solidFill>
              </a:rPr>
              <a:t>katonai és kereskedelmi jelentőség</a:t>
            </a:r>
          </a:p>
        </p:txBody>
      </p:sp>
      <p:sp>
        <p:nvSpPr>
          <p:cNvPr id="17" name="Téglalap 16"/>
          <p:cNvSpPr/>
          <p:nvPr/>
        </p:nvSpPr>
        <p:spPr>
          <a:xfrm>
            <a:off x="0" y="4031374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Milyen számokat rejtenek az  alábbi római számok? </a:t>
            </a:r>
          </a:p>
          <a:p>
            <a:r>
              <a:rPr lang="hu-HU" sz="2000" b="1" dirty="0" smtClean="0">
                <a:solidFill>
                  <a:srgbClr val="323264"/>
                </a:solidFill>
              </a:rPr>
              <a:t>Válaszokat a 3. vázlatpontba!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284480" y="46228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I</a:t>
            </a:r>
            <a:r>
              <a:rPr lang="hu-HU" sz="2000" dirty="0" smtClean="0"/>
              <a:t> - 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42240" y="4937760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IV - 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254000" y="5262880"/>
            <a:ext cx="579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V</a:t>
            </a:r>
            <a:r>
              <a:rPr lang="hu-HU" sz="2000" dirty="0" smtClean="0"/>
              <a:t> - 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72720" y="556768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IX - </a:t>
            </a:r>
            <a:endParaRPr lang="hu-HU" sz="2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254000" y="586232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X</a:t>
            </a:r>
            <a:r>
              <a:rPr lang="hu-HU" sz="2000" dirty="0" smtClean="0"/>
              <a:t> - </a:t>
            </a:r>
            <a:endParaRPr lang="hu-HU" sz="20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42240" y="6167120"/>
            <a:ext cx="731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XL - </a:t>
            </a:r>
            <a:endParaRPr lang="hu-HU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314960" y="645789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L</a:t>
            </a:r>
            <a:r>
              <a:rPr lang="hu-HU" sz="2000" dirty="0" smtClean="0"/>
              <a:t> - 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1879600" y="459232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XC - </a:t>
            </a:r>
            <a:endParaRPr lang="hu-HU" sz="20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2052320" y="487680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C</a:t>
            </a:r>
            <a:r>
              <a:rPr lang="hu-HU" sz="2000" dirty="0" smtClean="0"/>
              <a:t> - </a:t>
            </a:r>
            <a:endParaRPr lang="hu-HU" sz="20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1910080" y="521208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CD - </a:t>
            </a:r>
            <a:endParaRPr lang="hu-HU" sz="20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042160" y="5557520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D</a:t>
            </a:r>
            <a:r>
              <a:rPr lang="hu-HU" sz="2000" dirty="0" smtClean="0"/>
              <a:t> - </a:t>
            </a:r>
            <a:endParaRPr lang="hu-HU" sz="20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838960" y="5872480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CM - </a:t>
            </a:r>
            <a:endParaRPr lang="hu-HU" sz="2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950720" y="6187440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M</a:t>
            </a:r>
            <a:r>
              <a:rPr lang="hu-HU" sz="2000" dirty="0" smtClean="0"/>
              <a:t> - </a:t>
            </a:r>
            <a:endParaRPr lang="hu-HU" sz="20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792480" y="46329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1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62000" y="497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4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782320" y="526288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5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792480" y="558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9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660400" y="585216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10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670560" y="617728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40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670560" y="64578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50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2682240" y="459232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90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2418080" y="620776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1000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2550160" y="590296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900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2529840" y="488696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100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2519680" y="522224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400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2529840" y="554736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500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3857998" y="533189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5" name="Téglalap 44"/>
          <p:cNvSpPr/>
          <p:nvPr/>
        </p:nvSpPr>
        <p:spPr>
          <a:xfrm>
            <a:off x="3855888" y="482389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6106160" y="4356494"/>
            <a:ext cx="4815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Római </a:t>
            </a:r>
            <a:r>
              <a:rPr lang="hu-HU" sz="2000" b="1" dirty="0" smtClean="0">
                <a:solidFill>
                  <a:srgbClr val="323264"/>
                </a:solidFill>
              </a:rPr>
              <a:t>számok gyakorlása! Kattintson a Feladat gombra és oldja meg a kvízt!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55" name="Téglalap 54">
            <a:hlinkClick r:id="rId3"/>
          </p:cNvPr>
          <p:cNvSpPr/>
          <p:nvPr/>
        </p:nvSpPr>
        <p:spPr>
          <a:xfrm>
            <a:off x="11057589" y="448099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1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54138" y="0"/>
            <a:ext cx="843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Pannónia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t="3407" r="1889" b="3852"/>
          <a:stretch/>
        </p:blipFill>
        <p:spPr>
          <a:xfrm>
            <a:off x="71120" y="1056640"/>
            <a:ext cx="6681758" cy="580136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678574"/>
            <a:ext cx="12059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 smtClean="0">
                <a:solidFill>
                  <a:srgbClr val="323264"/>
                </a:solidFill>
              </a:rPr>
              <a:t>térkép alapján párosítsa a városok magyar neveihez a római kori nevét! 1. vázlatpont!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90080" y="1076960"/>
            <a:ext cx="135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Aquincum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605520" y="1046480"/>
            <a:ext cx="135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C00000"/>
                </a:solidFill>
              </a:rPr>
              <a:t>Gorsium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47840" y="1544320"/>
            <a:ext cx="135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Sopianae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229600" y="1483360"/>
            <a:ext cx="135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C00000"/>
                </a:solidFill>
              </a:rPr>
              <a:t>Arrabona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678160" y="1503680"/>
            <a:ext cx="15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C00000"/>
                </a:solidFill>
              </a:rPr>
              <a:t>Vindobona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0271760" y="1005840"/>
            <a:ext cx="173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C00000"/>
                </a:solidFill>
              </a:rPr>
              <a:t>Scarabantia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580880" y="1513840"/>
            <a:ext cx="135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C00000"/>
                </a:solidFill>
              </a:rPr>
              <a:t>Savaria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1120288" y="4869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6736080" y="1999374"/>
            <a:ext cx="5364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Gyakorlás</a:t>
            </a:r>
            <a:r>
              <a:rPr lang="hu-HU" sz="2000" b="1" dirty="0" smtClean="0">
                <a:solidFill>
                  <a:srgbClr val="323264"/>
                </a:solidFill>
              </a:rPr>
              <a:t>! Kattintson a Feladat gombokra!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8" name="Téglalap 17">
            <a:hlinkClick r:id="rId3"/>
          </p:cNvPr>
          <p:cNvSpPr/>
          <p:nvPr/>
        </p:nvSpPr>
        <p:spPr>
          <a:xfrm>
            <a:off x="7796229" y="23677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6736080" y="2893454"/>
            <a:ext cx="5455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 smtClean="0">
                <a:solidFill>
                  <a:srgbClr val="323264"/>
                </a:solidFill>
              </a:rPr>
              <a:t>tankönyvi lecke alapján válaszoljon a kérdésekre!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kérdésre a megoldásért!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756400" y="3535680"/>
            <a:ext cx="428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Hol volt a római Pannónia provincia?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6746240" y="4135120"/>
            <a:ext cx="384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Miért volt fontos Róma számára?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725920" y="4754880"/>
            <a:ext cx="342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Milyen katonai szerepe volt?</a:t>
            </a:r>
            <a:endParaRPr lang="hu-HU" sz="2000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786880" y="5364480"/>
            <a:ext cx="302768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Kik lakták a provinciát?</a:t>
            </a:r>
            <a:endParaRPr lang="hu-HU" sz="2000" b="1" dirty="0"/>
          </a:p>
        </p:txBody>
      </p:sp>
      <p:sp>
        <p:nvSpPr>
          <p:cNvPr id="25" name="Téglalap 24"/>
          <p:cNvSpPr/>
          <p:nvPr/>
        </p:nvSpPr>
        <p:spPr>
          <a:xfrm>
            <a:off x="6756921" y="6397228"/>
            <a:ext cx="2773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FFF2CC"/>
                </a:solidFill>
              </a:rPr>
              <a:t>szőlő, cseresznye, barack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6756400" y="6085840"/>
            <a:ext cx="485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Milyen növényeket honosítottak meg?</a:t>
            </a:r>
            <a:endParaRPr lang="hu-HU" sz="2000" b="1" dirty="0"/>
          </a:p>
        </p:txBody>
      </p:sp>
      <p:sp>
        <p:nvSpPr>
          <p:cNvPr id="27" name="Téglalap 26"/>
          <p:cNvSpPr/>
          <p:nvPr/>
        </p:nvSpPr>
        <p:spPr>
          <a:xfrm>
            <a:off x="6787401" y="3826748"/>
            <a:ext cx="1614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Mai Dunántúl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6746761" y="4436348"/>
            <a:ext cx="2678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Duna – folyami szállítás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6767081" y="5066268"/>
            <a:ext cx="3387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Természetes véd- és határvonal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6787401" y="5726668"/>
            <a:ext cx="24673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Kelták, római katonák</a:t>
            </a:r>
            <a:endParaRPr lang="hu-HU" sz="2000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8946 0.1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84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-0.40039 0.2449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122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-0.75195 0.130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04" y="65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27878 0.364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182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44623 0.0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18" y="46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-0.62396 0.146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66706 -0.037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59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  <p:bldP spid="13" grpId="0"/>
      <p:bldP spid="25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1" y="0"/>
            <a:ext cx="852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Kereszténység kialakulása – Jézus 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78574"/>
            <a:ext cx="8991600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Fejtse </a:t>
            </a:r>
            <a:r>
              <a:rPr lang="hu-HU" sz="2000" b="1" dirty="0" smtClean="0">
                <a:solidFill>
                  <a:srgbClr val="323264"/>
                </a:solidFill>
              </a:rPr>
              <a:t>meg a keresztrejtvényt! Majd válaszoljon a kérdésekre! 1 vázlatpont!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Téglalap 6">
            <a:hlinkClick r:id="rId2"/>
          </p:cNvPr>
          <p:cNvSpPr/>
          <p:nvPr/>
        </p:nvSpPr>
        <p:spPr>
          <a:xfrm>
            <a:off x="11108389" y="7155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8" name="Téglalap 7">
            <a:hlinkClick r:id="rId3"/>
          </p:cNvPr>
          <p:cNvSpPr/>
          <p:nvPr/>
        </p:nvSpPr>
        <p:spPr>
          <a:xfrm>
            <a:off x="11020798" y="331242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1036320"/>
            <a:ext cx="479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Kinek a tanításait követi a kereszténység?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178816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Mit tanít a Szentháromság tana?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0" y="1402080"/>
            <a:ext cx="485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Hány Istent tisztel a keresztény ember?</a:t>
            </a:r>
            <a:endParaRPr lang="hu-HU" sz="20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2194560"/>
            <a:ext cx="400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 a kereszténység szent könyve?</a:t>
            </a:r>
            <a:endParaRPr lang="hu-HU" sz="20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785360" y="1066800"/>
            <a:ext cx="358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Jézus és tanítványainak tanításai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698240" y="1788160"/>
            <a:ext cx="523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Atya – Fiú – Szentlélek 3 személy egy lényegben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470400" y="1422400"/>
            <a:ext cx="153416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Egyistenhit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820160" y="2184400"/>
            <a:ext cx="104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Biblia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0" y="2560320"/>
            <a:ext cx="400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Mit tartalmaz az Ószövetség?</a:t>
            </a:r>
            <a:endParaRPr lang="hu-HU" sz="20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0" y="2956560"/>
            <a:ext cx="400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Mit tartalmaz az Újszövetség?</a:t>
            </a:r>
            <a:endParaRPr lang="hu-HU" sz="2000" b="1" dirty="0"/>
          </a:p>
        </p:txBody>
      </p:sp>
      <p:sp>
        <p:nvSpPr>
          <p:cNvPr id="19" name="Téglalap 18"/>
          <p:cNvSpPr/>
          <p:nvPr/>
        </p:nvSpPr>
        <p:spPr>
          <a:xfrm>
            <a:off x="3219365" y="2594094"/>
            <a:ext cx="6691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FFF2CC"/>
                </a:solidFill>
              </a:rPr>
              <a:t> a világ teremtése, kereszténység előtti isteni kinyilatkoztatások</a:t>
            </a:r>
          </a:p>
        </p:txBody>
      </p:sp>
      <p:sp>
        <p:nvSpPr>
          <p:cNvPr id="20" name="Téglalap 19"/>
          <p:cNvSpPr/>
          <p:nvPr/>
        </p:nvSpPr>
        <p:spPr>
          <a:xfrm>
            <a:off x="3342640" y="2994075"/>
            <a:ext cx="8168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F2CC"/>
                </a:solidFill>
              </a:rPr>
              <a:t>Jézus Krisztus élete és tanításai, az apostolok cselekedetei és írása</a:t>
            </a:r>
          </a:p>
        </p:txBody>
      </p:sp>
      <p:sp>
        <p:nvSpPr>
          <p:cNvPr id="21" name="Téglalap 20"/>
          <p:cNvSpPr/>
          <p:nvPr/>
        </p:nvSpPr>
        <p:spPr>
          <a:xfrm>
            <a:off x="0" y="3350654"/>
            <a:ext cx="10789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 smtClean="0">
                <a:solidFill>
                  <a:srgbClr val="323264"/>
                </a:solidFill>
              </a:rPr>
              <a:t>filmrészletek alapján egészítse Jézus életével kapcsolatos eseményekre! Jézus élete című film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4368799" y="3945374"/>
            <a:ext cx="4436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01 - Máriának </a:t>
            </a:r>
            <a:r>
              <a:rPr lang="hu-HU" dirty="0"/>
              <a:t>megjelenik </a:t>
            </a:r>
            <a:r>
              <a:rPr lang="hu-HU" dirty="0" smtClean="0"/>
              <a:t>Gábriel 1’11</a:t>
            </a:r>
            <a:endParaRPr lang="hu-HU" dirty="0"/>
          </a:p>
        </p:txBody>
      </p:sp>
      <p:sp>
        <p:nvSpPr>
          <p:cNvPr id="23" name="Téglalap 22"/>
          <p:cNvSpPr/>
          <p:nvPr/>
        </p:nvSpPr>
        <p:spPr>
          <a:xfrm>
            <a:off x="4328160" y="4361934"/>
            <a:ext cx="413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02 – összeírás Jézus </a:t>
            </a:r>
            <a:r>
              <a:rPr lang="hu-HU" dirty="0"/>
              <a:t>születése</a:t>
            </a:r>
            <a:r>
              <a:rPr lang="hu-HU" dirty="0" smtClean="0"/>
              <a:t>. 2’48</a:t>
            </a:r>
            <a:endParaRPr lang="hu-HU" dirty="0"/>
          </a:p>
        </p:txBody>
      </p:sp>
      <p:sp>
        <p:nvSpPr>
          <p:cNvPr id="24" name="Téglalap 23"/>
          <p:cNvSpPr/>
          <p:nvPr/>
        </p:nvSpPr>
        <p:spPr>
          <a:xfrm>
            <a:off x="4338320" y="4788654"/>
            <a:ext cx="448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03 Jézus </a:t>
            </a:r>
            <a:r>
              <a:rPr lang="hu-HU" dirty="0" err="1" smtClean="0"/>
              <a:t>Jézus</a:t>
            </a:r>
            <a:r>
              <a:rPr lang="hu-HU" dirty="0" smtClean="0"/>
              <a:t> megkísértése pusztában 10’45</a:t>
            </a:r>
            <a:endParaRPr lang="hu-HU" dirty="0"/>
          </a:p>
        </p:txBody>
      </p:sp>
      <p:sp>
        <p:nvSpPr>
          <p:cNvPr id="25" name="Téglalap 24"/>
          <p:cNvSpPr/>
          <p:nvPr/>
        </p:nvSpPr>
        <p:spPr>
          <a:xfrm>
            <a:off x="4338320" y="5245854"/>
            <a:ext cx="4119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04 Jézus példabeszéd halászat 17’10</a:t>
            </a:r>
            <a:endParaRPr lang="hu-HU" dirty="0"/>
          </a:p>
        </p:txBody>
      </p:sp>
      <p:sp>
        <p:nvSpPr>
          <p:cNvPr id="26" name="Téglalap 25"/>
          <p:cNvSpPr/>
          <p:nvPr/>
        </p:nvSpPr>
        <p:spPr>
          <a:xfrm>
            <a:off x="4376190" y="5767308"/>
            <a:ext cx="3995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05 Jézus példabeszédek 26’55</a:t>
            </a:r>
            <a:endParaRPr lang="hu-HU" dirty="0"/>
          </a:p>
        </p:txBody>
      </p:sp>
      <p:sp>
        <p:nvSpPr>
          <p:cNvPr id="27" name="Téglalap 26"/>
          <p:cNvSpPr/>
          <p:nvPr/>
        </p:nvSpPr>
        <p:spPr>
          <a:xfrm>
            <a:off x="4326063" y="6194028"/>
            <a:ext cx="2550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05 Jézus példabeszédek2</a:t>
            </a:r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8867720" y="3935214"/>
            <a:ext cx="3324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06_Lecsillapítja </a:t>
            </a:r>
            <a:r>
              <a:rPr lang="hu-HU" dirty="0"/>
              <a:t>a </a:t>
            </a:r>
            <a:r>
              <a:rPr lang="hu-HU" dirty="0" smtClean="0"/>
              <a:t>tengert 39’20</a:t>
            </a:r>
            <a:endParaRPr lang="hu-HU" dirty="0"/>
          </a:p>
        </p:txBody>
      </p:sp>
      <p:sp>
        <p:nvSpPr>
          <p:cNvPr id="29" name="Téglalap 28"/>
          <p:cNvSpPr/>
          <p:nvPr/>
        </p:nvSpPr>
        <p:spPr>
          <a:xfrm>
            <a:off x="8844420" y="4412733"/>
            <a:ext cx="3347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07_Jézus_epilepsziás 50130</a:t>
            </a:r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8841751" y="4798814"/>
            <a:ext cx="223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08_Jézus_kenyér_hal.</a:t>
            </a:r>
          </a:p>
        </p:txBody>
      </p:sp>
      <p:sp>
        <p:nvSpPr>
          <p:cNvPr id="31" name="Téglalap 30"/>
          <p:cNvSpPr/>
          <p:nvPr/>
        </p:nvSpPr>
        <p:spPr>
          <a:xfrm>
            <a:off x="8825454" y="5266174"/>
            <a:ext cx="2974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09_halott feltámasztása 20’25</a:t>
            </a:r>
            <a:endParaRPr lang="hu-HU" dirty="0"/>
          </a:p>
        </p:txBody>
      </p:sp>
      <p:sp>
        <p:nvSpPr>
          <p:cNvPr id="32" name="Téglalap 31"/>
          <p:cNvSpPr/>
          <p:nvPr/>
        </p:nvSpPr>
        <p:spPr>
          <a:xfrm>
            <a:off x="8820614" y="5703054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10_Jézus_vak</a:t>
            </a:r>
          </a:p>
        </p:txBody>
      </p:sp>
      <p:sp>
        <p:nvSpPr>
          <p:cNvPr id="34" name="Téglalap 33"/>
          <p:cNvSpPr/>
          <p:nvPr/>
        </p:nvSpPr>
        <p:spPr>
          <a:xfrm>
            <a:off x="8816605" y="6112748"/>
            <a:ext cx="2138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11_Jézus_feltámadás</a:t>
            </a:r>
          </a:p>
        </p:txBody>
      </p:sp>
      <p:sp>
        <p:nvSpPr>
          <p:cNvPr id="35" name="Téglalap 34"/>
          <p:cNvSpPr/>
          <p:nvPr/>
        </p:nvSpPr>
        <p:spPr>
          <a:xfrm>
            <a:off x="8805400" y="6488668"/>
            <a:ext cx="33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12_Jézus_feltámadás 1h52’40</a:t>
            </a:r>
            <a:endParaRPr lang="hu-HU" dirty="0"/>
          </a:p>
        </p:txBody>
      </p:sp>
      <p:sp>
        <p:nvSpPr>
          <p:cNvPr id="36" name="Téglalap 35"/>
          <p:cNvSpPr/>
          <p:nvPr/>
        </p:nvSpPr>
        <p:spPr>
          <a:xfrm>
            <a:off x="4355321" y="36304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Filmrészletek</a:t>
            </a:r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260841" y="369137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323264"/>
                </a:solidFill>
              </a:rPr>
              <a:t>Vázlat</a:t>
            </a:r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243840" y="4114800"/>
            <a:ext cx="3383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Messiás - ______________</a:t>
            </a:r>
          </a:p>
          <a:p>
            <a:r>
              <a:rPr lang="hu-HU" sz="2000" b="1" dirty="0" smtClean="0"/>
              <a:t>Születése: ______________</a:t>
            </a:r>
          </a:p>
          <a:p>
            <a:r>
              <a:rPr lang="hu-HU" sz="2000" b="1" dirty="0" smtClean="0"/>
              <a:t>Halála: ________________</a:t>
            </a:r>
          </a:p>
          <a:p>
            <a:r>
              <a:rPr lang="hu-HU" sz="2000" b="1" dirty="0" smtClean="0"/>
              <a:t>Tanításai: _______________</a:t>
            </a:r>
          </a:p>
          <a:p>
            <a:r>
              <a:rPr lang="hu-HU" sz="2000" b="1" dirty="0" smtClean="0"/>
              <a:t>________________________</a:t>
            </a:r>
          </a:p>
          <a:p>
            <a:r>
              <a:rPr lang="hu-HU" sz="2000" b="1" dirty="0" smtClean="0"/>
              <a:t>Csodatételei: _____________</a:t>
            </a:r>
          </a:p>
          <a:p>
            <a:r>
              <a:rPr lang="hu-HU" sz="2000" b="1" dirty="0" smtClean="0"/>
              <a:t>________________________</a:t>
            </a:r>
          </a:p>
          <a:p>
            <a:r>
              <a:rPr lang="hu-HU" sz="2000" b="1" dirty="0" smtClean="0"/>
              <a:t>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7451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9911248" y="85133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077909" y="85133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1077909" y="165651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1077909" y="2335546"/>
            <a:ext cx="1160830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Megoldás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1005654" y="26442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1" y="0"/>
            <a:ext cx="852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Keresztény egyház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78574"/>
            <a:ext cx="8991600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Keressen </a:t>
            </a:r>
            <a:r>
              <a:rPr lang="hu-HU" sz="2000" b="1" dirty="0" smtClean="0">
                <a:solidFill>
                  <a:srgbClr val="323264"/>
                </a:solidFill>
              </a:rPr>
              <a:t>rá a fogalmak jelentésére! 1 vázlatpont!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2720" y="1056640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apostol: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2560" y="1381760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mártír: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62560" y="1727200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püspök: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42240" y="2082800"/>
            <a:ext cx="100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pápa:</a:t>
            </a:r>
            <a:endParaRPr lang="hu-HU" sz="2000" b="1" dirty="0"/>
          </a:p>
        </p:txBody>
      </p:sp>
      <p:sp>
        <p:nvSpPr>
          <p:cNvPr id="7" name="Téglalap 6"/>
          <p:cNvSpPr/>
          <p:nvPr/>
        </p:nvSpPr>
        <p:spPr>
          <a:xfrm>
            <a:off x="1177830" y="1070094"/>
            <a:ext cx="7297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hu-H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Jelentése: küldött. Bizonyos 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feladatra kiválasztott és kiküldött ember</a:t>
            </a:r>
            <a:endParaRPr lang="hu-HU" sz="2000" dirty="0"/>
          </a:p>
        </p:txBody>
      </p:sp>
      <p:sp>
        <p:nvSpPr>
          <p:cNvPr id="12" name="Téglalap 11"/>
          <p:cNvSpPr/>
          <p:nvPr/>
        </p:nvSpPr>
        <p:spPr>
          <a:xfrm>
            <a:off x="1036320" y="1385054"/>
            <a:ext cx="4610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hu-H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Vértanú, </a:t>
            </a:r>
            <a:r>
              <a:rPr lang="hu-HU" sz="2000" dirty="0"/>
              <a:t>e</a:t>
            </a:r>
            <a:r>
              <a:rPr lang="hu-HU" sz="2000" dirty="0" smtClean="0"/>
              <a:t>gy </a:t>
            </a:r>
            <a:r>
              <a:rPr lang="hu-HU" sz="2000" dirty="0"/>
              <a:t>ügyért életét odaadó személy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231290" y="1730494"/>
            <a:ext cx="2930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545454"/>
                </a:solidFill>
              </a:rPr>
              <a:t>Keresztény </a:t>
            </a:r>
            <a:r>
              <a:rPr lang="hu-HU" sz="2000" dirty="0">
                <a:solidFill>
                  <a:srgbClr val="545454"/>
                </a:solidFill>
              </a:rPr>
              <a:t>egyházi vezető</a:t>
            </a:r>
            <a:endParaRPr lang="hu-HU" sz="2000" dirty="0"/>
          </a:p>
        </p:txBody>
      </p:sp>
      <p:sp>
        <p:nvSpPr>
          <p:cNvPr id="14" name="Téglalap 13"/>
          <p:cNvSpPr/>
          <p:nvPr/>
        </p:nvSpPr>
        <p:spPr>
          <a:xfrm>
            <a:off x="855370" y="2075934"/>
            <a:ext cx="5330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>
                <a:solidFill>
                  <a:srgbClr val="545454"/>
                </a:solidFill>
              </a:rPr>
              <a:t>Keresztény </a:t>
            </a:r>
            <a:r>
              <a:rPr lang="hu-HU" sz="2000" dirty="0">
                <a:solidFill>
                  <a:srgbClr val="545454"/>
                </a:solidFill>
              </a:rPr>
              <a:t>egyházi </a:t>
            </a:r>
            <a:r>
              <a:rPr lang="hu-HU" sz="2000" dirty="0" smtClean="0">
                <a:solidFill>
                  <a:srgbClr val="545454"/>
                </a:solidFill>
              </a:rPr>
              <a:t>feje, Krisztus földi helytartója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62560" y="2448560"/>
            <a:ext cx="112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pogány:</a:t>
            </a:r>
            <a:endParaRPr lang="hu-HU" sz="20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172720" y="2834640"/>
            <a:ext cx="1229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legenda:</a:t>
            </a:r>
            <a:endParaRPr lang="hu-HU" sz="2000" b="1" dirty="0"/>
          </a:p>
        </p:txBody>
      </p:sp>
      <p:sp>
        <p:nvSpPr>
          <p:cNvPr id="18" name="Téglalap 17"/>
          <p:cNvSpPr/>
          <p:nvPr/>
        </p:nvSpPr>
        <p:spPr>
          <a:xfrm>
            <a:off x="1232507" y="2462014"/>
            <a:ext cx="379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rgbClr val="545454"/>
                </a:solidFill>
              </a:rPr>
              <a:t>Nem keresztény vagy nem vallásos</a:t>
            </a:r>
            <a:endParaRPr lang="hu-HU" sz="2000" dirty="0"/>
          </a:p>
        </p:txBody>
      </p:sp>
      <p:sp>
        <p:nvSpPr>
          <p:cNvPr id="19" name="Téglalap 18"/>
          <p:cNvSpPr/>
          <p:nvPr/>
        </p:nvSpPr>
        <p:spPr>
          <a:xfrm>
            <a:off x="1290320" y="2821354"/>
            <a:ext cx="467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545454"/>
                </a:solidFill>
              </a:rPr>
              <a:t>Szentek </a:t>
            </a:r>
            <a:r>
              <a:rPr lang="hu-HU" sz="2000" dirty="0">
                <a:solidFill>
                  <a:srgbClr val="545454"/>
                </a:solidFill>
              </a:rPr>
              <a:t>életéről </a:t>
            </a:r>
            <a:r>
              <a:rPr lang="hu-HU" sz="2000" dirty="0" smtClean="0">
                <a:solidFill>
                  <a:srgbClr val="545454"/>
                </a:solidFill>
              </a:rPr>
              <a:t>szóló, tanító </a:t>
            </a:r>
            <a:r>
              <a:rPr lang="hu-HU" sz="2000" dirty="0">
                <a:solidFill>
                  <a:srgbClr val="545454"/>
                </a:solidFill>
              </a:rPr>
              <a:t>célzatú mű</a:t>
            </a:r>
            <a:endParaRPr lang="hu-HU" sz="2000" dirty="0"/>
          </a:p>
        </p:txBody>
      </p:sp>
      <p:sp>
        <p:nvSpPr>
          <p:cNvPr id="20" name="Téglalap 19"/>
          <p:cNvSpPr/>
          <p:nvPr/>
        </p:nvSpPr>
        <p:spPr>
          <a:xfrm>
            <a:off x="11089808" y="993578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11077909" y="1532057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2" name="Téglalap 21"/>
          <p:cNvSpPr/>
          <p:nvPr/>
        </p:nvSpPr>
        <p:spPr>
          <a:xfrm>
            <a:off x="0" y="3442094"/>
            <a:ext cx="10068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 smtClean="0">
                <a:solidFill>
                  <a:srgbClr val="323264"/>
                </a:solidFill>
              </a:rPr>
              <a:t>videó részlet alapján válaszoljon, hogyan lett a kereszténység üldözöttből államvallás!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3" name="Téglalap 22">
            <a:hlinkClick r:id="rId2"/>
          </p:cNvPr>
          <p:cNvSpPr/>
          <p:nvPr/>
        </p:nvSpPr>
        <p:spPr>
          <a:xfrm>
            <a:off x="9989654" y="341402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132080" y="3898314"/>
            <a:ext cx="231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545454"/>
                </a:solidFill>
              </a:rPr>
              <a:t>6.00-tól</a:t>
            </a:r>
            <a:endParaRPr lang="hu-HU" sz="2000" dirty="0"/>
          </a:p>
        </p:txBody>
      </p:sp>
      <p:sp>
        <p:nvSpPr>
          <p:cNvPr id="26" name="Téglalap 25"/>
          <p:cNvSpPr/>
          <p:nvPr/>
        </p:nvSpPr>
        <p:spPr>
          <a:xfrm>
            <a:off x="45720" y="4463901"/>
            <a:ext cx="890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545454"/>
                </a:solidFill>
              </a:rPr>
              <a:t>Keresztényüldözések</a:t>
            </a:r>
          </a:p>
          <a:p>
            <a:r>
              <a:rPr lang="hu-HU" sz="2000" dirty="0" smtClean="0">
                <a:solidFill>
                  <a:srgbClr val="545454"/>
                </a:solidFill>
              </a:rPr>
              <a:t>Nagy Konstantin Kr.u. 313 – Vallásszabadság a keresztény vallás számára is</a:t>
            </a:r>
          </a:p>
          <a:p>
            <a:r>
              <a:rPr lang="hu-HU" sz="2000" dirty="0" err="1" smtClean="0">
                <a:solidFill>
                  <a:srgbClr val="545454"/>
                </a:solidFill>
              </a:rPr>
              <a:t>Theodosius</a:t>
            </a:r>
            <a:r>
              <a:rPr lang="hu-HU" sz="2000" dirty="0" smtClean="0">
                <a:solidFill>
                  <a:srgbClr val="545454"/>
                </a:solidFill>
              </a:rPr>
              <a:t> Kr.u. 391 – pogány vallások betiltása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3692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  <p:bldP spid="18" grpId="0"/>
      <p:bldP spid="18" grpId="1"/>
      <p:bldP spid="19" grpId="0"/>
      <p:bldP spid="19" grpId="1"/>
      <p:bldP spid="26" grpId="0"/>
      <p:bldP spid="2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Téglalap 43"/>
          <p:cNvSpPr/>
          <p:nvPr/>
        </p:nvSpPr>
        <p:spPr>
          <a:xfrm>
            <a:off x="2073296" y="5526897"/>
            <a:ext cx="3761447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43" name="Téglalap 42"/>
          <p:cNvSpPr/>
          <p:nvPr/>
        </p:nvSpPr>
        <p:spPr>
          <a:xfrm>
            <a:off x="2059931" y="5039011"/>
            <a:ext cx="2947498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42" name="Téglalap 41"/>
          <p:cNvSpPr/>
          <p:nvPr/>
        </p:nvSpPr>
        <p:spPr>
          <a:xfrm>
            <a:off x="2073297" y="4560015"/>
            <a:ext cx="2852627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41" name="Téglalap 40"/>
          <p:cNvSpPr/>
          <p:nvPr/>
        </p:nvSpPr>
        <p:spPr>
          <a:xfrm>
            <a:off x="2044269" y="4094295"/>
            <a:ext cx="2852627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45" name="Téglalap 44"/>
          <p:cNvSpPr/>
          <p:nvPr/>
        </p:nvSpPr>
        <p:spPr>
          <a:xfrm>
            <a:off x="6635182" y="4029956"/>
            <a:ext cx="2852627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46" name="Téglalap 45"/>
          <p:cNvSpPr/>
          <p:nvPr/>
        </p:nvSpPr>
        <p:spPr>
          <a:xfrm>
            <a:off x="6635181" y="4526528"/>
            <a:ext cx="2852627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47" name="Téglalap 46"/>
          <p:cNvSpPr/>
          <p:nvPr/>
        </p:nvSpPr>
        <p:spPr>
          <a:xfrm>
            <a:off x="6627668" y="5017017"/>
            <a:ext cx="2852627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48" name="Téglalap 47"/>
          <p:cNvSpPr/>
          <p:nvPr/>
        </p:nvSpPr>
        <p:spPr>
          <a:xfrm>
            <a:off x="6614871" y="5514012"/>
            <a:ext cx="3169768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 useBgFill="1">
        <p:nvSpPr>
          <p:cNvPr id="38" name="Téglalap 37"/>
          <p:cNvSpPr/>
          <p:nvPr/>
        </p:nvSpPr>
        <p:spPr>
          <a:xfrm>
            <a:off x="2044269" y="3565846"/>
            <a:ext cx="2852627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2034245" y="3565846"/>
            <a:ext cx="2873539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Nyugat-Római Birodalom</a:t>
            </a:r>
            <a:endParaRPr lang="hu-HU" sz="2000" dirty="0"/>
          </a:p>
        </p:txBody>
      </p:sp>
      <p:sp useBgFill="1">
        <p:nvSpPr>
          <p:cNvPr id="40" name="Téglalap 39"/>
          <p:cNvSpPr/>
          <p:nvPr/>
        </p:nvSpPr>
        <p:spPr>
          <a:xfrm>
            <a:off x="6635183" y="3589769"/>
            <a:ext cx="2852627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654138" y="0"/>
            <a:ext cx="843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Nyugat-Római Birodalom bukása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678574"/>
            <a:ext cx="6511778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Keressen </a:t>
            </a:r>
            <a:r>
              <a:rPr lang="hu-HU" sz="2000" b="1" dirty="0" smtClean="0">
                <a:solidFill>
                  <a:srgbClr val="323264"/>
                </a:solidFill>
              </a:rPr>
              <a:t>rá a fogalmak jelentésére! 1 vázlatpont!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2720" y="1056640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barbár:</a:t>
            </a:r>
            <a:endParaRPr lang="hu-HU" sz="2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2720" y="1759481"/>
            <a:ext cx="74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hun:</a:t>
            </a:r>
            <a:endParaRPr lang="hu-HU" sz="2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2720" y="2081201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germán:</a:t>
            </a:r>
            <a:endParaRPr lang="hu-HU" sz="2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72719" y="2417152"/>
            <a:ext cx="1585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Isten ostora:</a:t>
            </a:r>
            <a:endParaRPr lang="hu-HU" sz="2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654138" y="2417152"/>
            <a:ext cx="573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Attila </a:t>
            </a:r>
            <a:r>
              <a:rPr lang="hu-HU" sz="2000" dirty="0" smtClean="0"/>
              <a:t>hun királyunkat </a:t>
            </a:r>
            <a:r>
              <a:rPr lang="hu-HU" sz="2000" dirty="0"/>
              <a:t>az egész világon </a:t>
            </a:r>
            <a:r>
              <a:rPr lang="hu-HU" sz="2000" dirty="0" smtClean="0"/>
              <a:t>így</a:t>
            </a:r>
            <a:r>
              <a:rPr lang="hu-HU" sz="2000" dirty="0"/>
              <a:t> </a:t>
            </a:r>
            <a:r>
              <a:rPr lang="hu-HU" sz="2000" dirty="0" smtClean="0"/>
              <a:t>emlegetik.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217258" y="2047522"/>
            <a:ext cx="573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Germán nyelveket beszélő különböző népcsoportok.</a:t>
            </a: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80378" y="1738578"/>
            <a:ext cx="573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Belső Ázsia sztyeppéiről érkező nomád népcsoport.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72719" y="1408061"/>
            <a:ext cx="1178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nomád:</a:t>
            </a:r>
            <a:endParaRPr lang="hu-HU" sz="2000" b="1" dirty="0"/>
          </a:p>
        </p:txBody>
      </p:sp>
      <p:sp>
        <p:nvSpPr>
          <p:cNvPr id="4" name="Téglalap 3"/>
          <p:cNvSpPr/>
          <p:nvPr/>
        </p:nvSpPr>
        <p:spPr>
          <a:xfrm>
            <a:off x="1170196" y="1359371"/>
            <a:ext cx="5522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nem letelepült</a:t>
            </a:r>
            <a:r>
              <a:rPr lang="hu-HU" sz="2000" dirty="0"/>
              <a:t>, </a:t>
            </a:r>
            <a:r>
              <a:rPr lang="hu-HU" sz="2000" dirty="0" smtClean="0"/>
              <a:t>legeltető állattartást </a:t>
            </a:r>
            <a:r>
              <a:rPr lang="hu-HU" sz="2000" dirty="0"/>
              <a:t>folytató életmód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156370" y="1044697"/>
            <a:ext cx="573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Nem római műveltséggel rendelkező népcsoport.</a:t>
            </a:r>
            <a:endParaRPr lang="hu-HU" sz="2000" dirty="0"/>
          </a:p>
        </p:txBody>
      </p:sp>
      <p:sp>
        <p:nvSpPr>
          <p:cNvPr id="17" name="Téglalap 16"/>
          <p:cNvSpPr/>
          <p:nvPr/>
        </p:nvSpPr>
        <p:spPr>
          <a:xfrm>
            <a:off x="0" y="2799873"/>
            <a:ext cx="1169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Egészítse </a:t>
            </a:r>
            <a:r>
              <a:rPr lang="hu-HU" sz="2000" b="1" dirty="0" smtClean="0">
                <a:solidFill>
                  <a:srgbClr val="323264"/>
                </a:solidFill>
              </a:rPr>
              <a:t>ki a táblázatot a videó alapján! </a:t>
            </a:r>
            <a:r>
              <a:rPr lang="hu-HU" sz="2000" b="1" dirty="0">
                <a:solidFill>
                  <a:srgbClr val="323264"/>
                </a:solidFill>
              </a:rPr>
              <a:t>Kr.u. </a:t>
            </a:r>
            <a:r>
              <a:rPr lang="hu-HU" sz="2000" b="1" dirty="0" smtClean="0">
                <a:solidFill>
                  <a:srgbClr val="323264"/>
                </a:solidFill>
              </a:rPr>
              <a:t>395 - Római Birodalom kettészakadása! - 2vázlatpont!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6677973" y="3581545"/>
            <a:ext cx="2809837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Kelet-Római Birodalom</a:t>
            </a:r>
            <a:endParaRPr lang="hu-HU" sz="2000" dirty="0"/>
          </a:p>
        </p:txBody>
      </p:sp>
      <p:sp>
        <p:nvSpPr>
          <p:cNvPr id="20" name="Téglalap 19"/>
          <p:cNvSpPr/>
          <p:nvPr/>
        </p:nvSpPr>
        <p:spPr>
          <a:xfrm>
            <a:off x="2000727" y="4072001"/>
            <a:ext cx="1178571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Róma</a:t>
            </a:r>
            <a:endParaRPr lang="hu-HU" sz="2000" dirty="0"/>
          </a:p>
        </p:txBody>
      </p:sp>
      <p:sp>
        <p:nvSpPr>
          <p:cNvPr id="21" name="Téglalap 20"/>
          <p:cNvSpPr/>
          <p:nvPr/>
        </p:nvSpPr>
        <p:spPr>
          <a:xfrm>
            <a:off x="2380360" y="3186892"/>
            <a:ext cx="2044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1. birodalomrész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5" name="Téglalap 24"/>
          <p:cNvSpPr/>
          <p:nvPr/>
        </p:nvSpPr>
        <p:spPr>
          <a:xfrm>
            <a:off x="6833878" y="3199039"/>
            <a:ext cx="2044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2</a:t>
            </a:r>
            <a:r>
              <a:rPr lang="hu-HU" sz="2000" b="1" dirty="0" smtClean="0">
                <a:solidFill>
                  <a:srgbClr val="323264"/>
                </a:solidFill>
              </a:rPr>
              <a:t>. birodalomrész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6692862" y="4035570"/>
            <a:ext cx="2185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Konstantinápoly</a:t>
            </a:r>
            <a:endParaRPr lang="hu-HU" sz="2000" dirty="0"/>
          </a:p>
        </p:txBody>
      </p:sp>
      <p:sp>
        <p:nvSpPr>
          <p:cNvPr id="27" name="Téglalap 26"/>
          <p:cNvSpPr/>
          <p:nvPr/>
        </p:nvSpPr>
        <p:spPr>
          <a:xfrm>
            <a:off x="213965" y="3565846"/>
            <a:ext cx="1178571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Neve:</a:t>
            </a:r>
            <a:endParaRPr lang="hu-HU" sz="2000" b="1" dirty="0"/>
          </a:p>
        </p:txBody>
      </p:sp>
      <p:sp>
        <p:nvSpPr>
          <p:cNvPr id="28" name="Téglalap 27"/>
          <p:cNvSpPr/>
          <p:nvPr/>
        </p:nvSpPr>
        <p:spPr>
          <a:xfrm>
            <a:off x="6692862" y="4502782"/>
            <a:ext cx="1178571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Görög</a:t>
            </a:r>
            <a:endParaRPr lang="hu-HU" sz="2000" dirty="0"/>
          </a:p>
        </p:txBody>
      </p:sp>
      <p:sp>
        <p:nvSpPr>
          <p:cNvPr id="29" name="Téglalap 28"/>
          <p:cNvSpPr/>
          <p:nvPr/>
        </p:nvSpPr>
        <p:spPr>
          <a:xfrm>
            <a:off x="1979815" y="5018617"/>
            <a:ext cx="3168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Hanyatlik, termelés csökken</a:t>
            </a:r>
            <a:endParaRPr lang="hu-HU" sz="2000" dirty="0"/>
          </a:p>
        </p:txBody>
      </p:sp>
      <p:sp>
        <p:nvSpPr>
          <p:cNvPr id="30" name="Téglalap 29"/>
          <p:cNvSpPr/>
          <p:nvPr/>
        </p:nvSpPr>
        <p:spPr>
          <a:xfrm>
            <a:off x="6615679" y="5009503"/>
            <a:ext cx="3168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Fejlett, békés állapotok</a:t>
            </a:r>
            <a:endParaRPr lang="hu-HU" sz="2000" dirty="0"/>
          </a:p>
        </p:txBody>
      </p:sp>
      <p:sp>
        <p:nvSpPr>
          <p:cNvPr id="31" name="Téglalap 30"/>
          <p:cNvSpPr/>
          <p:nvPr/>
        </p:nvSpPr>
        <p:spPr>
          <a:xfrm>
            <a:off x="1979815" y="5504976"/>
            <a:ext cx="401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Barbár törzsek befogadása, támadása</a:t>
            </a:r>
            <a:endParaRPr lang="hu-HU" sz="2000" dirty="0"/>
          </a:p>
        </p:txBody>
      </p:sp>
      <p:sp>
        <p:nvSpPr>
          <p:cNvPr id="32" name="Téglalap 31"/>
          <p:cNvSpPr/>
          <p:nvPr/>
        </p:nvSpPr>
        <p:spPr>
          <a:xfrm>
            <a:off x="6615679" y="5468233"/>
            <a:ext cx="3473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Erős falakkal védik a fővárost</a:t>
            </a:r>
            <a:endParaRPr lang="hu-HU" sz="2000" dirty="0"/>
          </a:p>
        </p:txBody>
      </p:sp>
      <p:sp>
        <p:nvSpPr>
          <p:cNvPr id="33" name="Téglalap 32"/>
          <p:cNvSpPr/>
          <p:nvPr/>
        </p:nvSpPr>
        <p:spPr>
          <a:xfrm>
            <a:off x="2000727" y="4518593"/>
            <a:ext cx="1178571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Latin</a:t>
            </a:r>
            <a:endParaRPr lang="hu-HU" sz="2000" dirty="0"/>
          </a:p>
        </p:txBody>
      </p:sp>
      <p:sp>
        <p:nvSpPr>
          <p:cNvPr id="34" name="Téglalap 33"/>
          <p:cNvSpPr/>
          <p:nvPr/>
        </p:nvSpPr>
        <p:spPr>
          <a:xfrm>
            <a:off x="225426" y="4073878"/>
            <a:ext cx="142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Fővárosa:</a:t>
            </a:r>
            <a:endParaRPr lang="hu-HU" sz="2000" b="1" dirty="0"/>
          </a:p>
        </p:txBody>
      </p:sp>
      <p:sp>
        <p:nvSpPr>
          <p:cNvPr id="35" name="Téglalap 34"/>
          <p:cNvSpPr/>
          <p:nvPr/>
        </p:nvSpPr>
        <p:spPr>
          <a:xfrm>
            <a:off x="271539" y="4588080"/>
            <a:ext cx="1178571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Nyelv:</a:t>
            </a:r>
            <a:endParaRPr lang="hu-HU" sz="2000" b="1" dirty="0"/>
          </a:p>
        </p:txBody>
      </p:sp>
      <p:sp>
        <p:nvSpPr>
          <p:cNvPr id="36" name="Téglalap 35"/>
          <p:cNvSpPr/>
          <p:nvPr/>
        </p:nvSpPr>
        <p:spPr>
          <a:xfrm>
            <a:off x="271539" y="5059687"/>
            <a:ext cx="1382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Gazdaság: </a:t>
            </a:r>
            <a:endParaRPr lang="hu-HU" sz="2000" b="1" dirty="0"/>
          </a:p>
        </p:txBody>
      </p:sp>
      <p:sp>
        <p:nvSpPr>
          <p:cNvPr id="37" name="Téglalap 36"/>
          <p:cNvSpPr/>
          <p:nvPr/>
        </p:nvSpPr>
        <p:spPr>
          <a:xfrm>
            <a:off x="254774" y="5531294"/>
            <a:ext cx="1399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Barbárok:</a:t>
            </a:r>
            <a:endParaRPr lang="hu-HU" sz="2000" b="1" dirty="0"/>
          </a:p>
        </p:txBody>
      </p:sp>
      <p:sp>
        <p:nvSpPr>
          <p:cNvPr id="51" name="Téglalap 50">
            <a:hlinkClick r:id="rId3"/>
          </p:cNvPr>
          <p:cNvSpPr/>
          <p:nvPr/>
        </p:nvSpPr>
        <p:spPr>
          <a:xfrm>
            <a:off x="10953118" y="327057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254774" y="5994465"/>
            <a:ext cx="1399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/>
              <a:t>Bukása:</a:t>
            </a:r>
            <a:endParaRPr lang="hu-HU" sz="2000" b="1" dirty="0"/>
          </a:p>
        </p:txBody>
      </p:sp>
      <p:sp useBgFill="1">
        <p:nvSpPr>
          <p:cNvPr id="55" name="Téglalap 54"/>
          <p:cNvSpPr/>
          <p:nvPr/>
        </p:nvSpPr>
        <p:spPr>
          <a:xfrm>
            <a:off x="2044269" y="6032370"/>
            <a:ext cx="3761447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56"/>
          <p:cNvSpPr/>
          <p:nvPr/>
        </p:nvSpPr>
        <p:spPr>
          <a:xfrm>
            <a:off x="2080241" y="6054406"/>
            <a:ext cx="1178571" cy="40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Kr.u. 476</a:t>
            </a:r>
            <a:endParaRPr lang="hu-HU" sz="2000" dirty="0"/>
          </a:p>
        </p:txBody>
      </p:sp>
      <p:sp useBgFill="1">
        <p:nvSpPr>
          <p:cNvPr id="58" name="Téglalap 57"/>
          <p:cNvSpPr/>
          <p:nvPr/>
        </p:nvSpPr>
        <p:spPr>
          <a:xfrm>
            <a:off x="6614871" y="6015439"/>
            <a:ext cx="3761447" cy="408546"/>
          </a:xfrm>
          <a:prstGeom prst="rect">
            <a:avLst/>
          </a:prstGeom>
          <a:ln w="25400">
            <a:solidFill>
              <a:srgbClr val="32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58"/>
          <p:cNvSpPr/>
          <p:nvPr/>
        </p:nvSpPr>
        <p:spPr>
          <a:xfrm>
            <a:off x="6677973" y="6037025"/>
            <a:ext cx="1541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/>
              <a:t>Kr.u. 1453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52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3" grpId="0"/>
      <p:bldP spid="4" grpId="0"/>
      <p:bldP spid="16" grpId="0"/>
      <p:bldP spid="19" grpId="0"/>
      <p:bldP spid="20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57" grpId="0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1" y="0"/>
            <a:ext cx="852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Birodalmak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0" y="678574"/>
            <a:ext cx="11551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Legendás </a:t>
            </a:r>
            <a:r>
              <a:rPr lang="hu-HU" sz="2000" b="1" dirty="0" smtClean="0">
                <a:solidFill>
                  <a:srgbClr val="323264"/>
                </a:solidFill>
              </a:rPr>
              <a:t>ókori birodalmak! </a:t>
            </a:r>
            <a:r>
              <a:rPr lang="hu-HU" sz="2000" b="1" dirty="0" err="1" smtClean="0">
                <a:solidFill>
                  <a:srgbClr val="323264"/>
                </a:solidFill>
              </a:rPr>
              <a:t>Mozaweb</a:t>
            </a:r>
            <a:r>
              <a:rPr lang="hu-HU" sz="2000" b="1" dirty="0" smtClean="0">
                <a:solidFill>
                  <a:srgbClr val="323264"/>
                </a:solidFill>
              </a:rPr>
              <a:t> 3D animáció. Regisztrációhoz kötött – kivetítés interaktív táblán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6" name="Téglalap 5">
            <a:hlinkClick r:id="rId2"/>
          </p:cNvPr>
          <p:cNvSpPr/>
          <p:nvPr/>
        </p:nvSpPr>
        <p:spPr>
          <a:xfrm>
            <a:off x="10995494" y="70130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rgbClr val="323232"/>
                </a:solidFill>
              </a:rPr>
              <a:t>3</a:t>
            </a:r>
            <a:r>
              <a:rPr lang="hu-HU" sz="1600" b="1" dirty="0" smtClean="0">
                <a:solidFill>
                  <a:srgbClr val="323232"/>
                </a:solidFill>
              </a:rPr>
              <a:t>D</a:t>
            </a:r>
            <a:endParaRPr lang="hu-HU" sz="1600" b="1" dirty="0">
              <a:solidFill>
                <a:srgbClr val="323232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2355867"/>
            <a:ext cx="7516495" cy="430052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0" y="1562494"/>
            <a:ext cx="733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smtClean="0">
                <a:solidFill>
                  <a:srgbClr val="323264"/>
                </a:solidFill>
              </a:rPr>
              <a:t>A </a:t>
            </a:r>
            <a:r>
              <a:rPr lang="hu-HU" sz="2000" b="1" smtClean="0">
                <a:solidFill>
                  <a:srgbClr val="323264"/>
                </a:solidFill>
              </a:rPr>
              <a:t>hunok </a:t>
            </a:r>
            <a:r>
              <a:rPr lang="hu-HU" sz="2000" b="1" dirty="0">
                <a:solidFill>
                  <a:srgbClr val="323264"/>
                </a:solidFill>
              </a:rPr>
              <a:t>birodalmának feltételezett kiterjedése Attila halálakor</a:t>
            </a:r>
          </a:p>
        </p:txBody>
      </p:sp>
    </p:spTree>
    <p:extLst>
      <p:ext uri="{BB962C8B-B14F-4D97-AF65-F5344CB8AC3E}">
        <p14:creationId xmlns:p14="http://schemas.microsoft.com/office/powerpoint/2010/main" val="510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248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Róma elhelyezkedése - földrajz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4" y="1081513"/>
            <a:ext cx="8129904" cy="575190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6587199"/>
            <a:ext cx="25699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b="1" dirty="0" smtClean="0"/>
              <a:t>Forrás: http</a:t>
            </a:r>
            <a:r>
              <a:rPr lang="hu-HU" sz="1000" b="1" dirty="0"/>
              <a:t>://kep-telensegek.blogspot.com/</a:t>
            </a:r>
          </a:p>
        </p:txBody>
      </p:sp>
      <p:sp>
        <p:nvSpPr>
          <p:cNvPr id="5" name="Ellipszis 4"/>
          <p:cNvSpPr/>
          <p:nvPr/>
        </p:nvSpPr>
        <p:spPr>
          <a:xfrm>
            <a:off x="3008671" y="4178703"/>
            <a:ext cx="88490" cy="786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2133599" y="2635044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1.</a:t>
            </a:r>
            <a:endParaRPr lang="hu-HU" sz="24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6707995" y="4646413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2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69416" y="5796802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3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841522" y="3795696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4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753032" y="5280139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5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097161" y="3579617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6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002005" y="4178703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7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8593394" y="1376516"/>
            <a:ext cx="1887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Adriai tenger</a:t>
            </a:r>
            <a:endParaRPr lang="hu-HU" sz="22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8593394" y="1839082"/>
            <a:ext cx="963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Róma</a:t>
            </a:r>
            <a:endParaRPr lang="hu-HU" sz="22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8593394" y="2260589"/>
            <a:ext cx="1189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Európa</a:t>
            </a:r>
            <a:endParaRPr lang="hu-HU" sz="2200" b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8613058" y="2682096"/>
            <a:ext cx="1032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Afrika</a:t>
            </a:r>
            <a:endParaRPr lang="hu-HU" sz="2200" b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8633050" y="3153419"/>
            <a:ext cx="1012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Ázsia</a:t>
            </a:r>
            <a:endParaRPr lang="hu-HU" sz="2200" b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8593394" y="3623635"/>
            <a:ext cx="1052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Szicília</a:t>
            </a:r>
            <a:endParaRPr lang="hu-HU" sz="22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593393" y="4085578"/>
            <a:ext cx="2202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Földközi tenger</a:t>
            </a:r>
            <a:endParaRPr lang="hu-HU" sz="22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613057" y="4539659"/>
            <a:ext cx="2383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/>
              <a:t>Balkán félsziget</a:t>
            </a:r>
            <a:endParaRPr lang="hu-HU" sz="22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2866789" y="4646413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8.</a:t>
            </a:r>
            <a:endParaRPr lang="hu-HU" sz="2400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57316" y="707886"/>
            <a:ext cx="5736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Párosítsa </a:t>
            </a:r>
            <a:r>
              <a:rPr lang="hu-HU" sz="2000" b="1" dirty="0" smtClean="0">
                <a:solidFill>
                  <a:srgbClr val="323264"/>
                </a:solidFill>
              </a:rPr>
              <a:t>a számokat az egyes földrajzi helyekhez!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133595" y="2635041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1.</a:t>
            </a:r>
            <a:endParaRPr lang="hu-HU" sz="24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6707991" y="4646409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2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69412" y="5796798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3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2763914" y="5280135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5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108043" y="3579613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6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4002005" y="4181559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7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2866785" y="4646409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8.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92520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62813 -0.0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0.76549 -0.462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68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23295 -0.21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0.55494 -0.285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7" y="-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65429 -0.1782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8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6 -0.320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54635 0.05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8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55547 -0.1576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3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0" y="0"/>
            <a:ext cx="8639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Róma alapítása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257" y="699979"/>
            <a:ext cx="10859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 smtClean="0">
                <a:solidFill>
                  <a:srgbClr val="323264"/>
                </a:solidFill>
              </a:rPr>
              <a:t>videó és a szöveg alapján írja le, ki alapította Rómát a hagyományok szerint és a valóságban! </a:t>
            </a:r>
          </a:p>
          <a:p>
            <a:r>
              <a:rPr lang="hu-HU" sz="2000" b="1" dirty="0" smtClean="0">
                <a:solidFill>
                  <a:srgbClr val="323264"/>
                </a:solidFill>
              </a:rPr>
              <a:t>Kattintson a kérdésre a megoldásért!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Téglalap 6">
            <a:hlinkClick r:id="rId3"/>
          </p:cNvPr>
          <p:cNvSpPr/>
          <p:nvPr/>
        </p:nvSpPr>
        <p:spPr>
          <a:xfrm>
            <a:off x="10161143" y="89764"/>
            <a:ext cx="918320" cy="4855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" y="1346709"/>
            <a:ext cx="12094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dirty="0"/>
              <a:t>Kr. e. </a:t>
            </a:r>
            <a:r>
              <a:rPr lang="hu-HU" sz="2000" dirty="0" smtClean="0"/>
              <a:t>753-ban alapította </a:t>
            </a:r>
            <a:r>
              <a:rPr lang="hu-HU" sz="2000" dirty="0"/>
              <a:t>meg a legenda szerint Romulus és Remus Róma városát azon a helyen, ahol egykor az anyafarkas tejével táplálta őket. A</a:t>
            </a:r>
            <a:r>
              <a:rPr lang="hu-HU" sz="2000" dirty="0" smtClean="0"/>
              <a:t>mikor </a:t>
            </a:r>
            <a:r>
              <a:rPr lang="hu-HU" sz="2000" dirty="0"/>
              <a:t>Romulus árkot ásatott a majdani falak köré, hol gúnyolta, hol meg akadályozta a munkát, végül pedig átugrotta az árkot. Erre némelyek szerint maga Romulus, mások szerint azonban egy </a:t>
            </a:r>
            <a:r>
              <a:rPr lang="hu-HU" sz="2000" dirty="0" smtClean="0"/>
              <a:t>társa </a:t>
            </a:r>
            <a:r>
              <a:rPr lang="hu-HU" sz="2000" dirty="0"/>
              <a:t>leütötte Remust, s az holtan esett össze</a:t>
            </a:r>
            <a:r>
              <a:rPr lang="hu-HU" sz="2000" dirty="0" smtClean="0"/>
              <a:t>. Valóságban a </a:t>
            </a:r>
            <a:r>
              <a:rPr lang="hu-HU" sz="2000" dirty="0"/>
              <a:t>Tiberis folyóra és a híres hét halomra támaszkodó </a:t>
            </a:r>
            <a:r>
              <a:rPr lang="hu-HU" sz="2000" dirty="0" smtClean="0"/>
              <a:t>települést latin pásztorok alapították, és </a:t>
            </a:r>
            <a:r>
              <a:rPr lang="hu-HU" sz="2000" dirty="0"/>
              <a:t>a következő évszázadokban előbb Itáliát, majd az egész </a:t>
            </a:r>
            <a:r>
              <a:rPr lang="hu-HU" sz="2000" dirty="0" smtClean="0"/>
              <a:t>Földközi tenger környékét uralmuk </a:t>
            </a:r>
            <a:r>
              <a:rPr lang="hu-HU" sz="2000" dirty="0"/>
              <a:t>alá </a:t>
            </a:r>
            <a:r>
              <a:rPr lang="hu-HU" sz="2000" dirty="0" smtClean="0"/>
              <a:t>hajtották. </a:t>
            </a:r>
            <a:endParaRPr lang="hu-HU" sz="2000" dirty="0"/>
          </a:p>
        </p:txBody>
      </p:sp>
      <p:sp>
        <p:nvSpPr>
          <p:cNvPr id="11" name="Téglalap 10"/>
          <p:cNvSpPr/>
          <p:nvPr/>
        </p:nvSpPr>
        <p:spPr>
          <a:xfrm>
            <a:off x="97081" y="3207348"/>
            <a:ext cx="4289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mondák </a:t>
            </a:r>
            <a:r>
              <a:rPr lang="hu-HU" sz="2000" dirty="0">
                <a:solidFill>
                  <a:srgbClr val="FFF2CC"/>
                </a:solidFill>
              </a:rPr>
              <a:t>szerint: Romulus és </a:t>
            </a:r>
            <a:r>
              <a:rPr lang="hu-HU" sz="2000" dirty="0" smtClean="0">
                <a:solidFill>
                  <a:srgbClr val="FFF2CC"/>
                </a:solidFill>
              </a:rPr>
              <a:t>Rémus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F2CC"/>
                </a:solidFill>
              </a:rPr>
              <a:t>valóságban</a:t>
            </a:r>
            <a:r>
              <a:rPr lang="hu-HU" sz="2000" dirty="0">
                <a:solidFill>
                  <a:srgbClr val="FFF2CC"/>
                </a:solidFill>
              </a:rPr>
              <a:t>: latin pásztorok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0" y="3840328"/>
            <a:ext cx="1227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Keressen </a:t>
            </a:r>
            <a:r>
              <a:rPr lang="hu-HU" sz="2000" b="1" dirty="0" smtClean="0">
                <a:solidFill>
                  <a:srgbClr val="323264"/>
                </a:solidFill>
              </a:rPr>
              <a:t>rá a szabin nők elrablása történetre! Az olvasmány alapján tegye sorrendbe a történet eseményeit!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-1" y="5955780"/>
            <a:ext cx="9057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 smtClean="0">
                <a:solidFill>
                  <a:srgbClr val="323264"/>
                </a:solidFill>
              </a:rPr>
              <a:t>történet alapján válaszoljon: Miért hívták Mucius </a:t>
            </a:r>
            <a:r>
              <a:rPr lang="hu-HU" sz="2000" b="1" dirty="0" err="1" smtClean="0">
                <a:solidFill>
                  <a:srgbClr val="323264"/>
                </a:solidFill>
              </a:rPr>
              <a:t>Scaevolát</a:t>
            </a:r>
            <a:r>
              <a:rPr lang="hu-HU" sz="2000" b="1" dirty="0" smtClean="0">
                <a:solidFill>
                  <a:srgbClr val="323264"/>
                </a:solidFill>
              </a:rPr>
              <a:t> „balkezesnek”! </a:t>
            </a:r>
          </a:p>
        </p:txBody>
      </p:sp>
      <p:sp>
        <p:nvSpPr>
          <p:cNvPr id="18" name="Téglalap 17">
            <a:hlinkClick r:id="rId4"/>
          </p:cNvPr>
          <p:cNvSpPr/>
          <p:nvPr/>
        </p:nvSpPr>
        <p:spPr>
          <a:xfrm>
            <a:off x="11034497" y="5802645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460873" y="4249434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rómaiak szövetséget ajánlanak a szabinoknak</a:t>
            </a:r>
            <a:endParaRPr lang="hu-HU" sz="2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6397971" y="5001043"/>
            <a:ext cx="4200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„Jöttmentekhez nem adjuk lányainkat”</a:t>
            </a:r>
            <a:endParaRPr lang="hu-HU" sz="20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30941" y="5050558"/>
            <a:ext cx="315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Ünnepi játékok rendezése</a:t>
            </a:r>
            <a:endParaRPr lang="hu-HU" sz="2000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6422683" y="4619242"/>
            <a:ext cx="1740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Kocsiverseny</a:t>
            </a:r>
            <a:endParaRPr lang="hu-HU" sz="20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6411250" y="4229785"/>
            <a:ext cx="270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 szabin nők elrablása</a:t>
            </a:r>
            <a:endParaRPr lang="hu-HU" sz="20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481781" y="4650448"/>
            <a:ext cx="3292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Bosszú – szabinok támadása</a:t>
            </a:r>
            <a:endParaRPr lang="hu-HU" sz="20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481782" y="5435576"/>
            <a:ext cx="359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Szabin nők a két haderő között</a:t>
            </a:r>
            <a:endParaRPr lang="hu-HU" sz="2000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6372902" y="5440892"/>
            <a:ext cx="2299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Béke - szövetség</a:t>
            </a:r>
            <a:endParaRPr lang="hu-HU" sz="2000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47921" y="4250270"/>
            <a:ext cx="433860" cy="362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1</a:t>
            </a:r>
            <a:endParaRPr lang="hu-HU" b="1" dirty="0"/>
          </a:p>
        </p:txBody>
      </p:sp>
      <p:sp>
        <p:nvSpPr>
          <p:cNvPr id="30" name="Lekerekített téglalap 29"/>
          <p:cNvSpPr/>
          <p:nvPr/>
        </p:nvSpPr>
        <p:spPr>
          <a:xfrm>
            <a:off x="5933993" y="5021633"/>
            <a:ext cx="433860" cy="362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2</a:t>
            </a:r>
            <a:endParaRPr lang="hu-HU" b="1" dirty="0"/>
          </a:p>
        </p:txBody>
      </p:sp>
      <p:sp>
        <p:nvSpPr>
          <p:cNvPr id="31" name="Lekerekített téglalap 30"/>
          <p:cNvSpPr/>
          <p:nvPr/>
        </p:nvSpPr>
        <p:spPr>
          <a:xfrm>
            <a:off x="37466" y="5062509"/>
            <a:ext cx="433860" cy="362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3</a:t>
            </a:r>
            <a:endParaRPr lang="hu-HU" b="1" dirty="0"/>
          </a:p>
        </p:txBody>
      </p:sp>
      <p:sp>
        <p:nvSpPr>
          <p:cNvPr id="32" name="Lekerekített téglalap 31"/>
          <p:cNvSpPr/>
          <p:nvPr/>
        </p:nvSpPr>
        <p:spPr>
          <a:xfrm>
            <a:off x="5939040" y="4625856"/>
            <a:ext cx="433860" cy="362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4</a:t>
            </a:r>
            <a:endParaRPr lang="hu-HU" b="1" dirty="0"/>
          </a:p>
        </p:txBody>
      </p:sp>
      <p:sp>
        <p:nvSpPr>
          <p:cNvPr id="33" name="Lekerekített téglalap 32"/>
          <p:cNvSpPr/>
          <p:nvPr/>
        </p:nvSpPr>
        <p:spPr>
          <a:xfrm>
            <a:off x="5964111" y="4228536"/>
            <a:ext cx="433860" cy="362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5</a:t>
            </a:r>
            <a:endParaRPr lang="hu-HU" b="1" dirty="0"/>
          </a:p>
        </p:txBody>
      </p:sp>
      <p:sp>
        <p:nvSpPr>
          <p:cNvPr id="34" name="Lekerekített téglalap 33"/>
          <p:cNvSpPr/>
          <p:nvPr/>
        </p:nvSpPr>
        <p:spPr>
          <a:xfrm>
            <a:off x="22099" y="4657933"/>
            <a:ext cx="433860" cy="362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6</a:t>
            </a:r>
            <a:endParaRPr lang="hu-HU" b="1" dirty="0"/>
          </a:p>
        </p:txBody>
      </p:sp>
      <p:sp>
        <p:nvSpPr>
          <p:cNvPr id="35" name="Lekerekített téglalap 34"/>
          <p:cNvSpPr/>
          <p:nvPr/>
        </p:nvSpPr>
        <p:spPr>
          <a:xfrm>
            <a:off x="47921" y="5454190"/>
            <a:ext cx="433860" cy="362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7</a:t>
            </a:r>
            <a:endParaRPr lang="hu-HU" b="1" dirty="0"/>
          </a:p>
        </p:txBody>
      </p:sp>
      <p:sp>
        <p:nvSpPr>
          <p:cNvPr id="36" name="Lekerekített téglalap 35"/>
          <p:cNvSpPr/>
          <p:nvPr/>
        </p:nvSpPr>
        <p:spPr>
          <a:xfrm>
            <a:off x="5939040" y="5478158"/>
            <a:ext cx="433860" cy="362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8</a:t>
            </a:r>
            <a:endParaRPr lang="hu-HU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133256" y="6330320"/>
            <a:ext cx="7280267" cy="37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Egy ellenséges király elleni merénylet során kezét tűzbe tartotta, és elégett.</a:t>
            </a:r>
            <a:endParaRPr lang="hu-HU" dirty="0"/>
          </a:p>
        </p:txBody>
      </p:sp>
      <p:sp>
        <p:nvSpPr>
          <p:cNvPr id="44" name="Téglalap 43"/>
          <p:cNvSpPr/>
          <p:nvPr/>
        </p:nvSpPr>
        <p:spPr>
          <a:xfrm>
            <a:off x="11034497" y="6288922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7" name="Téglalap 36">
            <a:hlinkClick r:id="rId5"/>
          </p:cNvPr>
          <p:cNvSpPr/>
          <p:nvPr/>
        </p:nvSpPr>
        <p:spPr>
          <a:xfrm>
            <a:off x="9898038" y="629733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180440" y="6341806"/>
            <a:ext cx="1671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Feleltválasztós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7977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54138" y="0"/>
            <a:ext cx="843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Állam és társadalom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t="13532"/>
          <a:stretch/>
        </p:blipFill>
        <p:spPr>
          <a:xfrm>
            <a:off x="392901" y="1032505"/>
            <a:ext cx="4739538" cy="307362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7115" y="609566"/>
            <a:ext cx="8430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Az </a:t>
            </a:r>
            <a:r>
              <a:rPr lang="hu-HU" sz="2000" b="1" dirty="0" smtClean="0">
                <a:solidFill>
                  <a:srgbClr val="323264"/>
                </a:solidFill>
              </a:rPr>
              <a:t>ábra alapján </a:t>
            </a:r>
            <a:r>
              <a:rPr lang="hu-HU" sz="2000" b="1" dirty="0" smtClean="0">
                <a:solidFill>
                  <a:srgbClr val="323264"/>
                </a:solidFill>
              </a:rPr>
              <a:t>ismerje fel a fogalmat!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meghatározásra a válaszért! </a:t>
            </a:r>
            <a:endParaRPr lang="hu-HU" sz="2000" b="1" dirty="0" smtClean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468006" y="1164749"/>
            <a:ext cx="2094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Társadalom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626826" y="3324465"/>
            <a:ext cx="1578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Államforma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25169" y="1588360"/>
            <a:ext cx="554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Előkelő </a:t>
            </a:r>
            <a:r>
              <a:rPr lang="hu-HU" dirty="0"/>
              <a:t>nemzetségből származó gazdag </a:t>
            </a:r>
            <a:r>
              <a:rPr lang="hu-HU" dirty="0" smtClean="0"/>
              <a:t>földbirtokosok 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6518179" y="1995857"/>
            <a:ext cx="5666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Előkelő nemzetségen kívüli szegény </a:t>
            </a:r>
            <a:r>
              <a:rPr lang="hu-HU" dirty="0"/>
              <a:t>szabadok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165284" y="1577856"/>
            <a:ext cx="142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2CC"/>
                </a:solidFill>
              </a:rPr>
              <a:t>Patríciusok</a:t>
            </a:r>
            <a:r>
              <a:rPr lang="hu-HU" dirty="0" smtClean="0">
                <a:solidFill>
                  <a:srgbClr val="FFF2CC"/>
                </a:solidFill>
              </a:rPr>
              <a:t>: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189295" y="2000826"/>
            <a:ext cx="137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2CC"/>
                </a:solidFill>
              </a:rPr>
              <a:t>Plebejusok</a:t>
            </a:r>
            <a:r>
              <a:rPr lang="hu-HU" dirty="0" smtClean="0">
                <a:solidFill>
                  <a:srgbClr val="FFF2CC"/>
                </a:solidFill>
              </a:rPr>
              <a:t>: </a:t>
            </a:r>
            <a:endParaRPr lang="hu-HU" dirty="0">
              <a:solidFill>
                <a:srgbClr val="FFF2CC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4"/>
          <a:srcRect t="13773"/>
          <a:stretch/>
        </p:blipFill>
        <p:spPr>
          <a:xfrm>
            <a:off x="392902" y="4025064"/>
            <a:ext cx="4739538" cy="3065062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5186445" y="2503960"/>
            <a:ext cx="137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F2CC"/>
                </a:solidFill>
              </a:rPr>
              <a:t>Rabszolgák</a:t>
            </a:r>
            <a:r>
              <a:rPr lang="hu-HU" dirty="0" smtClean="0">
                <a:solidFill>
                  <a:srgbClr val="FFF2CC"/>
                </a:solidFill>
              </a:rPr>
              <a:t>: 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6525168" y="2432275"/>
            <a:ext cx="5666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Személyi szabadságától megfosztott, munkára kényszerített ember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5374381" y="4060099"/>
            <a:ext cx="233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Ki állt az állam élén?</a:t>
            </a:r>
            <a:endParaRPr lang="hu-HU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626826" y="3658683"/>
            <a:ext cx="1361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Királyság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362929" y="4790213"/>
            <a:ext cx="302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volt a szenátus feladata?</a:t>
            </a:r>
            <a:endParaRPr lang="hu-HU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374380" y="4395623"/>
            <a:ext cx="175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a szenátus?</a:t>
            </a:r>
            <a:endParaRPr lang="hu-HU" b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5385832" y="5584912"/>
            <a:ext cx="243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állt az állam élén?</a:t>
            </a:r>
            <a:endParaRPr lang="hu-HU" b="1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5308758" y="5184802"/>
            <a:ext cx="197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Köztársaság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414332" y="5970755"/>
            <a:ext cx="29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Mi volt a szenátus feladata?</a:t>
            </a:r>
            <a:endParaRPr lang="hu-HU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385832" y="6400086"/>
            <a:ext cx="400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Melyek voltak a legfőbb hivatalnokok?</a:t>
            </a:r>
            <a:endParaRPr lang="hu-HU" b="1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707883" y="4074412"/>
            <a:ext cx="26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király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7128387" y="4405569"/>
            <a:ext cx="26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„vének” tanácsa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8205550" y="4766351"/>
            <a:ext cx="26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t</a:t>
            </a:r>
            <a:r>
              <a:rPr lang="hu-HU" dirty="0" smtClean="0">
                <a:solidFill>
                  <a:srgbClr val="FFF2CC"/>
                </a:solidFill>
              </a:rPr>
              <a:t>anácsadás, ellenőrzés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8562609" y="6018331"/>
            <a:ext cx="3406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törvények, ellenőrzés, kinevezés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9669525" y="6400086"/>
            <a:ext cx="242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F2CC"/>
                </a:solidFill>
              </a:rPr>
              <a:t>c</a:t>
            </a:r>
            <a:r>
              <a:rPr lang="hu-HU" dirty="0" smtClean="0">
                <a:solidFill>
                  <a:srgbClr val="FFF2CC"/>
                </a:solidFill>
              </a:rPr>
              <a:t>onsul, diktátor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7943584" y="5538405"/>
            <a:ext cx="130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szenátus</a:t>
            </a:r>
            <a:endParaRPr lang="hu-HU" dirty="0">
              <a:solidFill>
                <a:srgbClr val="FFF2CC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122108" y="2981366"/>
            <a:ext cx="694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Válaszoljon </a:t>
            </a:r>
            <a:r>
              <a:rPr lang="hu-HU" sz="2000" b="1" dirty="0" smtClean="0">
                <a:solidFill>
                  <a:srgbClr val="323264"/>
                </a:solidFill>
              </a:rPr>
              <a:t>a kérdésekre! </a:t>
            </a:r>
            <a:r>
              <a:rPr lang="hu-HU" sz="2000" b="1" dirty="0" err="1" smtClean="0">
                <a:solidFill>
                  <a:srgbClr val="323264"/>
                </a:solidFill>
              </a:rPr>
              <a:t>Katt</a:t>
            </a:r>
            <a:r>
              <a:rPr lang="hu-HU" sz="2000" b="1" dirty="0" smtClean="0">
                <a:solidFill>
                  <a:srgbClr val="323264"/>
                </a:solidFill>
              </a:rPr>
              <a:t> a kérdésre a válaszért! </a:t>
            </a:r>
            <a:endParaRPr lang="hu-HU" sz="2000" b="1" dirty="0" smtClean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1" y="0"/>
            <a:ext cx="852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Kiegészítő anyag - istenek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-2" y="592948"/>
            <a:ext cx="1219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Töltse </a:t>
            </a:r>
            <a:r>
              <a:rPr lang="hu-HU" sz="2000" b="1" dirty="0" smtClean="0">
                <a:solidFill>
                  <a:srgbClr val="323264"/>
                </a:solidFill>
              </a:rPr>
              <a:t>ki a táblázat hiányzó elemeit! </a:t>
            </a:r>
            <a:r>
              <a:rPr lang="hu-HU" sz="2000" b="1" dirty="0">
                <a:solidFill>
                  <a:srgbClr val="323264"/>
                </a:solidFill>
              </a:rPr>
              <a:t>Kulcsszó: görög-római </a:t>
            </a:r>
            <a:r>
              <a:rPr lang="hu-HU" sz="2000" b="1" dirty="0" smtClean="0">
                <a:solidFill>
                  <a:srgbClr val="323264"/>
                </a:solidFill>
              </a:rPr>
              <a:t>istenek. Gyakorlásként oldja meg a feladatokat! </a:t>
            </a:r>
          </a:p>
        </p:txBody>
      </p:sp>
      <p:sp>
        <p:nvSpPr>
          <p:cNvPr id="7" name="Téglalap 6"/>
          <p:cNvSpPr/>
          <p:nvPr/>
        </p:nvSpPr>
        <p:spPr>
          <a:xfrm>
            <a:off x="10468309" y="112388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468309" y="167511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27670" y="1039224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27670" y="159045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20172" y="1005603"/>
            <a:ext cx="145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Görög isten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150503" y="976107"/>
            <a:ext cx="14145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Szerepköre</a:t>
            </a:r>
          </a:p>
        </p:txBody>
      </p:sp>
      <p:sp>
        <p:nvSpPr>
          <p:cNvPr id="13" name="Téglalap 12"/>
          <p:cNvSpPr/>
          <p:nvPr/>
        </p:nvSpPr>
        <p:spPr>
          <a:xfrm>
            <a:off x="8134311" y="957777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323264"/>
                </a:solidFill>
              </a:rPr>
              <a:t>Római isten</a:t>
            </a:r>
          </a:p>
        </p:txBody>
      </p:sp>
      <p:sp>
        <p:nvSpPr>
          <p:cNvPr id="14" name="Téglalap 13"/>
          <p:cNvSpPr/>
          <p:nvPr/>
        </p:nvSpPr>
        <p:spPr>
          <a:xfrm>
            <a:off x="4080804" y="1338616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Főisten, a villámok ura</a:t>
            </a:r>
          </a:p>
        </p:txBody>
      </p:sp>
      <p:sp>
        <p:nvSpPr>
          <p:cNvPr id="15" name="Téglalap 14"/>
          <p:cNvSpPr/>
          <p:nvPr/>
        </p:nvSpPr>
        <p:spPr>
          <a:xfrm>
            <a:off x="4080805" y="1752702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Főisten felesége, házasság, család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017743" y="2168525"/>
            <a:ext cx="149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Tengerek ura</a:t>
            </a:r>
          </a:p>
        </p:txBody>
      </p:sp>
      <p:sp>
        <p:nvSpPr>
          <p:cNvPr id="17" name="Téglalap 16"/>
          <p:cNvSpPr/>
          <p:nvPr/>
        </p:nvSpPr>
        <p:spPr>
          <a:xfrm>
            <a:off x="8074039" y="1363522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Jupiter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8105755" y="173613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C00000"/>
                </a:solidFill>
              </a:rPr>
              <a:t>Junó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8084549" y="216852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Neptunus</a:t>
            </a:r>
            <a:endParaRPr lang="hu-HU" dirty="0"/>
          </a:p>
        </p:txBody>
      </p:sp>
      <p:sp>
        <p:nvSpPr>
          <p:cNvPr id="20" name="Téglalap 19"/>
          <p:cNvSpPr/>
          <p:nvPr/>
        </p:nvSpPr>
        <p:spPr>
          <a:xfrm>
            <a:off x="1649270" y="139799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39933"/>
                </a:solidFill>
              </a:rPr>
              <a:t>Zeusz</a:t>
            </a:r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1638760" y="174664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39933"/>
                </a:solidFill>
              </a:rPr>
              <a:t>Héra</a:t>
            </a:r>
            <a:endParaRPr lang="hu-HU" dirty="0"/>
          </a:p>
        </p:txBody>
      </p:sp>
      <p:sp>
        <p:nvSpPr>
          <p:cNvPr id="22" name="Téglalap 21"/>
          <p:cNvSpPr/>
          <p:nvPr/>
        </p:nvSpPr>
        <p:spPr>
          <a:xfrm>
            <a:off x="1661267" y="2156282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339933"/>
                </a:solidFill>
              </a:rPr>
              <a:t>Posszeidon</a:t>
            </a:r>
            <a:endParaRPr lang="hu-HU" dirty="0"/>
          </a:p>
        </p:txBody>
      </p:sp>
      <p:sp>
        <p:nvSpPr>
          <p:cNvPr id="23" name="Téglalap 22"/>
          <p:cNvSpPr/>
          <p:nvPr/>
        </p:nvSpPr>
        <p:spPr>
          <a:xfrm>
            <a:off x="4038763" y="2673350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Alvilág ura</a:t>
            </a:r>
          </a:p>
        </p:txBody>
      </p:sp>
      <p:sp>
        <p:nvSpPr>
          <p:cNvPr id="24" name="Téglalap 23"/>
          <p:cNvSpPr/>
          <p:nvPr/>
        </p:nvSpPr>
        <p:spPr>
          <a:xfrm>
            <a:off x="4021794" y="31765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Hadisten, háborúk</a:t>
            </a:r>
          </a:p>
        </p:txBody>
      </p:sp>
      <p:sp>
        <p:nvSpPr>
          <p:cNvPr id="25" name="Téglalap 24"/>
          <p:cNvSpPr/>
          <p:nvPr/>
        </p:nvSpPr>
        <p:spPr>
          <a:xfrm>
            <a:off x="4017743" y="3636881"/>
            <a:ext cx="234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Tudomány, bölcsesség</a:t>
            </a:r>
          </a:p>
        </p:txBody>
      </p:sp>
      <p:sp>
        <p:nvSpPr>
          <p:cNvPr id="26" name="Téglalap 25"/>
          <p:cNvSpPr/>
          <p:nvPr/>
        </p:nvSpPr>
        <p:spPr>
          <a:xfrm>
            <a:off x="8071249" y="267335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Pluto</a:t>
            </a:r>
            <a:endParaRPr lang="hu-HU" dirty="0"/>
          </a:p>
        </p:txBody>
      </p:sp>
      <p:sp>
        <p:nvSpPr>
          <p:cNvPr id="27" name="Téglalap 26"/>
          <p:cNvSpPr/>
          <p:nvPr/>
        </p:nvSpPr>
        <p:spPr>
          <a:xfrm>
            <a:off x="8074039" y="321058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Mars</a:t>
            </a:r>
            <a:endParaRPr lang="hu-HU" dirty="0"/>
          </a:p>
        </p:txBody>
      </p:sp>
      <p:sp>
        <p:nvSpPr>
          <p:cNvPr id="28" name="Téglalap 27"/>
          <p:cNvSpPr/>
          <p:nvPr/>
        </p:nvSpPr>
        <p:spPr>
          <a:xfrm>
            <a:off x="8062469" y="3660631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Minerva</a:t>
            </a:r>
            <a:endParaRPr lang="hu-HU" dirty="0"/>
          </a:p>
        </p:txBody>
      </p:sp>
      <p:sp>
        <p:nvSpPr>
          <p:cNvPr id="29" name="Téglalap 28"/>
          <p:cNvSpPr/>
          <p:nvPr/>
        </p:nvSpPr>
        <p:spPr>
          <a:xfrm>
            <a:off x="8094988" y="4036673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C00000"/>
                </a:solidFill>
              </a:rPr>
              <a:t>Vénus</a:t>
            </a:r>
            <a:endParaRPr lang="hu-HU" dirty="0"/>
          </a:p>
        </p:txBody>
      </p:sp>
      <p:sp>
        <p:nvSpPr>
          <p:cNvPr id="30" name="Téglalap 29"/>
          <p:cNvSpPr/>
          <p:nvPr/>
        </p:nvSpPr>
        <p:spPr>
          <a:xfrm>
            <a:off x="8097449" y="449736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Diana</a:t>
            </a:r>
            <a:endParaRPr lang="hu-HU" dirty="0"/>
          </a:p>
        </p:txBody>
      </p:sp>
      <p:sp>
        <p:nvSpPr>
          <p:cNvPr id="31" name="Téglalap 30"/>
          <p:cNvSpPr/>
          <p:nvPr/>
        </p:nvSpPr>
        <p:spPr>
          <a:xfrm>
            <a:off x="8043058" y="491036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Apollo</a:t>
            </a:r>
            <a:endParaRPr lang="hu-HU" dirty="0"/>
          </a:p>
        </p:txBody>
      </p:sp>
      <p:sp>
        <p:nvSpPr>
          <p:cNvPr id="32" name="Téglalap 31"/>
          <p:cNvSpPr/>
          <p:nvPr/>
        </p:nvSpPr>
        <p:spPr>
          <a:xfrm>
            <a:off x="8108790" y="538940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C00000"/>
                </a:solidFill>
              </a:rPr>
              <a:t>Bachus</a:t>
            </a:r>
            <a:endParaRPr lang="hu-HU" dirty="0"/>
          </a:p>
        </p:txBody>
      </p:sp>
      <p:sp>
        <p:nvSpPr>
          <p:cNvPr id="33" name="Téglalap 32"/>
          <p:cNvSpPr/>
          <p:nvPr/>
        </p:nvSpPr>
        <p:spPr>
          <a:xfrm>
            <a:off x="8077803" y="5854583"/>
            <a:ext cx="108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Vulcanus</a:t>
            </a:r>
            <a:endParaRPr lang="hu-HU" dirty="0"/>
          </a:p>
        </p:txBody>
      </p:sp>
      <p:sp>
        <p:nvSpPr>
          <p:cNvPr id="34" name="Téglalap 33"/>
          <p:cNvSpPr/>
          <p:nvPr/>
        </p:nvSpPr>
        <p:spPr>
          <a:xfrm>
            <a:off x="8074029" y="6319199"/>
            <a:ext cx="132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C00000"/>
                </a:solidFill>
              </a:rPr>
              <a:t>Mercuriusz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1614952" y="2600761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339933"/>
                </a:solidFill>
              </a:rPr>
              <a:t>Hádész</a:t>
            </a:r>
            <a:endParaRPr lang="hu-HU" dirty="0"/>
          </a:p>
        </p:txBody>
      </p:sp>
      <p:sp>
        <p:nvSpPr>
          <p:cNvPr id="36" name="Téglalap 35"/>
          <p:cNvSpPr/>
          <p:nvPr/>
        </p:nvSpPr>
        <p:spPr>
          <a:xfrm>
            <a:off x="1661267" y="3157741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>
                <a:solidFill>
                  <a:srgbClr val="339933"/>
                </a:solidFill>
              </a:rPr>
              <a:t>Árész</a:t>
            </a:r>
            <a:endParaRPr lang="hu-HU" dirty="0"/>
          </a:p>
        </p:txBody>
      </p:sp>
      <p:sp>
        <p:nvSpPr>
          <p:cNvPr id="37" name="Téglalap 36"/>
          <p:cNvSpPr/>
          <p:nvPr/>
        </p:nvSpPr>
        <p:spPr>
          <a:xfrm>
            <a:off x="1692173" y="3601242"/>
            <a:ext cx="162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39933"/>
                </a:solidFill>
              </a:rPr>
              <a:t>Pallasz Athéné</a:t>
            </a:r>
          </a:p>
        </p:txBody>
      </p:sp>
      <p:sp>
        <p:nvSpPr>
          <p:cNvPr id="38" name="Téglalap 37"/>
          <p:cNvSpPr/>
          <p:nvPr/>
        </p:nvSpPr>
        <p:spPr>
          <a:xfrm>
            <a:off x="1676840" y="3978033"/>
            <a:ext cx="119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39933"/>
                </a:solidFill>
              </a:rPr>
              <a:t>Aphrodité</a:t>
            </a:r>
            <a:endParaRPr lang="hu-HU" dirty="0"/>
          </a:p>
        </p:txBody>
      </p:sp>
      <p:sp>
        <p:nvSpPr>
          <p:cNvPr id="39" name="Téglalap 38"/>
          <p:cNvSpPr/>
          <p:nvPr/>
        </p:nvSpPr>
        <p:spPr>
          <a:xfrm>
            <a:off x="1666330" y="441193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39933"/>
                </a:solidFill>
              </a:rPr>
              <a:t>Artemisz</a:t>
            </a:r>
            <a:endParaRPr lang="hu-HU" dirty="0"/>
          </a:p>
        </p:txBody>
      </p:sp>
      <p:sp>
        <p:nvSpPr>
          <p:cNvPr id="40" name="Téglalap 39"/>
          <p:cNvSpPr/>
          <p:nvPr/>
        </p:nvSpPr>
        <p:spPr>
          <a:xfrm>
            <a:off x="1649483" y="486760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39933"/>
                </a:solidFill>
              </a:rPr>
              <a:t>Apollon</a:t>
            </a:r>
            <a:endParaRPr lang="hu-HU" dirty="0"/>
          </a:p>
        </p:txBody>
      </p:sp>
      <p:sp>
        <p:nvSpPr>
          <p:cNvPr id="41" name="Téglalap 40"/>
          <p:cNvSpPr/>
          <p:nvPr/>
        </p:nvSpPr>
        <p:spPr>
          <a:xfrm>
            <a:off x="1610606" y="5362395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39933"/>
                </a:solidFill>
              </a:rPr>
              <a:t>Dionüszosz</a:t>
            </a:r>
            <a:endParaRPr lang="hu-HU" dirty="0"/>
          </a:p>
        </p:txBody>
      </p:sp>
      <p:sp>
        <p:nvSpPr>
          <p:cNvPr id="42" name="Téglalap 41"/>
          <p:cNvSpPr/>
          <p:nvPr/>
        </p:nvSpPr>
        <p:spPr>
          <a:xfrm>
            <a:off x="1618898" y="5888713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39933"/>
                </a:solidFill>
              </a:rPr>
              <a:t>Héphaisztosz</a:t>
            </a:r>
            <a:endParaRPr lang="hu-HU" dirty="0"/>
          </a:p>
        </p:txBody>
      </p:sp>
      <p:sp>
        <p:nvSpPr>
          <p:cNvPr id="43" name="Téglalap 42"/>
          <p:cNvSpPr/>
          <p:nvPr/>
        </p:nvSpPr>
        <p:spPr>
          <a:xfrm>
            <a:off x="1656826" y="633875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339933"/>
                </a:solidFill>
              </a:rPr>
              <a:t>Hermész</a:t>
            </a:r>
            <a:endParaRPr lang="hu-HU" dirty="0"/>
          </a:p>
        </p:txBody>
      </p:sp>
      <p:sp>
        <p:nvSpPr>
          <p:cNvPr id="44" name="Téglalap 43"/>
          <p:cNvSpPr/>
          <p:nvPr/>
        </p:nvSpPr>
        <p:spPr>
          <a:xfrm>
            <a:off x="4012559" y="4044137"/>
            <a:ext cx="1078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Szerelem</a:t>
            </a:r>
            <a:endParaRPr lang="hu-HU" dirty="0"/>
          </a:p>
        </p:txBody>
      </p:sp>
      <p:sp>
        <p:nvSpPr>
          <p:cNvPr id="45" name="Téglalap 44"/>
          <p:cNvSpPr/>
          <p:nvPr/>
        </p:nvSpPr>
        <p:spPr>
          <a:xfrm>
            <a:off x="4004593" y="4487042"/>
            <a:ext cx="107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Vadászat</a:t>
            </a:r>
            <a:endParaRPr lang="hu-HU" dirty="0"/>
          </a:p>
        </p:txBody>
      </p:sp>
      <p:sp>
        <p:nvSpPr>
          <p:cNvPr id="46" name="Téglalap 45"/>
          <p:cNvSpPr/>
          <p:nvPr/>
        </p:nvSpPr>
        <p:spPr>
          <a:xfrm>
            <a:off x="4035573" y="495096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Költészet</a:t>
            </a:r>
            <a:endParaRPr lang="hu-HU" dirty="0"/>
          </a:p>
        </p:txBody>
      </p:sp>
      <p:sp>
        <p:nvSpPr>
          <p:cNvPr id="47" name="Téglalap 46"/>
          <p:cNvSpPr/>
          <p:nvPr/>
        </p:nvSpPr>
        <p:spPr>
          <a:xfrm>
            <a:off x="3994081" y="5430997"/>
            <a:ext cx="2514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Bor, mámor, színjátszás</a:t>
            </a:r>
          </a:p>
        </p:txBody>
      </p:sp>
      <p:sp>
        <p:nvSpPr>
          <p:cNvPr id="48" name="Téglalap 47"/>
          <p:cNvSpPr/>
          <p:nvPr/>
        </p:nvSpPr>
        <p:spPr>
          <a:xfrm>
            <a:off x="4025063" y="5929511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Kovácsok istene</a:t>
            </a:r>
          </a:p>
        </p:txBody>
      </p:sp>
      <p:sp>
        <p:nvSpPr>
          <p:cNvPr id="49" name="Téglalap 48"/>
          <p:cNvSpPr/>
          <p:nvPr/>
        </p:nvSpPr>
        <p:spPr>
          <a:xfrm>
            <a:off x="4032304" y="6373054"/>
            <a:ext cx="394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Istenek hírnöke, Kereskedők, tolvajok</a:t>
            </a:r>
          </a:p>
        </p:txBody>
      </p:sp>
      <p:sp>
        <p:nvSpPr>
          <p:cNvPr id="3" name="Téglalap 2"/>
          <p:cNvSpPr/>
          <p:nvPr/>
        </p:nvSpPr>
        <p:spPr>
          <a:xfrm>
            <a:off x="6693956" y="6597134"/>
            <a:ext cx="5498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http://maczkoandras.uw.hu/tori/gorog_romai_istenek.htm</a:t>
            </a:r>
          </a:p>
        </p:txBody>
      </p:sp>
      <p:sp>
        <p:nvSpPr>
          <p:cNvPr id="50" name="Téglalap 49">
            <a:hlinkClick r:id="rId2"/>
          </p:cNvPr>
          <p:cNvSpPr/>
          <p:nvPr/>
        </p:nvSpPr>
        <p:spPr>
          <a:xfrm>
            <a:off x="10792774" y="283638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51" name="Téglalap 50">
            <a:hlinkClick r:id="rId3"/>
          </p:cNvPr>
          <p:cNvSpPr/>
          <p:nvPr/>
        </p:nvSpPr>
        <p:spPr>
          <a:xfrm>
            <a:off x="10812438" y="3839271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432026" y="2448232"/>
            <a:ext cx="162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Feleltválasztós</a:t>
            </a:r>
          </a:p>
        </p:txBody>
      </p:sp>
      <p:sp>
        <p:nvSpPr>
          <p:cNvPr id="52" name="Szövegdoboz 51"/>
          <p:cNvSpPr txBox="1"/>
          <p:nvPr/>
        </p:nvSpPr>
        <p:spPr>
          <a:xfrm>
            <a:off x="10795819" y="3465871"/>
            <a:ext cx="1170039" cy="36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Párosítás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1971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50111" y="0"/>
            <a:ext cx="838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Pun háborúk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684" y="639062"/>
            <a:ext cx="930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Mi </a:t>
            </a:r>
            <a:r>
              <a:rPr lang="hu-HU" sz="2000" b="1" dirty="0" smtClean="0">
                <a:solidFill>
                  <a:srgbClr val="323264"/>
                </a:solidFill>
              </a:rPr>
              <a:t>volt a pun – római ellentét oka? Mivel magyarázták a mondák az ellentéteket!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7" name="Téglalap 6">
            <a:hlinkClick r:id="rId2"/>
          </p:cNvPr>
          <p:cNvSpPr/>
          <p:nvPr/>
        </p:nvSpPr>
        <p:spPr>
          <a:xfrm>
            <a:off x="9989574" y="323729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76760" y="1138132"/>
            <a:ext cx="1371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222222"/>
                </a:solidFill>
              </a:rPr>
              <a:t>Valódi ok: 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522045" y="1117987"/>
            <a:ext cx="10659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FFF2CC"/>
                </a:solidFill>
              </a:rPr>
              <a:t>Két egymással vetélkedő hatalmas ókori állam  harca Földközi-tenger nyugati részének uralmáért </a:t>
            </a:r>
            <a:r>
              <a:rPr lang="hu-HU" sz="2000" dirty="0" smtClean="0">
                <a:solidFill>
                  <a:srgbClr val="FFF2CC"/>
                </a:solidFill>
              </a:rPr>
              <a:t> és </a:t>
            </a:r>
            <a:r>
              <a:rPr lang="hu-HU" sz="2000" dirty="0">
                <a:solidFill>
                  <a:srgbClr val="FFF2CC"/>
                </a:solidFill>
              </a:rPr>
              <a:t>új területek szerzéséért.</a:t>
            </a:r>
          </a:p>
        </p:txBody>
      </p:sp>
      <p:sp>
        <p:nvSpPr>
          <p:cNvPr id="12" name="Téglalap 11"/>
          <p:cNvSpPr/>
          <p:nvPr/>
        </p:nvSpPr>
        <p:spPr>
          <a:xfrm>
            <a:off x="2125882" y="1795678"/>
            <a:ext cx="5061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>
                <a:solidFill>
                  <a:srgbClr val="FFF2CC"/>
                </a:solidFill>
              </a:rPr>
              <a:t>Karthágói királynő és </a:t>
            </a:r>
            <a:r>
              <a:rPr lang="hu-HU" sz="2000" dirty="0" smtClean="0">
                <a:solidFill>
                  <a:srgbClr val="FFF2CC"/>
                </a:solidFill>
              </a:rPr>
              <a:t>Aeneas királyfi szerelme 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76848" y="1805952"/>
            <a:ext cx="1999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/>
              <a:t>Mondák szerint</a:t>
            </a:r>
            <a:r>
              <a:rPr lang="hu-HU" sz="2000" b="1" dirty="0"/>
              <a:t>: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6318" y="2285966"/>
            <a:ext cx="9892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Az </a:t>
            </a:r>
            <a:r>
              <a:rPr lang="hu-HU" sz="2000" b="1" dirty="0" smtClean="0">
                <a:solidFill>
                  <a:srgbClr val="323264"/>
                </a:solidFill>
              </a:rPr>
              <a:t>animáció alapján mondja el saját szavaival, hogyan működött a csapóhíd!</a:t>
            </a:r>
            <a:br>
              <a:rPr lang="hu-HU" sz="2000" b="1" dirty="0" smtClean="0">
                <a:solidFill>
                  <a:srgbClr val="323264"/>
                </a:solidFill>
              </a:rPr>
            </a:br>
            <a:r>
              <a:rPr lang="hu-HU" sz="2000" b="1" dirty="0" err="1" smtClean="0">
                <a:solidFill>
                  <a:srgbClr val="323264"/>
                </a:solidFill>
              </a:rPr>
              <a:t>Mozaweb</a:t>
            </a:r>
            <a:r>
              <a:rPr lang="hu-HU" sz="2000" b="1" dirty="0" smtClean="0">
                <a:solidFill>
                  <a:srgbClr val="323264"/>
                </a:solidFill>
              </a:rPr>
              <a:t> regisztráció szükséges a 3D animáció megtekintéséhez – csak interaktív táblán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16" name="Téglalap 15">
            <a:hlinkClick r:id="rId3"/>
          </p:cNvPr>
          <p:cNvSpPr/>
          <p:nvPr/>
        </p:nvSpPr>
        <p:spPr>
          <a:xfrm>
            <a:off x="9983099" y="230953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3221" y="3089893"/>
            <a:ext cx="117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2CC"/>
                </a:solidFill>
              </a:rPr>
              <a:t>Harci </a:t>
            </a:r>
            <a:r>
              <a:rPr lang="hu-HU" dirty="0">
                <a:solidFill>
                  <a:srgbClr val="FFF2CC"/>
                </a:solidFill>
              </a:rPr>
              <a:t>hajóra szerelt olyan fából készült hídszerű szerkezet, amelynek a végére kampókat szereltek, és ha az ellenség hajója mellé értek azt kinyitották, ráengedték, majd ezen keresztül átmentek a másik hajóra és elfoglalták.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17905" y="3736224"/>
            <a:ext cx="12033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 smtClean="0">
                <a:solidFill>
                  <a:srgbClr val="323264"/>
                </a:solidFill>
              </a:rPr>
              <a:t>filmrészlet alapján mondja el, milyen nehézségeket okozott az Alpokon való átkelés Hannibál seregének!</a:t>
            </a:r>
            <a:br>
              <a:rPr lang="hu-HU" sz="2000" b="1" dirty="0" smtClean="0">
                <a:solidFill>
                  <a:srgbClr val="323264"/>
                </a:solidFill>
              </a:rPr>
            </a:br>
            <a:r>
              <a:rPr lang="hu-HU" sz="2000" b="1" dirty="0" smtClean="0">
                <a:solidFill>
                  <a:srgbClr val="323264"/>
                </a:solidFill>
              </a:rPr>
              <a:t>Videórészlet 22’30” – 24’35”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3" name="Téglalap 22">
            <a:hlinkClick r:id="rId4"/>
          </p:cNvPr>
          <p:cNvSpPr/>
          <p:nvPr/>
        </p:nvSpPr>
        <p:spPr>
          <a:xfrm>
            <a:off x="10061758" y="4315315"/>
            <a:ext cx="998482" cy="3875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8288" y="4503174"/>
            <a:ext cx="982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FFF2CC"/>
                </a:solidFill>
              </a:rPr>
              <a:t>Magas hegyek, élelemhiány, nincs pihenő, hideg, kimerültség, éhség, emberveszteség</a:t>
            </a:r>
            <a:endParaRPr lang="hu-HU" sz="2000" dirty="0">
              <a:solidFill>
                <a:srgbClr val="FFF2CC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-2022" y="5043638"/>
            <a:ext cx="6018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Miért tudott győzni </a:t>
            </a:r>
            <a:r>
              <a:rPr lang="hu-HU" sz="2000" b="1" dirty="0" err="1" smtClean="0">
                <a:solidFill>
                  <a:srgbClr val="323264"/>
                </a:solidFill>
              </a:rPr>
              <a:t>Scipió</a:t>
            </a:r>
            <a:r>
              <a:rPr lang="hu-HU" sz="2000" b="1" dirty="0" smtClean="0">
                <a:solidFill>
                  <a:srgbClr val="323264"/>
                </a:solidFill>
              </a:rPr>
              <a:t> Hannibál felett?</a:t>
            </a:r>
            <a:br>
              <a:rPr lang="hu-HU" sz="2000" b="1" dirty="0" smtClean="0">
                <a:solidFill>
                  <a:srgbClr val="323264"/>
                </a:solidFill>
              </a:rPr>
            </a:br>
            <a:r>
              <a:rPr lang="hu-HU" sz="2000" b="1" dirty="0" smtClean="0">
                <a:solidFill>
                  <a:srgbClr val="323264"/>
                </a:solidFill>
              </a:rPr>
              <a:t>Videórészlet 1h 22’48” – 1h 24’50” Zama csatajelenet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28438" y="5756787"/>
            <a:ext cx="11469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rgbClr val="FFF2CC"/>
                </a:solidFill>
              </a:rPr>
              <a:t>Scipió</a:t>
            </a:r>
            <a:r>
              <a:rPr lang="hu-HU" sz="2000" dirty="0" smtClean="0">
                <a:solidFill>
                  <a:srgbClr val="FFF2CC"/>
                </a:solidFill>
              </a:rPr>
              <a:t> kiismerte Hannibal stratégiáját és taktikáját. Sikerült a harci elefántok rohamát megfordítani.</a:t>
            </a:r>
            <a:endParaRPr lang="hu-HU" sz="2000" dirty="0"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54139" y="0"/>
            <a:ext cx="802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Pun háborúk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 useBgFill="1">
        <p:nvSpPr>
          <p:cNvPr id="4" name="Lekerekített téglalap 3"/>
          <p:cNvSpPr/>
          <p:nvPr/>
        </p:nvSpPr>
        <p:spPr>
          <a:xfrm>
            <a:off x="1917291" y="1076116"/>
            <a:ext cx="3352800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5392995" y="1081032"/>
            <a:ext cx="3352800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rgbClr val="323264"/>
              </a:solidFill>
            </a:endParaRPr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8839200" y="1071200"/>
            <a:ext cx="3352800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57316" y="639062"/>
            <a:ext cx="9766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A </a:t>
            </a:r>
            <a:r>
              <a:rPr lang="hu-HU" sz="2000" b="1" dirty="0">
                <a:solidFill>
                  <a:srgbClr val="323264"/>
                </a:solidFill>
              </a:rPr>
              <a:t>videó </a:t>
            </a:r>
            <a:r>
              <a:rPr lang="hu-HU" sz="2000" b="1" dirty="0" smtClean="0">
                <a:solidFill>
                  <a:srgbClr val="323264"/>
                </a:solidFill>
              </a:rPr>
              <a:t>(1’50” </a:t>
            </a:r>
            <a:r>
              <a:rPr lang="hu-HU" sz="2000" b="1" dirty="0">
                <a:solidFill>
                  <a:srgbClr val="323264"/>
                </a:solidFill>
              </a:rPr>
              <a:t>– </a:t>
            </a:r>
            <a:r>
              <a:rPr lang="hu-HU" sz="2000" b="1" dirty="0" smtClean="0">
                <a:solidFill>
                  <a:srgbClr val="323264"/>
                </a:solidFill>
              </a:rPr>
              <a:t>3’40”) alapján töltse ki a táblázat hiányzó részeit! Írja le vázlatként!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14" name="Lekerekített téglalap 13"/>
          <p:cNvSpPr/>
          <p:nvPr/>
        </p:nvSpPr>
        <p:spPr>
          <a:xfrm>
            <a:off x="1971367" y="1739795"/>
            <a:ext cx="3170902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15" name="Lekerekített téglalap 14"/>
          <p:cNvSpPr/>
          <p:nvPr/>
        </p:nvSpPr>
        <p:spPr>
          <a:xfrm>
            <a:off x="5432321" y="1788597"/>
            <a:ext cx="3244645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16" name="Lekerekített téglalap 15"/>
          <p:cNvSpPr/>
          <p:nvPr/>
        </p:nvSpPr>
        <p:spPr>
          <a:xfrm>
            <a:off x="8898193" y="1725047"/>
            <a:ext cx="3185652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17" name="Lekerekített téglalap 16"/>
          <p:cNvSpPr/>
          <p:nvPr/>
        </p:nvSpPr>
        <p:spPr>
          <a:xfrm>
            <a:off x="1966451" y="2393640"/>
            <a:ext cx="3170902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23264"/>
                </a:solidFill>
              </a:rPr>
              <a:t>-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18" name="Lekerekített téglalap 17"/>
          <p:cNvSpPr/>
          <p:nvPr/>
        </p:nvSpPr>
        <p:spPr>
          <a:xfrm>
            <a:off x="5506064" y="2423137"/>
            <a:ext cx="3170902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19" name="Lekerekített téglalap 18"/>
          <p:cNvSpPr/>
          <p:nvPr/>
        </p:nvSpPr>
        <p:spPr>
          <a:xfrm>
            <a:off x="8898193" y="2403473"/>
            <a:ext cx="3170902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23264"/>
                </a:solidFill>
              </a:rPr>
              <a:t>-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76981" y="1818968"/>
            <a:ext cx="161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Időpontja: </a:t>
            </a:r>
            <a:endParaRPr lang="hu-HU" sz="2000" b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62232" y="2443316"/>
            <a:ext cx="161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Hadvezérek: </a:t>
            </a:r>
            <a:endParaRPr lang="hu-HU" sz="2000" b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172065" y="3347884"/>
            <a:ext cx="161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Menete: </a:t>
            </a:r>
            <a:endParaRPr lang="hu-HU" sz="20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3742" y="5383162"/>
            <a:ext cx="161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Eredmény: </a:t>
            </a:r>
            <a:endParaRPr lang="hu-HU" sz="2000" b="1" dirty="0"/>
          </a:p>
        </p:txBody>
      </p:sp>
      <p:sp useBgFill="1">
        <p:nvSpPr>
          <p:cNvPr id="23" name="Lekerekített téglalap 22"/>
          <p:cNvSpPr/>
          <p:nvPr/>
        </p:nvSpPr>
        <p:spPr>
          <a:xfrm>
            <a:off x="1971366" y="3067150"/>
            <a:ext cx="3170902" cy="206529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24" name="Lekerekített téglalap 23"/>
          <p:cNvSpPr/>
          <p:nvPr/>
        </p:nvSpPr>
        <p:spPr>
          <a:xfrm>
            <a:off x="5456903" y="3101563"/>
            <a:ext cx="3293808" cy="2021043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26" name="Lekerekített téglalap 25"/>
          <p:cNvSpPr/>
          <p:nvPr/>
        </p:nvSpPr>
        <p:spPr>
          <a:xfrm>
            <a:off x="8908024" y="3072066"/>
            <a:ext cx="3170902" cy="2065290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27" name="Lekerekített téglalap 26"/>
          <p:cNvSpPr/>
          <p:nvPr/>
        </p:nvSpPr>
        <p:spPr>
          <a:xfrm>
            <a:off x="2028529" y="5262683"/>
            <a:ext cx="3170902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28" name="Lekerekített téglalap 27"/>
          <p:cNvSpPr/>
          <p:nvPr/>
        </p:nvSpPr>
        <p:spPr>
          <a:xfrm>
            <a:off x="5535561" y="5254827"/>
            <a:ext cx="3170902" cy="703521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 useBgFill="1">
        <p:nvSpPr>
          <p:cNvPr id="29" name="Lekerekített téglalap 28"/>
          <p:cNvSpPr/>
          <p:nvPr/>
        </p:nvSpPr>
        <p:spPr>
          <a:xfrm>
            <a:off x="8878529" y="5274491"/>
            <a:ext cx="3170902" cy="550607"/>
          </a:xfrm>
          <a:prstGeom prst="roundRect">
            <a:avLst/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0" name="Téglalap 29">
            <a:hlinkClick r:id="rId2"/>
          </p:cNvPr>
          <p:cNvSpPr/>
          <p:nvPr/>
        </p:nvSpPr>
        <p:spPr>
          <a:xfrm>
            <a:off x="11058244" y="610069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Feladat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0" y="6150043"/>
            <a:ext cx="1060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Kattintson </a:t>
            </a:r>
            <a:r>
              <a:rPr lang="hu-HU" sz="2000" b="1" dirty="0" smtClean="0">
                <a:solidFill>
                  <a:srgbClr val="323264"/>
                </a:solidFill>
              </a:rPr>
              <a:t>a feladat gombra! Csoportosítsa az eseményeket! Melyik pun háborúra jellemző? </a:t>
            </a:r>
            <a:endParaRPr lang="hu-HU" sz="2000" b="1" dirty="0">
              <a:solidFill>
                <a:srgbClr val="323264"/>
              </a:solidFill>
            </a:endParaRPr>
          </a:p>
        </p:txBody>
      </p:sp>
      <p:sp>
        <p:nvSpPr>
          <p:cNvPr id="33" name="Téglalap 32">
            <a:hlinkClick r:id="rId3"/>
          </p:cNvPr>
          <p:cNvSpPr/>
          <p:nvPr/>
        </p:nvSpPr>
        <p:spPr>
          <a:xfrm>
            <a:off x="10032261" y="303753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Videó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74783" y="1815920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2CC"/>
                </a:solidFill>
              </a:rPr>
              <a:t>Kr.e. 264 - </a:t>
            </a:r>
            <a:r>
              <a:rPr lang="hu-HU" b="1" dirty="0" smtClean="0">
                <a:solidFill>
                  <a:srgbClr val="FFF2CC"/>
                </a:solidFill>
              </a:rPr>
              <a:t>241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45541" y="3597054"/>
            <a:ext cx="2544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FFF2CC"/>
                </a:solidFill>
              </a:rPr>
              <a:t>Szárazföld római fölény</a:t>
            </a:r>
          </a:p>
          <a:p>
            <a:pPr algn="ctr"/>
            <a:r>
              <a:rPr lang="hu-HU" b="1" dirty="0">
                <a:solidFill>
                  <a:srgbClr val="FFF2CC"/>
                </a:solidFill>
              </a:rPr>
              <a:t>Tengeren punok fölénye</a:t>
            </a:r>
          </a:p>
          <a:p>
            <a:pPr algn="ctr"/>
            <a:r>
              <a:rPr lang="hu-HU" b="1" dirty="0">
                <a:solidFill>
                  <a:srgbClr val="FFF2CC"/>
                </a:solidFill>
              </a:rPr>
              <a:t>Csapóhíd </a:t>
            </a:r>
            <a:r>
              <a:rPr lang="hu-HU" b="1" dirty="0" smtClean="0">
                <a:solidFill>
                  <a:srgbClr val="FFF2CC"/>
                </a:solidFill>
              </a:rPr>
              <a:t>alkalmazása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254196" y="5343643"/>
            <a:ext cx="252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2CC"/>
                </a:solidFill>
              </a:rPr>
              <a:t>Szicília római </a:t>
            </a:r>
            <a:r>
              <a:rPr lang="hu-HU" b="1" dirty="0" smtClean="0">
                <a:solidFill>
                  <a:srgbClr val="FFF2CC"/>
                </a:solidFill>
              </a:rPr>
              <a:t>provincia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5517528" y="5283421"/>
            <a:ext cx="3206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2CC"/>
                </a:solidFill>
              </a:rPr>
              <a:t>Földközi tenger római uralom </a:t>
            </a:r>
            <a:endParaRPr lang="hu-HU" b="1" dirty="0" smtClean="0">
              <a:solidFill>
                <a:srgbClr val="FFF2CC"/>
              </a:solidFill>
            </a:endParaRPr>
          </a:p>
          <a:p>
            <a:r>
              <a:rPr lang="hu-HU" b="1" dirty="0" smtClean="0">
                <a:solidFill>
                  <a:srgbClr val="FFF2CC"/>
                </a:solidFill>
              </a:rPr>
              <a:t>alatt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9036623" y="5363005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2CC"/>
                </a:solidFill>
              </a:rPr>
              <a:t>Karthágó </a:t>
            </a:r>
            <a:r>
              <a:rPr lang="hu-HU" b="1" dirty="0" smtClean="0">
                <a:solidFill>
                  <a:srgbClr val="FFF2CC"/>
                </a:solidFill>
              </a:rPr>
              <a:t>megsemmisítése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9217750" y="3714843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rgbClr val="FFF2CC"/>
                </a:solidFill>
              </a:rPr>
              <a:t>Római fölény</a:t>
            </a:r>
          </a:p>
          <a:p>
            <a:pPr algn="ctr"/>
            <a:r>
              <a:rPr lang="hu-HU" b="1" dirty="0">
                <a:solidFill>
                  <a:srgbClr val="FFF2CC"/>
                </a:solidFill>
              </a:rPr>
              <a:t>„</a:t>
            </a:r>
            <a:r>
              <a:rPr lang="hu-HU" b="1" dirty="0" err="1">
                <a:solidFill>
                  <a:srgbClr val="FFF2CC"/>
                </a:solidFill>
              </a:rPr>
              <a:t>Jajj</a:t>
            </a:r>
            <a:r>
              <a:rPr lang="hu-HU" b="1" dirty="0">
                <a:solidFill>
                  <a:srgbClr val="FFF2CC"/>
                </a:solidFill>
              </a:rPr>
              <a:t> a legyőzötteknek</a:t>
            </a:r>
            <a:r>
              <a:rPr lang="hu-HU" b="1" dirty="0" smtClean="0">
                <a:solidFill>
                  <a:srgbClr val="FFF2CC"/>
                </a:solidFill>
              </a:rPr>
              <a:t>”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5541202" y="3441221"/>
            <a:ext cx="3104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F2CC"/>
                </a:solidFill>
              </a:rPr>
              <a:t>Hannibál átkel az Alpokon</a:t>
            </a:r>
          </a:p>
          <a:p>
            <a:pPr algn="ctr"/>
            <a:r>
              <a:rPr lang="hu-HU" b="1" dirty="0">
                <a:solidFill>
                  <a:srgbClr val="FFF2CC"/>
                </a:solidFill>
              </a:rPr>
              <a:t>Pun győzelmek (Cannae)</a:t>
            </a:r>
          </a:p>
          <a:p>
            <a:pPr algn="ctr"/>
            <a:r>
              <a:rPr lang="hu-HU" b="1" dirty="0" err="1">
                <a:solidFill>
                  <a:srgbClr val="FFF2CC"/>
                </a:solidFill>
              </a:rPr>
              <a:t>Scipió</a:t>
            </a:r>
            <a:r>
              <a:rPr lang="hu-HU" b="1" dirty="0">
                <a:solidFill>
                  <a:srgbClr val="FFF2CC"/>
                </a:solidFill>
              </a:rPr>
              <a:t> átkel Afrikába</a:t>
            </a:r>
          </a:p>
          <a:p>
            <a:pPr algn="ctr"/>
            <a:r>
              <a:rPr lang="hu-HU" b="1" dirty="0">
                <a:solidFill>
                  <a:srgbClr val="FFF2CC"/>
                </a:solidFill>
              </a:rPr>
              <a:t>Csata </a:t>
            </a:r>
            <a:r>
              <a:rPr lang="hu-HU" b="1" dirty="0" err="1">
                <a:solidFill>
                  <a:srgbClr val="FFF2CC"/>
                </a:solidFill>
              </a:rPr>
              <a:t>Zamanál</a:t>
            </a:r>
            <a:r>
              <a:rPr lang="hu-HU" b="1" dirty="0">
                <a:solidFill>
                  <a:srgbClr val="FFF2CC"/>
                </a:solidFill>
              </a:rPr>
              <a:t> </a:t>
            </a:r>
            <a:r>
              <a:rPr lang="hu-HU" b="1" dirty="0" smtClean="0">
                <a:solidFill>
                  <a:srgbClr val="FFF2CC"/>
                </a:solidFill>
              </a:rPr>
              <a:t>(Kre.202) – </a:t>
            </a:r>
            <a:r>
              <a:rPr lang="hu-HU" b="1" dirty="0">
                <a:solidFill>
                  <a:srgbClr val="FFF2CC"/>
                </a:solidFill>
              </a:rPr>
              <a:t>római </a:t>
            </a:r>
            <a:r>
              <a:rPr lang="hu-HU" b="1" dirty="0" smtClean="0">
                <a:solidFill>
                  <a:srgbClr val="FFF2CC"/>
                </a:solidFill>
              </a:rPr>
              <a:t>győzelem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5835319" y="2513156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>
                <a:solidFill>
                  <a:srgbClr val="FFF2CC"/>
                </a:solidFill>
              </a:rPr>
              <a:t>Scipió</a:t>
            </a:r>
            <a:r>
              <a:rPr lang="hu-HU" b="1" dirty="0">
                <a:solidFill>
                  <a:srgbClr val="FFF2CC"/>
                </a:solidFill>
              </a:rPr>
              <a:t> </a:t>
            </a:r>
            <a:r>
              <a:rPr lang="hu-HU" b="1" dirty="0">
                <a:solidFill>
                  <a:srgbClr val="FFF2CC"/>
                </a:solidFill>
                <a:sym typeface="Wingdings" panose="05000000000000000000" pitchFamily="2" charset="2"/>
              </a:rPr>
              <a:t> Hannibál</a:t>
            </a:r>
            <a:r>
              <a:rPr lang="hu-HU" b="1" dirty="0">
                <a:solidFill>
                  <a:srgbClr val="FFF2CC"/>
                </a:solidFill>
              </a:rPr>
              <a:t> 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6069099" y="1870420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2CC"/>
                </a:solidFill>
              </a:rPr>
              <a:t>Kr.e. 218 - </a:t>
            </a:r>
            <a:r>
              <a:rPr lang="hu-HU" b="1" dirty="0" smtClean="0">
                <a:solidFill>
                  <a:srgbClr val="FFF2CC"/>
                </a:solidFill>
              </a:rPr>
              <a:t>201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9624160" y="1814848"/>
            <a:ext cx="159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F2CC"/>
                </a:solidFill>
              </a:rPr>
              <a:t>Kr.e. 149 - </a:t>
            </a:r>
            <a:r>
              <a:rPr lang="hu-HU" b="1" dirty="0" smtClean="0">
                <a:solidFill>
                  <a:srgbClr val="FFF2CC"/>
                </a:solidFill>
              </a:rPr>
              <a:t>146</a:t>
            </a:r>
            <a:endParaRPr lang="hu-HU" b="1" dirty="0">
              <a:solidFill>
                <a:srgbClr val="FFF2CC"/>
              </a:solidFill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2540209" y="1174966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323264"/>
                </a:solidFill>
              </a:rPr>
              <a:t>1. Pun </a:t>
            </a:r>
            <a:r>
              <a:rPr lang="hu-HU" b="1" dirty="0" smtClean="0">
                <a:solidFill>
                  <a:srgbClr val="323264"/>
                </a:solidFill>
              </a:rPr>
              <a:t>háború</a:t>
            </a:r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6112781" y="1160909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323264"/>
                </a:solidFill>
              </a:rPr>
              <a:t>2. Pun </a:t>
            </a:r>
            <a:r>
              <a:rPr lang="hu-HU" b="1" dirty="0" smtClean="0">
                <a:solidFill>
                  <a:srgbClr val="323264"/>
                </a:solidFill>
              </a:rPr>
              <a:t>háború</a:t>
            </a:r>
            <a:endParaRPr lang="hu-HU" b="1" dirty="0">
              <a:solidFill>
                <a:srgbClr val="323264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9525337" y="117149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323264"/>
                </a:solidFill>
              </a:rPr>
              <a:t>3. Pun </a:t>
            </a:r>
            <a:r>
              <a:rPr lang="hu-HU" b="1" dirty="0" smtClean="0">
                <a:solidFill>
                  <a:srgbClr val="323264"/>
                </a:solidFill>
              </a:rPr>
              <a:t>háború</a:t>
            </a:r>
            <a:endParaRPr lang="hu-HU" b="1" dirty="0">
              <a:solidFill>
                <a:srgbClr val="323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5" grpId="0"/>
      <p:bldP spid="31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54138" y="0"/>
            <a:ext cx="8435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323264"/>
                </a:solidFill>
              </a:rPr>
              <a:t>Köztársaság válsága</a:t>
            </a:r>
            <a:endParaRPr lang="hu-HU" sz="4000" b="1" dirty="0">
              <a:solidFill>
                <a:srgbClr val="323264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450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b="1" dirty="0" smtClean="0">
                <a:solidFill>
                  <a:srgbClr val="323264"/>
                </a:solidFill>
              </a:rPr>
              <a:t>Maczkó András Pécs</a:t>
            </a:r>
            <a:endParaRPr lang="hu-HU" sz="1100" b="1" dirty="0">
              <a:solidFill>
                <a:srgbClr val="323264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-78657" y="972397"/>
            <a:ext cx="121625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A meghódított területeken szerzett földbirtokok, illetve a zsákmány a politikusokat és a </a:t>
            </a:r>
            <a:r>
              <a:rPr lang="hu-HU" sz="2000" dirty="0" smtClean="0"/>
              <a:t>hadvezéreket </a:t>
            </a:r>
            <a:r>
              <a:rPr lang="hu-HU" sz="2000" dirty="0"/>
              <a:t>nagyon </a:t>
            </a:r>
            <a:r>
              <a:rPr lang="hu-HU" sz="2000" dirty="0" smtClean="0"/>
              <a:t>gazdag-</a:t>
            </a:r>
            <a:r>
              <a:rPr lang="hu-HU" sz="2000" dirty="0" err="1" smtClean="0"/>
              <a:t>gá</a:t>
            </a:r>
            <a:r>
              <a:rPr lang="hu-HU" sz="2000" dirty="0" smtClean="0"/>
              <a:t> </a:t>
            </a:r>
            <a:r>
              <a:rPr lang="hu-HU" sz="2000" dirty="0"/>
              <a:t>tették. A római hadseregbe csak birtokos parasztokat soroztak be, de amikor hazájuktól távol kellett harcolniuk, nem tudták megművelni földjeiket. Ezért a katonaként is szolgáló parasztok tömegei tönkrementek és elveszítették a földjüket.   Így viszont már </a:t>
            </a:r>
            <a:r>
              <a:rPr lang="hu-HU" sz="2000" dirty="0" smtClean="0"/>
              <a:t>katonák </a:t>
            </a:r>
            <a:r>
              <a:rPr lang="hu-HU" sz="2000" dirty="0"/>
              <a:t>sem lehettek.  </a:t>
            </a:r>
            <a:r>
              <a:rPr lang="hu-HU" sz="2000" dirty="0" smtClean="0"/>
              <a:t>Alig </a:t>
            </a:r>
            <a:r>
              <a:rPr lang="hu-HU" sz="2000" dirty="0"/>
              <a:t>maradt birtokos paraszt, így a birodalom hadseregébe már nem tudtak elég katonát állítani. Marius római konzul elérte, hogy zsoldossereget állíthasson fel a városba költözött szegényekből. Ezeknek a katonáknak tizenhat évig kellett szolgálniuk. Szolgálatukért fizetést, zsoldot kaptak, </a:t>
            </a:r>
            <a:r>
              <a:rPr lang="hu-HU" sz="2000" dirty="0" err="1" smtClean="0"/>
              <a:t>lesze</a:t>
            </a:r>
            <a:r>
              <a:rPr lang="hu-HU" sz="2000" dirty="0" smtClean="0"/>
              <a:t>-relésük </a:t>
            </a:r>
            <a:r>
              <a:rPr lang="hu-HU" sz="2000" dirty="0"/>
              <a:t>után pedig földbirtok járt nekik. A jól szervezett hadsereg segítségével Róma minden háborúját megnyerte. A birodalom vezetését azonban az egy évre választott konzulok egyre kevésbé tudták ellátni. Ahhoz, hogy át tudják </a:t>
            </a:r>
            <a:r>
              <a:rPr lang="hu-HU" sz="2000" dirty="0" smtClean="0"/>
              <a:t>tekinteni </a:t>
            </a:r>
            <a:r>
              <a:rPr lang="hu-HU" sz="2000" dirty="0"/>
              <a:t>a feladatokat, több időre lett volna szükségük. A szembenálló politikusok közül voltak, akik a szenátus, mások a népgyűlés befolyását akarták megnövelni. Vitájuk gyilkosságokhoz </a:t>
            </a:r>
            <a:r>
              <a:rPr lang="hu-HU" sz="2000" dirty="0" smtClean="0"/>
              <a:t>vezetett. A </a:t>
            </a:r>
            <a:r>
              <a:rPr lang="hu-HU" sz="2000" dirty="0"/>
              <a:t>háborúk során sok rabszolga </a:t>
            </a:r>
            <a:r>
              <a:rPr lang="hu-HU" sz="2000" dirty="0" smtClean="0"/>
              <a:t>került </a:t>
            </a:r>
            <a:r>
              <a:rPr lang="hu-HU" sz="2000" dirty="0"/>
              <a:t>Itáliába és Szicíliába. A rabszolgák többször fellázadtak sanyarú sorsuk ellen. Az egyik legnagyobb </a:t>
            </a:r>
            <a:r>
              <a:rPr lang="hu-HU" sz="2000" dirty="0" smtClean="0"/>
              <a:t>rabszolga-felkelést </a:t>
            </a:r>
            <a:r>
              <a:rPr lang="hu-HU" sz="2000" dirty="0"/>
              <a:t>egy Spartacus (</a:t>
            </a:r>
            <a:r>
              <a:rPr lang="hu-HU" sz="2000" dirty="0" err="1"/>
              <a:t>szpartakusz</a:t>
            </a:r>
            <a:r>
              <a:rPr lang="hu-HU" sz="2000" dirty="0"/>
              <a:t>) nevű gladiátor robbantotta </a:t>
            </a:r>
            <a:r>
              <a:rPr lang="hu-HU" sz="2000" dirty="0" smtClean="0"/>
              <a:t>ki Kr.e. 73-ban, amelyet kegyetlenül megbosszultak. </a:t>
            </a:r>
            <a:endParaRPr lang="hu-HU" sz="2000" dirty="0"/>
          </a:p>
        </p:txBody>
      </p:sp>
      <p:sp>
        <p:nvSpPr>
          <p:cNvPr id="4" name="Téglalap 3"/>
          <p:cNvSpPr/>
          <p:nvPr/>
        </p:nvSpPr>
        <p:spPr>
          <a:xfrm>
            <a:off x="-88491" y="628101"/>
            <a:ext cx="9281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323264"/>
                </a:solidFill>
              </a:rPr>
              <a:t>Olvassa </a:t>
            </a:r>
            <a:r>
              <a:rPr lang="hu-HU" sz="2000" b="1" dirty="0">
                <a:solidFill>
                  <a:srgbClr val="323264"/>
                </a:solidFill>
              </a:rPr>
              <a:t>el a szöveget! Milyen okok vezettek a római köztársaság válságához?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6142" y="4719484"/>
            <a:ext cx="44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a. </a:t>
            </a:r>
            <a:endParaRPr lang="hu-HU" sz="2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99768" y="4719484"/>
            <a:ext cx="49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Katonaként szolgáló parasztok tönkrementek</a:t>
            </a:r>
            <a:endParaRPr lang="hu-HU" sz="2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55523" y="5147186"/>
            <a:ext cx="3741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Hadsereg utánpótlás veszélyben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35858" y="5569975"/>
            <a:ext cx="740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Évente választott hivatalnokok már nem tudják a birodalmat irányítani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35858" y="5963265"/>
            <a:ext cx="4036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Politikai gyilkosságok, belviszály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16194" y="6336890"/>
            <a:ext cx="366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Rabszolgafelkelések – Spartacus </a:t>
            </a:r>
            <a:endParaRPr lang="hu-HU" sz="2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31058" y="5147187"/>
            <a:ext cx="44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b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35974" y="6312309"/>
            <a:ext cx="44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e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21226" y="5550309"/>
            <a:ext cx="44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c. </a:t>
            </a:r>
            <a:endParaRPr lang="hu-HU" sz="2000" b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35974" y="5938683"/>
            <a:ext cx="44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d</a:t>
            </a:r>
            <a:r>
              <a:rPr lang="hu-HU" sz="2000" b="1" dirty="0" smtClean="0"/>
              <a:t>. </a:t>
            </a:r>
            <a:endParaRPr lang="hu-HU" sz="2000" b="1" dirty="0"/>
          </a:p>
        </p:txBody>
      </p:sp>
      <p:sp>
        <p:nvSpPr>
          <p:cNvPr id="17" name="Téglalap 16"/>
          <p:cNvSpPr/>
          <p:nvPr/>
        </p:nvSpPr>
        <p:spPr>
          <a:xfrm>
            <a:off x="11071455" y="0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MUTAT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1068077" y="497376"/>
            <a:ext cx="998482" cy="4519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solidFill>
                  <a:srgbClr val="323232"/>
                </a:solidFill>
              </a:rPr>
              <a:t>ELREJT</a:t>
            </a:r>
            <a:endParaRPr lang="hu-HU" sz="1600" b="1" dirty="0">
              <a:solidFill>
                <a:srgbClr val="323232"/>
              </a:solidFill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 flipV="1">
            <a:off x="4277032" y="1927123"/>
            <a:ext cx="5791200" cy="196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0" y="2526890"/>
            <a:ext cx="3264310" cy="245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0" y="3470787"/>
            <a:ext cx="9035845" cy="49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>
            <a:off x="5270090" y="4050890"/>
            <a:ext cx="3505200" cy="245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V="1">
            <a:off x="2807109" y="4370440"/>
            <a:ext cx="5791200" cy="196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2495</Words>
  <Application>Microsoft Office PowerPoint</Application>
  <PresentationFormat>Szélesvásznú</PresentationFormat>
  <Paragraphs>478</Paragraphs>
  <Slides>22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Office-téma</vt:lpstr>
      <vt:lpstr>A várostól a birodalomig, az ókori Róma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történelem kezdete</dc:title>
  <dc:creator>Maczko András</dc:creator>
  <cp:lastModifiedBy>Maczko András</cp:lastModifiedBy>
  <cp:revision>291</cp:revision>
  <dcterms:created xsi:type="dcterms:W3CDTF">2018-08-20T12:49:51Z</dcterms:created>
  <dcterms:modified xsi:type="dcterms:W3CDTF">2024-01-08T13:20:21Z</dcterms:modified>
</cp:coreProperties>
</file>