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6" r:id="rId3"/>
    <p:sldId id="287" r:id="rId4"/>
    <p:sldId id="288" r:id="rId5"/>
    <p:sldId id="289" r:id="rId6"/>
    <p:sldId id="290" r:id="rId7"/>
    <p:sldId id="309" r:id="rId8"/>
    <p:sldId id="291" r:id="rId9"/>
    <p:sldId id="293" r:id="rId10"/>
    <p:sldId id="292" r:id="rId11"/>
    <p:sldId id="294" r:id="rId12"/>
    <p:sldId id="295" r:id="rId13"/>
    <p:sldId id="296" r:id="rId14"/>
    <p:sldId id="298" r:id="rId15"/>
    <p:sldId id="299" r:id="rId16"/>
    <p:sldId id="297" r:id="rId17"/>
    <p:sldId id="300" r:id="rId18"/>
    <p:sldId id="302" r:id="rId19"/>
    <p:sldId id="301" r:id="rId20"/>
    <p:sldId id="303" r:id="rId21"/>
    <p:sldId id="304" r:id="rId22"/>
    <p:sldId id="305" r:id="rId23"/>
    <p:sldId id="306" r:id="rId24"/>
    <p:sldId id="307" r:id="rId25"/>
    <p:sldId id="308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1096" userDrawn="1">
          <p15:clr>
            <a:srgbClr val="A4A3A4"/>
          </p15:clr>
        </p15:guide>
        <p15:guide id="3" orient="horz" pos="1366" userDrawn="1">
          <p15:clr>
            <a:srgbClr val="A4A3A4"/>
          </p15:clr>
        </p15:guide>
        <p15:guide id="4" orient="horz" pos="1684" userDrawn="1">
          <p15:clr>
            <a:srgbClr val="A4A3A4"/>
          </p15:clr>
        </p15:guide>
        <p15:guide id="5" orient="horz" pos="1956" userDrawn="1">
          <p15:clr>
            <a:srgbClr val="A4A3A4"/>
          </p15:clr>
        </p15:guide>
        <p15:guide id="6" pos="51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zko András" initials="MA" lastIdx="4" clrIdx="0">
    <p:extLst>
      <p:ext uri="{19B8F6BF-5375-455C-9EA6-DF929625EA0E}">
        <p15:presenceInfo xmlns:p15="http://schemas.microsoft.com/office/powerpoint/2012/main" userId="Maczko Andrá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A84C"/>
    <a:srgbClr val="323232"/>
    <a:srgbClr val="C1E0FF"/>
    <a:srgbClr val="323264"/>
    <a:srgbClr val="339933"/>
    <a:srgbClr val="963232"/>
    <a:srgbClr val="967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9" autoAdjust="0"/>
    <p:restoredTop sz="91623" autoAdjust="0"/>
  </p:normalViewPr>
  <p:slideViewPr>
    <p:cSldViewPr snapToGrid="0">
      <p:cViewPr varScale="1">
        <p:scale>
          <a:sx n="63" d="100"/>
          <a:sy n="63" d="100"/>
        </p:scale>
        <p:origin x="880" y="68"/>
      </p:cViewPr>
      <p:guideLst>
        <p:guide orient="horz" pos="1049"/>
        <p:guide pos="1096"/>
        <p:guide orient="horz" pos="1366"/>
        <p:guide orient="horz" pos="1684"/>
        <p:guide orient="horz" pos="1956"/>
        <p:guide pos="5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20000" cy="12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29T20:07:17.569" idx="4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EAA29-0DFD-429B-A61D-31DA52D9D8E8}" type="datetimeFigureOut">
              <a:rPr lang="hu-HU" smtClean="0"/>
              <a:t>2018. 12. 30.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44547-133E-4FFB-9344-6511A5336F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626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116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7373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0874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6462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5446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9990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7289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4844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2249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7416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274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8079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9523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3737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2446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367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3058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756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4710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6787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801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5045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49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2018. 12. 30.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57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2018. 12. 30.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28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2018. 12. 30.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8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2018. 12. 30.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47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2018. 12. 30.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25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2018. 12. 30.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67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2018. 12. 30.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88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2018. 12. 30.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21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2018. 12. 30.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75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2018. 12. 30.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62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2018. 12. 30.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20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3EDE-6BA2-423B-BF16-56D17C78A9A5}" type="datetimeFigureOut">
              <a:rPr lang="hu-HU" smtClean="0"/>
              <a:t>2018. 12. 30.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00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MGHhxhPs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AAVRkXaddls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aczkoandras.uw.hu/tori/vallasok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aczkoandras.uw.hu/tori/foldesuri_birtok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czkoandras.uw.hu/tori/jobbagyszolgaltatas.html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P7qnlZ3qu4" TargetMode="External"/><Relationship Id="rId7" Type="http://schemas.openxmlformats.org/officeDocument/2006/relationships/hyperlink" Target="http://cms.sulinet.hu/get/d/b48916fc-1dec-11d8-8380-000acd021b2b/1/3/b/Normal/bg58.sw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hIEgZa61j94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G2lLU9ROJ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lm50dtX1gaI" TargetMode="Externa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hyperlink" Target="https://www.youtube.com/watch?v=juylC5VSYR4" TargetMode="External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uylC5VSYR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maczkoandras.uw.hu/digi/reneszansz/reneszansz.html" TargetMode="External"/><Relationship Id="rId3" Type="http://schemas.openxmlformats.org/officeDocument/2006/relationships/hyperlink" Target="http://cms.sulinet.hu/get/d/b4891648-1dec-11d8-8380-000acd021b2b/1/3/b/Normal/bg102.swf" TargetMode="Externa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www.youtube.com/watch?v=C3nPF5o4L9E&amp;t=15s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10" Type="http://schemas.openxmlformats.org/officeDocument/2006/relationships/hyperlink" Target="https://learningapps.org/display?v=pi71sqkbt17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7due68995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ms.sulinet.hu/get/d/b48916c6-1dec-11d8-8380-000acd021b2b/1/3/b/Normal/bg27.sw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maczkoandras.uw.hu/tori/egyhaz_felepites.html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hyperlink" Target="http://maczkoandras.uw.hu/tori/kereszteny_egyhaz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középkor ezer éve</a:t>
            </a:r>
            <a:endParaRPr lang="hu-HU" b="1" dirty="0">
              <a:solidFill>
                <a:srgbClr val="323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0691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323264"/>
                </a:solidFill>
              </a:rPr>
              <a:t>Történelem 5. osztály tankönyvhöz</a:t>
            </a:r>
          </a:p>
          <a:p>
            <a:r>
              <a:rPr lang="hu-HU" b="1" dirty="0" smtClean="0">
                <a:solidFill>
                  <a:srgbClr val="323264"/>
                </a:solidFill>
              </a:rPr>
              <a:t>FI-504010501/1</a:t>
            </a:r>
          </a:p>
          <a:p>
            <a:r>
              <a:rPr lang="hu-HU" b="1" dirty="0" smtClean="0">
                <a:solidFill>
                  <a:srgbClr val="323264"/>
                </a:solidFill>
              </a:rPr>
              <a:t>Készítette: Maczkó András</a:t>
            </a:r>
          </a:p>
          <a:p>
            <a:r>
              <a:rPr lang="hu-HU" b="1" dirty="0" smtClean="0">
                <a:solidFill>
                  <a:srgbClr val="323264"/>
                </a:solidFill>
              </a:rPr>
              <a:t>Pécs TVT</a:t>
            </a:r>
            <a:endParaRPr lang="hu-HU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27200" y="0"/>
            <a:ext cx="824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Román stílus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57316" y="707886"/>
            <a:ext cx="8961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Melyek a román stílus jegyei az építészetben? Rendezze a betűkhöz a számokat!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l="26207" t="13704" r="14770" b="24084"/>
          <a:stretch/>
        </p:blipFill>
        <p:spPr>
          <a:xfrm>
            <a:off x="0" y="1249680"/>
            <a:ext cx="8859489" cy="525271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9276080" y="1483360"/>
            <a:ext cx="256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Tömör, vastag falak</a:t>
            </a:r>
            <a:endParaRPr lang="hu-HU" sz="20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9316720" y="2133600"/>
            <a:ext cx="1869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Dongaboltozat</a:t>
            </a:r>
            <a:endParaRPr lang="hu-HU" sz="20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9347200" y="2743200"/>
            <a:ext cx="133096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Ikerablak</a:t>
            </a:r>
            <a:endParaRPr lang="hu-HU" sz="20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9377680" y="3454400"/>
            <a:ext cx="1463040" cy="40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Vakárkád</a:t>
            </a:r>
            <a:endParaRPr lang="hu-HU" sz="2000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9377680" y="4124960"/>
            <a:ext cx="20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Keresztboltozat</a:t>
            </a:r>
            <a:endParaRPr lang="hu-HU" sz="2000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9377680" y="4785360"/>
            <a:ext cx="1442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Rózsaablak</a:t>
            </a:r>
            <a:endParaRPr lang="hu-HU" sz="2000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9458960" y="5425440"/>
            <a:ext cx="1493520" cy="40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Dombormű</a:t>
            </a:r>
            <a:endParaRPr lang="hu-HU" sz="20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9469120" y="5994400"/>
            <a:ext cx="1442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Bélelt kapu</a:t>
            </a:r>
            <a:endParaRPr lang="hu-HU" sz="20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2103120" y="2865120"/>
            <a:ext cx="65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A: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91440" y="5130800"/>
            <a:ext cx="6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B</a:t>
            </a:r>
            <a:r>
              <a:rPr lang="hu-HU" sz="2400" b="1" dirty="0" smtClean="0">
                <a:solidFill>
                  <a:srgbClr val="FF0000"/>
                </a:solidFill>
              </a:rPr>
              <a:t>: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503680" y="4937760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C: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373120" y="4998720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D</a:t>
            </a:r>
            <a:r>
              <a:rPr lang="hu-HU" sz="2400" b="1" dirty="0" smtClean="0">
                <a:solidFill>
                  <a:srgbClr val="FF0000"/>
                </a:solidFill>
              </a:rPr>
              <a:t>: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5486400" y="3596640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E</a:t>
            </a:r>
            <a:r>
              <a:rPr lang="hu-HU" sz="2400" b="1" dirty="0" smtClean="0">
                <a:solidFill>
                  <a:srgbClr val="FF0000"/>
                </a:solidFill>
              </a:rPr>
              <a:t>: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5222240" y="5537200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F</a:t>
            </a:r>
            <a:r>
              <a:rPr lang="hu-HU" sz="2400" b="1" dirty="0" smtClean="0">
                <a:solidFill>
                  <a:srgbClr val="FF0000"/>
                </a:solidFill>
              </a:rPr>
              <a:t>: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7518400" y="1798320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G</a:t>
            </a:r>
            <a:r>
              <a:rPr lang="hu-HU" sz="2400" b="1" dirty="0" smtClean="0">
                <a:solidFill>
                  <a:srgbClr val="FF0000"/>
                </a:solidFill>
              </a:rPr>
              <a:t>: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6705600" y="3830320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H</a:t>
            </a:r>
            <a:r>
              <a:rPr lang="hu-HU" sz="2400" b="1" dirty="0" smtClean="0">
                <a:solidFill>
                  <a:srgbClr val="FF0000"/>
                </a:solidFill>
              </a:rPr>
              <a:t>: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879840" y="146304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1. </a:t>
            </a:r>
            <a:endParaRPr lang="hu-HU" sz="2000" b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8829040" y="21336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2</a:t>
            </a:r>
            <a:r>
              <a:rPr lang="hu-HU" sz="2000" b="1" dirty="0" smtClean="0"/>
              <a:t>. </a:t>
            </a:r>
            <a:endParaRPr lang="hu-HU" sz="2000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8859520" y="27127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3</a:t>
            </a:r>
            <a:r>
              <a:rPr lang="hu-HU" sz="2000" b="1" dirty="0" smtClean="0"/>
              <a:t>. </a:t>
            </a:r>
            <a:endParaRPr lang="hu-HU" sz="2000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8890000" y="34036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4</a:t>
            </a:r>
            <a:r>
              <a:rPr lang="hu-HU" sz="2000" b="1" dirty="0" smtClean="0"/>
              <a:t>. </a:t>
            </a:r>
            <a:endParaRPr lang="hu-HU" sz="2000" b="1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8890000" y="4084320"/>
            <a:ext cx="40640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5</a:t>
            </a:r>
            <a:r>
              <a:rPr lang="hu-HU" sz="2000" b="1" dirty="0" smtClean="0"/>
              <a:t>. </a:t>
            </a:r>
            <a:endParaRPr lang="hu-HU" sz="2000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8900160" y="47447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6</a:t>
            </a:r>
            <a:r>
              <a:rPr lang="hu-HU" sz="2000" b="1" dirty="0" smtClean="0"/>
              <a:t>. </a:t>
            </a:r>
            <a:endParaRPr lang="hu-HU" sz="2000" b="1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8930640" y="539496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7</a:t>
            </a:r>
            <a:r>
              <a:rPr lang="hu-HU" sz="2000" b="1" dirty="0" smtClean="0"/>
              <a:t>. </a:t>
            </a:r>
            <a:endParaRPr lang="hu-HU" sz="2000" b="1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8920480" y="59944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8</a:t>
            </a:r>
            <a:r>
              <a:rPr lang="hu-HU" sz="2000" b="1" dirty="0" smtClean="0"/>
              <a:t>. 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31537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27200" y="0"/>
            <a:ext cx="824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Gótikus stílus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57316" y="707886"/>
            <a:ext cx="1178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smtClean="0">
                <a:solidFill>
                  <a:srgbClr val="323264"/>
                </a:solidFill>
              </a:rPr>
              <a:t>Melyek a gótikus stílus jegyei az építészetben! Párosítsa a számokat a betűkhöz!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pic>
        <p:nvPicPr>
          <p:cNvPr id="2050" name="Picture 2" descr="g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" y="1592262"/>
            <a:ext cx="7458550" cy="52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9133840" y="1239520"/>
            <a:ext cx="18069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 rózsaablak</a:t>
            </a: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9083040" y="2001520"/>
            <a:ext cx="26917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Csúcsíves ablakok</a:t>
            </a: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9093200" y="2712720"/>
            <a:ext cx="2222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Béleletes</a:t>
            </a: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kapu</a:t>
            </a: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9062720" y="3413760"/>
            <a:ext cx="29145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Festett üvegablakok</a:t>
            </a: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9154160" y="4135120"/>
            <a:ext cx="2164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Vékony falak </a:t>
            </a: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215120" y="4826000"/>
            <a:ext cx="19698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Támpillérek</a:t>
            </a: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448560" y="5974080"/>
            <a:ext cx="74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934720" y="3962400"/>
            <a:ext cx="74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944880" y="5212080"/>
            <a:ext cx="74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438400" y="2296160"/>
            <a:ext cx="74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2519680" y="3789680"/>
            <a:ext cx="74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E: 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085840" y="2611120"/>
            <a:ext cx="74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F: 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5770880" y="52832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G: 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676640" y="5354320"/>
            <a:ext cx="3515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Magas, </a:t>
            </a: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súcsíves tornyok</a:t>
            </a: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03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27200" y="0"/>
            <a:ext cx="824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Az iszlám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57316" y="707886"/>
            <a:ext cx="5005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hu-HU" sz="2000" b="1" dirty="0" smtClean="0">
                <a:solidFill>
                  <a:srgbClr val="323264"/>
                </a:solidFill>
              </a:rPr>
              <a:t>A videó részlet segítségével válaszoljon! </a:t>
            </a:r>
          </a:p>
        </p:txBody>
      </p:sp>
      <p:sp>
        <p:nvSpPr>
          <p:cNvPr id="3" name="Téglalap 2"/>
          <p:cNvSpPr/>
          <p:nvPr/>
        </p:nvSpPr>
        <p:spPr>
          <a:xfrm>
            <a:off x="0" y="1010185"/>
            <a:ext cx="4506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/>
              <a:t>Ki volt az új vallás az iszlám alapítója? 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1367536"/>
            <a:ext cx="2533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/>
              <a:t>Honnan </a:t>
            </a:r>
            <a:r>
              <a:rPr lang="hu-HU" sz="2000" b="1" dirty="0"/>
              <a:t>származott? 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1745908"/>
            <a:ext cx="6175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/>
              <a:t>Keressen rá, hogy mi az iszlám az időszámítás kezdete!</a:t>
            </a:r>
            <a:endParaRPr lang="hu-HU" sz="2000" b="1" dirty="0"/>
          </a:p>
        </p:txBody>
      </p:sp>
      <p:sp>
        <p:nvSpPr>
          <p:cNvPr id="12" name="Téglalap 11">
            <a:hlinkClick r:id="rId3"/>
          </p:cNvPr>
          <p:cNvSpPr/>
          <p:nvPr/>
        </p:nvSpPr>
        <p:spPr>
          <a:xfrm>
            <a:off x="5813894" y="64034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0" y="2140446"/>
            <a:ext cx="9439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2. Szövegértés! A szövegből keresse meg, hogy mi az iszlám 5 parancsa a hívőknek!</a:t>
            </a:r>
          </a:p>
        </p:txBody>
      </p:sp>
      <p:sp>
        <p:nvSpPr>
          <p:cNvPr id="7" name="Téglalap 6"/>
          <p:cNvSpPr/>
          <p:nvPr/>
        </p:nvSpPr>
        <p:spPr>
          <a:xfrm>
            <a:off x="0" y="2484964"/>
            <a:ext cx="11948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000000"/>
                </a:solidFill>
              </a:rPr>
              <a:t>Az iszlám vallás híveit muszlimoknak nevezzük. A </a:t>
            </a:r>
            <a:r>
              <a:rPr lang="hu-HU" sz="2000" dirty="0" smtClean="0">
                <a:solidFill>
                  <a:srgbClr val="000000"/>
                </a:solidFill>
              </a:rPr>
              <a:t>hívőknek hinni </a:t>
            </a:r>
            <a:r>
              <a:rPr lang="hu-HU" sz="2000" dirty="0">
                <a:solidFill>
                  <a:srgbClr val="000000"/>
                </a:solidFill>
              </a:rPr>
              <a:t>kell Allah, az egyetlen igaz isten </a:t>
            </a:r>
            <a:r>
              <a:rPr lang="hu-HU" sz="2000" dirty="0" smtClean="0">
                <a:solidFill>
                  <a:srgbClr val="000000"/>
                </a:solidFill>
              </a:rPr>
              <a:t>létezésében, és </a:t>
            </a:r>
            <a:r>
              <a:rPr lang="hu-HU" sz="2000" dirty="0">
                <a:solidFill>
                  <a:srgbClr val="000000"/>
                </a:solidFill>
              </a:rPr>
              <a:t>el kell fogadni Mohamedet az ő prófétájának. </a:t>
            </a:r>
            <a:r>
              <a:rPr lang="hu-HU" sz="2000" dirty="0" smtClean="0">
                <a:solidFill>
                  <a:srgbClr val="BB2100"/>
                </a:solidFill>
              </a:rPr>
              <a:t></a:t>
            </a:r>
            <a:r>
              <a:rPr lang="hu-HU" sz="2000" dirty="0" smtClean="0">
                <a:solidFill>
                  <a:srgbClr val="000000"/>
                </a:solidFill>
              </a:rPr>
              <a:t>Naponta </a:t>
            </a:r>
            <a:r>
              <a:rPr lang="hu-HU" sz="2000" dirty="0">
                <a:solidFill>
                  <a:srgbClr val="000000"/>
                </a:solidFill>
              </a:rPr>
              <a:t>ötször Mekka felé fordulva, leborulva </a:t>
            </a:r>
            <a:r>
              <a:rPr lang="hu-HU" sz="2000" dirty="0" smtClean="0">
                <a:solidFill>
                  <a:srgbClr val="000000"/>
                </a:solidFill>
              </a:rPr>
              <a:t>imádkozni kell </a:t>
            </a:r>
            <a:r>
              <a:rPr lang="hu-HU" sz="2000" dirty="0">
                <a:solidFill>
                  <a:srgbClr val="000000"/>
                </a:solidFill>
              </a:rPr>
              <a:t>Allahhoz. A muszlimok hitvallása: „Allah a </a:t>
            </a:r>
            <a:r>
              <a:rPr lang="hu-HU" sz="2000" dirty="0" smtClean="0">
                <a:solidFill>
                  <a:srgbClr val="000000"/>
                </a:solidFill>
              </a:rPr>
              <a:t>leghatalmasabb, tanúsítom</a:t>
            </a:r>
            <a:r>
              <a:rPr lang="hu-HU" sz="2000" dirty="0">
                <a:solidFill>
                  <a:srgbClr val="000000"/>
                </a:solidFill>
              </a:rPr>
              <a:t>, hogy nincs más isten, csak Allah.” </a:t>
            </a:r>
            <a:endParaRPr lang="hu-HU" sz="2000" dirty="0" smtClean="0">
              <a:solidFill>
                <a:srgbClr val="000000"/>
              </a:solidFill>
            </a:endParaRPr>
          </a:p>
          <a:p>
            <a:r>
              <a:rPr lang="hu-HU" sz="2000" dirty="0" smtClean="0">
                <a:solidFill>
                  <a:srgbClr val="000000"/>
                </a:solidFill>
              </a:rPr>
              <a:t>Segíteni kell </a:t>
            </a:r>
            <a:r>
              <a:rPr lang="hu-HU" sz="2000" dirty="0">
                <a:solidFill>
                  <a:srgbClr val="000000"/>
                </a:solidFill>
              </a:rPr>
              <a:t>a szegényeken és az elesetteken. Meg kell tartani </a:t>
            </a:r>
            <a:r>
              <a:rPr lang="hu-HU" sz="2000" dirty="0" smtClean="0">
                <a:solidFill>
                  <a:srgbClr val="000000"/>
                </a:solidFill>
              </a:rPr>
              <a:t>a ramadán </a:t>
            </a:r>
            <a:r>
              <a:rPr lang="hu-HU" sz="2000" dirty="0">
                <a:solidFill>
                  <a:srgbClr val="000000"/>
                </a:solidFill>
              </a:rPr>
              <a:t>havi böjtöt, amikor napközben tilos enni, ám </a:t>
            </a:r>
            <a:r>
              <a:rPr lang="hu-HU" sz="2000" dirty="0" smtClean="0">
                <a:solidFill>
                  <a:srgbClr val="000000"/>
                </a:solidFill>
              </a:rPr>
              <a:t>napnyugta után </a:t>
            </a:r>
            <a:r>
              <a:rPr lang="hu-HU" sz="2000" dirty="0">
                <a:solidFill>
                  <a:srgbClr val="000000"/>
                </a:solidFill>
              </a:rPr>
              <a:t>engedélyezett a </a:t>
            </a:r>
            <a:r>
              <a:rPr lang="hu-HU" sz="2000" dirty="0" smtClean="0">
                <a:solidFill>
                  <a:srgbClr val="000000"/>
                </a:solidFill>
              </a:rPr>
              <a:t>táplálkozás. Az </a:t>
            </a:r>
            <a:r>
              <a:rPr lang="hu-HU" sz="2000" dirty="0">
                <a:solidFill>
                  <a:srgbClr val="000000"/>
                </a:solidFill>
              </a:rPr>
              <a:t>iszlám kötelező zarándoklatot ír elő Mekkába, a </a:t>
            </a:r>
            <a:r>
              <a:rPr lang="hu-HU" sz="2000" dirty="0" smtClean="0">
                <a:solidFill>
                  <a:srgbClr val="000000"/>
                </a:solidFill>
              </a:rPr>
              <a:t>Kába-kőhöz</a:t>
            </a:r>
            <a:r>
              <a:rPr lang="hu-HU" sz="2000" dirty="0">
                <a:solidFill>
                  <a:srgbClr val="000000"/>
                </a:solidFill>
              </a:rPr>
              <a:t>. A Kába-kő egy fekete színű meteoritdarab, </a:t>
            </a:r>
            <a:r>
              <a:rPr lang="hu-HU" sz="2000" dirty="0" smtClean="0">
                <a:solidFill>
                  <a:srgbClr val="000000"/>
                </a:solidFill>
              </a:rPr>
              <a:t>amit már </a:t>
            </a:r>
            <a:r>
              <a:rPr lang="hu-HU" sz="2000" dirty="0">
                <a:solidFill>
                  <a:srgbClr val="000000"/>
                </a:solidFill>
              </a:rPr>
              <a:t>a régi, több istenben hívő arabok is nagy </a:t>
            </a:r>
            <a:r>
              <a:rPr lang="hu-HU" sz="2000" dirty="0" smtClean="0">
                <a:solidFill>
                  <a:srgbClr val="000000"/>
                </a:solidFill>
              </a:rPr>
              <a:t>becsben tartottak. Később </a:t>
            </a:r>
            <a:r>
              <a:rPr lang="hu-HU" sz="2000" dirty="0">
                <a:solidFill>
                  <a:srgbClr val="000000"/>
                </a:solidFill>
              </a:rPr>
              <a:t>Mohamed is engedélyezte a kő tiszteletét.</a:t>
            </a:r>
            <a:endParaRPr lang="hu-HU" sz="20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0" y="4582160"/>
            <a:ext cx="44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1. </a:t>
            </a:r>
            <a:endParaRPr lang="hu-HU" sz="2000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0" y="4947920"/>
            <a:ext cx="44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2</a:t>
            </a:r>
            <a:r>
              <a:rPr lang="hu-HU" sz="2000" b="1" dirty="0" smtClean="0"/>
              <a:t>. </a:t>
            </a:r>
            <a:endParaRPr lang="hu-HU" sz="20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0" y="5354320"/>
            <a:ext cx="44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3</a:t>
            </a:r>
            <a:r>
              <a:rPr lang="hu-HU" sz="2000" b="1" dirty="0" smtClean="0"/>
              <a:t>. </a:t>
            </a:r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0" y="5791200"/>
            <a:ext cx="44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4</a:t>
            </a:r>
            <a:r>
              <a:rPr lang="hu-HU" sz="2000" b="1" dirty="0" smtClean="0"/>
              <a:t>. </a:t>
            </a:r>
            <a:endParaRPr lang="hu-HU" sz="20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0" y="6183570"/>
            <a:ext cx="44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5</a:t>
            </a:r>
            <a:r>
              <a:rPr lang="hu-HU" sz="2000" b="1" dirty="0" smtClean="0"/>
              <a:t>. </a:t>
            </a:r>
            <a:endParaRPr lang="hu-HU" sz="2000" b="1" dirty="0"/>
          </a:p>
        </p:txBody>
      </p:sp>
      <p:pic>
        <p:nvPicPr>
          <p:cNvPr id="28" name="Kép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382" y="4382711"/>
            <a:ext cx="3641658" cy="2354939"/>
          </a:xfrm>
          <a:prstGeom prst="rect">
            <a:avLst/>
          </a:prstGeom>
        </p:spPr>
      </p:pic>
      <p:sp>
        <p:nvSpPr>
          <p:cNvPr id="39" name="Téglalap 38"/>
          <p:cNvSpPr/>
          <p:nvPr/>
        </p:nvSpPr>
        <p:spPr>
          <a:xfrm>
            <a:off x="6722203" y="6673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dirty="0"/>
          </a:p>
        </p:txBody>
      </p:sp>
      <p:sp>
        <p:nvSpPr>
          <p:cNvPr id="40" name="Téglalap 39">
            <a:hlinkClick r:id="rId5"/>
          </p:cNvPr>
          <p:cNvSpPr/>
          <p:nvPr/>
        </p:nvSpPr>
        <p:spPr>
          <a:xfrm>
            <a:off x="10294454" y="588290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9829637" y="4629646"/>
            <a:ext cx="2362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3. Híradás a tele-vízióban a mekkai zarándoklatról! </a:t>
            </a:r>
          </a:p>
        </p:txBody>
      </p:sp>
    </p:spTree>
    <p:extLst>
      <p:ext uri="{BB962C8B-B14F-4D97-AF65-F5344CB8AC3E}">
        <p14:creationId xmlns:p14="http://schemas.microsoft.com/office/powerpoint/2010/main" val="7532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27200" y="0"/>
            <a:ext cx="824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Iszlám - vallások összehasonlítása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25237" y="585966"/>
            <a:ext cx="812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Hasonlítsa össze a 3 nagy világvallást az eddigi tudása alapján!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5" name="Téglalap 4">
            <a:hlinkClick r:id="rId3"/>
          </p:cNvPr>
          <p:cNvSpPr/>
          <p:nvPr/>
        </p:nvSpPr>
        <p:spPr>
          <a:xfrm>
            <a:off x="8592558" y="6406055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Feladat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207812"/>
              </p:ext>
            </p:extLst>
          </p:nvPr>
        </p:nvGraphicFramePr>
        <p:xfrm>
          <a:off x="101600" y="1046480"/>
          <a:ext cx="11887199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287">
                  <a:extLst>
                    <a:ext uri="{9D8B030D-6E8A-4147-A177-3AD203B41FA5}">
                      <a16:colId xmlns:a16="http://schemas.microsoft.com/office/drawing/2014/main" val="852108404"/>
                    </a:ext>
                  </a:extLst>
                </a:gridCol>
                <a:gridCol w="1544834">
                  <a:extLst>
                    <a:ext uri="{9D8B030D-6E8A-4147-A177-3AD203B41FA5}">
                      <a16:colId xmlns:a16="http://schemas.microsoft.com/office/drawing/2014/main" val="3970479464"/>
                    </a:ext>
                  </a:extLst>
                </a:gridCol>
                <a:gridCol w="3179951">
                  <a:extLst>
                    <a:ext uri="{9D8B030D-6E8A-4147-A177-3AD203B41FA5}">
                      <a16:colId xmlns:a16="http://schemas.microsoft.com/office/drawing/2014/main" val="3062428234"/>
                    </a:ext>
                  </a:extLst>
                </a:gridCol>
                <a:gridCol w="3367848">
                  <a:extLst>
                    <a:ext uri="{9D8B030D-6E8A-4147-A177-3AD203B41FA5}">
                      <a16:colId xmlns:a16="http://schemas.microsoft.com/office/drawing/2014/main" val="1411218462"/>
                    </a:ext>
                  </a:extLst>
                </a:gridCol>
                <a:gridCol w="3383279">
                  <a:extLst>
                    <a:ext uri="{9D8B030D-6E8A-4147-A177-3AD203B41FA5}">
                      <a16:colId xmlns:a16="http://schemas.microsoft.com/office/drawing/2014/main" val="729639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A: 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B: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C: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621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 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Keresztény</a:t>
                      </a:r>
                      <a:r>
                        <a:rPr lang="hu-HU" sz="2000" b="1" baseline="0" dirty="0" smtClean="0"/>
                        <a:t> vallás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Zsidó vallás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Iszlám vallás</a:t>
                      </a:r>
                      <a:endParaRPr lang="hu-H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24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1. 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Eredet</a:t>
                      </a:r>
                      <a:endParaRPr lang="hu-H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553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/>
                        <a:t>2.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Alapító</a:t>
                      </a:r>
                      <a:endParaRPr lang="hu-H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341850"/>
                  </a:ext>
                </a:extLst>
              </a:tr>
              <a:tr h="392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/>
                        <a:t>3.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Isten</a:t>
                      </a:r>
                      <a:endParaRPr lang="hu-H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512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/>
                        <a:t>4.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Szent könyv</a:t>
                      </a:r>
                      <a:endParaRPr lang="hu-H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771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/>
                        <a:t>5.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Jelkép</a:t>
                      </a:r>
                      <a:endParaRPr lang="hu-H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589973"/>
                  </a:ext>
                </a:extLst>
              </a:tr>
              <a:tr h="326814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6. 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Időszámítás</a:t>
                      </a:r>
                      <a:endParaRPr lang="hu-H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321833"/>
                  </a:ext>
                </a:extLst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5212080" y="388112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B6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042160" y="3860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A</a:t>
            </a:r>
            <a:r>
              <a:rPr lang="hu-HU" b="1" dirty="0" smtClean="0">
                <a:solidFill>
                  <a:srgbClr val="FF0000"/>
                </a:solidFill>
              </a:rPr>
              <a:t>6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575040" y="386738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C</a:t>
            </a:r>
            <a:r>
              <a:rPr lang="hu-HU" b="1" dirty="0" smtClean="0">
                <a:solidFill>
                  <a:srgbClr val="FF0000"/>
                </a:solidFill>
              </a:rPr>
              <a:t>6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8148320" y="5770880"/>
            <a:ext cx="179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Jézus születése</a:t>
            </a:r>
            <a:endParaRPr lang="hu-HU" sz="2000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794000" y="4795520"/>
            <a:ext cx="2265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Biblia: Újszövetség</a:t>
            </a:r>
            <a:endParaRPr lang="hu-HU" sz="2000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32080" y="5252720"/>
            <a:ext cx="2174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Biblia Ószövetség</a:t>
            </a:r>
            <a:endParaRPr lang="hu-HU" sz="20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43840" y="4318000"/>
            <a:ext cx="301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Mohamed futása Kru.622</a:t>
            </a:r>
            <a:endParaRPr lang="hu-HU" sz="20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8554720" y="476504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Júdea provincia</a:t>
            </a:r>
            <a:endParaRPr lang="hu-HU" sz="2000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3698240" y="4358640"/>
            <a:ext cx="1767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Arab félsziget</a:t>
            </a:r>
            <a:endParaRPr lang="hu-HU" sz="2000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0210800" y="4368800"/>
            <a:ext cx="105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Kánaán</a:t>
            </a:r>
            <a:endParaRPr lang="hu-HU" sz="20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428240" y="5283200"/>
            <a:ext cx="2204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Mohamed próféta</a:t>
            </a:r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5831840" y="4765040"/>
            <a:ext cx="181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Jézus Krisztus</a:t>
            </a:r>
            <a:endParaRPr lang="hu-HU" sz="20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5394960" y="5770880"/>
            <a:ext cx="233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Ábrahám és Mózes</a:t>
            </a:r>
            <a:endParaRPr lang="hu-HU" sz="2000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4785360" y="5293360"/>
            <a:ext cx="1249680" cy="40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Korán</a:t>
            </a:r>
            <a:endParaRPr lang="hu-HU" sz="2000" b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6055360" y="5273040"/>
            <a:ext cx="204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Egy isten: Jahve</a:t>
            </a:r>
            <a:endParaRPr lang="hu-HU" sz="2000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6228080" y="4338320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Egy isten 3 személyben</a:t>
            </a:r>
            <a:endParaRPr lang="hu-HU" sz="2000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2885440" y="5760720"/>
            <a:ext cx="204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Egy isten: Allah</a:t>
            </a:r>
            <a:endParaRPr lang="hu-HU" sz="2000" b="1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132080" y="4724400"/>
            <a:ext cx="171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Latin kereszt</a:t>
            </a:r>
            <a:endParaRPr lang="hu-HU" sz="2000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10149840" y="5720080"/>
            <a:ext cx="204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Félhold, csillag</a:t>
            </a:r>
            <a:endParaRPr lang="hu-HU" sz="2000" b="1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0" y="5720080"/>
            <a:ext cx="2468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Hatágú Dávid csillag</a:t>
            </a:r>
            <a:endParaRPr lang="hu-HU" sz="2000" b="1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8564880" y="34914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C</a:t>
            </a:r>
            <a:r>
              <a:rPr lang="hu-HU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8564880" y="306474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C</a:t>
            </a:r>
            <a:r>
              <a:rPr lang="hu-HU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8564880" y="27294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C3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8564880" y="229258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C</a:t>
            </a:r>
            <a:r>
              <a:rPr lang="hu-HU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8554720" y="18658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C</a:t>
            </a:r>
            <a:r>
              <a:rPr lang="hu-HU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5232400" y="345082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B</a:t>
            </a:r>
            <a:r>
              <a:rPr lang="hu-HU" b="1" dirty="0" smtClean="0">
                <a:solidFill>
                  <a:srgbClr val="FF0000"/>
                </a:solidFill>
              </a:rPr>
              <a:t>5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5232400" y="306474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B</a:t>
            </a:r>
            <a:r>
              <a:rPr lang="hu-HU" b="1" dirty="0" smtClean="0">
                <a:solidFill>
                  <a:srgbClr val="FF0000"/>
                </a:solidFill>
              </a:rPr>
              <a:t>4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5232400" y="265834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B</a:t>
            </a:r>
            <a:r>
              <a:rPr lang="hu-HU" b="1" dirty="0" smtClean="0">
                <a:solidFill>
                  <a:srgbClr val="FF0000"/>
                </a:solidFill>
              </a:rPr>
              <a:t>3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5232400" y="224178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B</a:t>
            </a:r>
            <a:r>
              <a:rPr lang="hu-HU" b="1" dirty="0" smtClean="0">
                <a:solidFill>
                  <a:srgbClr val="FF0000"/>
                </a:solidFill>
              </a:rPr>
              <a:t>2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5222240" y="182522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B</a:t>
            </a:r>
            <a:r>
              <a:rPr lang="hu-HU" b="1" dirty="0" smtClean="0">
                <a:solidFill>
                  <a:srgbClr val="FF0000"/>
                </a:solidFill>
              </a:rPr>
              <a:t>1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2042160" y="346098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A5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2042160" y="307490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A4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4" name="Szövegdoboz 43"/>
          <p:cNvSpPr txBox="1"/>
          <p:nvPr/>
        </p:nvSpPr>
        <p:spPr>
          <a:xfrm>
            <a:off x="2042160" y="266850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A3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2042160" y="225194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A2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2032000" y="183538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A1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0" y="6457890"/>
            <a:ext cx="8270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5. Az előző táblázat ismereteire alapozva oldja meg a következő feladatot!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64" name="Szövegdoboz 63"/>
          <p:cNvSpPr txBox="1"/>
          <p:nvPr/>
        </p:nvSpPr>
        <p:spPr>
          <a:xfrm>
            <a:off x="8686800" y="5212080"/>
            <a:ext cx="301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Világ teremtése Kr.e. 3761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12665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27200" y="0"/>
            <a:ext cx="824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Földesúr és a jobbágy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57316" y="707886"/>
            <a:ext cx="8137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1. Szövegértés: Mi a különbség a földesúr és a jobbágy között! Rendezze!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75" y="3550881"/>
            <a:ext cx="1333569" cy="1524078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71120" y="3330099"/>
            <a:ext cx="31918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 err="1" smtClean="0"/>
              <a:t>Forrás:https</a:t>
            </a:r>
            <a:r>
              <a:rPr lang="hu-HU" sz="1000" dirty="0"/>
              <a:t>://i.ytimg.com/vi/-6xNRCfB0Yo/hqdefault.jpg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673" y="3678873"/>
            <a:ext cx="1673903" cy="1563687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0" y="1093565"/>
            <a:ext cx="12191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földesurak nem dolgoztak a földeken, és </a:t>
            </a:r>
            <a:r>
              <a:rPr lang="hu-HU" dirty="0" smtClean="0"/>
              <a:t>adómentességet élveztek</a:t>
            </a:r>
            <a:r>
              <a:rPr lang="hu-HU" dirty="0"/>
              <a:t>. Hűbéruruknak, a királynak a földért cserébe </a:t>
            </a:r>
            <a:r>
              <a:rPr lang="hu-HU" dirty="0" smtClean="0"/>
              <a:t>katonai </a:t>
            </a:r>
            <a:r>
              <a:rPr lang="hu-HU" dirty="0"/>
              <a:t>szolgálattal adóztak. A nemesek a földbirtok </a:t>
            </a:r>
            <a:r>
              <a:rPr lang="hu-HU" dirty="0" smtClean="0"/>
              <a:t>középpontjában </a:t>
            </a:r>
            <a:r>
              <a:rPr lang="hu-HU" dirty="0"/>
              <a:t>álló lakótoronyban laktak. </a:t>
            </a:r>
            <a:r>
              <a:rPr lang="hu-HU" dirty="0" smtClean="0"/>
              <a:t>A </a:t>
            </a:r>
            <a:r>
              <a:rPr lang="hu-HU" dirty="0"/>
              <a:t>nemesek </a:t>
            </a:r>
            <a:r>
              <a:rPr lang="hu-HU" dirty="0" smtClean="0"/>
              <a:t>szabad </a:t>
            </a:r>
            <a:r>
              <a:rPr lang="hu-HU" dirty="0" err="1" smtClean="0"/>
              <a:t>idejükben</a:t>
            </a:r>
            <a:r>
              <a:rPr lang="hu-HU" dirty="0" smtClean="0"/>
              <a:t> </a:t>
            </a:r>
            <a:r>
              <a:rPr lang="hu-HU" dirty="0"/>
              <a:t>szívesen játszottak </a:t>
            </a:r>
            <a:r>
              <a:rPr lang="hu-HU" dirty="0" smtClean="0"/>
              <a:t>társasjátékokat</a:t>
            </a:r>
            <a:r>
              <a:rPr lang="hu-HU" dirty="0"/>
              <a:t>, sakkot, kockajátékot, dámát, malmot. </a:t>
            </a:r>
            <a:r>
              <a:rPr lang="hu-HU" dirty="0" smtClean="0"/>
              <a:t>Ennél </a:t>
            </a:r>
            <a:r>
              <a:rPr lang="hu-HU" dirty="0"/>
              <a:t>is kedveltebb volt a vadászat és a hozzá kapcsolódó </a:t>
            </a:r>
            <a:r>
              <a:rPr lang="hu-HU" dirty="0" smtClean="0"/>
              <a:t>lakoma</a:t>
            </a:r>
            <a:r>
              <a:rPr lang="hu-HU" dirty="0"/>
              <a:t>, lovagi tornák és a különböző várjátékok is. </a:t>
            </a:r>
            <a:r>
              <a:rPr lang="hu-HU" dirty="0" smtClean="0"/>
              <a:t>A </a:t>
            </a:r>
            <a:r>
              <a:rPr lang="hu-HU" dirty="0"/>
              <a:t>szabad közemberek nem rendelkeztek földtulajdonnal. </a:t>
            </a:r>
            <a:r>
              <a:rPr lang="hu-HU" dirty="0" smtClean="0"/>
              <a:t>A </a:t>
            </a:r>
            <a:r>
              <a:rPr lang="hu-HU" dirty="0"/>
              <a:t>földesuraktól különféle ellenszolgáltatások fejében </a:t>
            </a:r>
            <a:r>
              <a:rPr lang="hu-HU" dirty="0" smtClean="0"/>
              <a:t>kapott </a:t>
            </a:r>
            <a:r>
              <a:rPr lang="hu-HU" dirty="0"/>
              <a:t>jobbágytelken saját munkaeszközeikkel, </a:t>
            </a:r>
            <a:r>
              <a:rPr lang="hu-HU" dirty="0" smtClean="0"/>
              <a:t>parasztokként </a:t>
            </a:r>
            <a:r>
              <a:rPr lang="hu-HU" dirty="0"/>
              <a:t>önállóan gazdálkodtak. A jobbágyok </a:t>
            </a:r>
            <a:r>
              <a:rPr lang="hu-HU" dirty="0" smtClean="0"/>
              <a:t>napkeltétől </a:t>
            </a:r>
            <a:r>
              <a:rPr lang="hu-HU" dirty="0"/>
              <a:t>napnyugtáig a földeken dolgoztak, </a:t>
            </a:r>
            <a:r>
              <a:rPr lang="hu-HU" dirty="0" smtClean="0"/>
              <a:t>egyedül </a:t>
            </a:r>
            <a:r>
              <a:rPr lang="hu-HU" dirty="0"/>
              <a:t>vasárnap és az ünnepnapokon pihenhettek</a:t>
            </a:r>
            <a:r>
              <a:rPr lang="hu-HU" dirty="0" smtClean="0"/>
              <a:t>. </a:t>
            </a:r>
            <a:r>
              <a:rPr lang="hu-HU" dirty="0"/>
              <a:t>Ezeken a napokon kötelező volt a templomban </a:t>
            </a:r>
            <a:r>
              <a:rPr lang="hu-HU" dirty="0" smtClean="0"/>
              <a:t>a </a:t>
            </a:r>
            <a:r>
              <a:rPr lang="hu-HU" dirty="0"/>
              <a:t>mise meghallgatása. Délelőtt elmentek a vasárnapi misére, </a:t>
            </a:r>
            <a:r>
              <a:rPr lang="hu-HU" dirty="0" smtClean="0"/>
              <a:t>ahol </a:t>
            </a:r>
            <a:r>
              <a:rPr lang="hu-HU" dirty="0"/>
              <a:t>meghallgatták a pap prédikációját, imádkoztak és énekeltek.</a:t>
            </a:r>
            <a:endParaRPr lang="hu-HU" sz="1000" dirty="0"/>
          </a:p>
        </p:txBody>
      </p:sp>
      <p:sp>
        <p:nvSpPr>
          <p:cNvPr id="7" name="Téglalap 6"/>
          <p:cNvSpPr/>
          <p:nvPr/>
        </p:nvSpPr>
        <p:spPr>
          <a:xfrm>
            <a:off x="8006080" y="3400474"/>
            <a:ext cx="41859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Forrás: https</a:t>
            </a:r>
            <a:r>
              <a:rPr lang="hu-HU" sz="1000" dirty="0"/>
              <a:t>://</a:t>
            </a:r>
            <a:r>
              <a:rPr lang="hu-HU" sz="1000" dirty="0" smtClean="0"/>
              <a:t>www.tankonyvtar.hu/hu/tartalom/tkt/magyar-neprajzi-lexikon</a:t>
            </a:r>
            <a:r>
              <a:rPr lang="hu-HU" sz="1000" dirty="0"/>
              <a:t>/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059680" y="310896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adómentesség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582160" y="3454400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zolgáltatásokkal tartozik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958080" y="3840480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k</a:t>
            </a:r>
            <a:r>
              <a:rPr lang="hu-HU" dirty="0" smtClean="0"/>
              <a:t>atonai szolgálat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460240" y="421640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n</a:t>
            </a:r>
            <a:r>
              <a:rPr lang="hu-HU" dirty="0" smtClean="0"/>
              <a:t>em rendelkezik földtulajdonnal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439920" y="4917440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rendelkezik földtulajdonnal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389120" y="5283200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</a:t>
            </a:r>
            <a:r>
              <a:rPr lang="hu-HU" dirty="0" smtClean="0"/>
              <a:t>adászat, lakoma, lovagi torna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439920" y="570992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</a:t>
            </a:r>
            <a:r>
              <a:rPr lang="hu-HU" dirty="0" smtClean="0"/>
              <a:t>asárnap délelőtti mise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907280" y="6075680"/>
            <a:ext cx="158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l</a:t>
            </a:r>
            <a:r>
              <a:rPr lang="hu-HU" dirty="0" smtClean="0"/>
              <a:t>akótorony, vár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754880" y="6488668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</a:t>
            </a:r>
            <a:r>
              <a:rPr lang="hu-HU" dirty="0" smtClean="0"/>
              <a:t>gyszerű parasztház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4358640" y="455168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aját munkaeszközeivel dolgozik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0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27200" y="0"/>
            <a:ext cx="824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Földesúr és jobbágy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57316" y="596126"/>
            <a:ext cx="9374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Mi a különbség a rabszolga és a jobbágyparaszt között! Rendezze az ismereteket!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513" y="1443673"/>
            <a:ext cx="1673903" cy="1563687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8006080" y="1155114"/>
            <a:ext cx="41859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Forrás: https</a:t>
            </a:r>
            <a:r>
              <a:rPr lang="hu-HU" sz="1000" dirty="0"/>
              <a:t>://</a:t>
            </a:r>
            <a:r>
              <a:rPr lang="hu-HU" sz="1000" dirty="0" smtClean="0"/>
              <a:t>www.tankonyvtar.hu/hu/tartalom/tkt/magyar-neprajzi-lexikon</a:t>
            </a:r>
            <a:r>
              <a:rPr lang="hu-HU" sz="1000" dirty="0"/>
              <a:t>/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260" y="1499234"/>
            <a:ext cx="2398346" cy="155892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559957" y="1212334"/>
            <a:ext cx="14987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/>
              <a:t>Forrás: tv.animare.hu</a:t>
            </a:r>
            <a:endParaRPr lang="hu-HU" sz="1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0640" y="3180080"/>
            <a:ext cx="138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Személye:</a:t>
            </a:r>
            <a:endParaRPr lang="hu-HU" sz="20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0160" y="3586480"/>
            <a:ext cx="138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Tulajdon:</a:t>
            </a:r>
            <a:endParaRPr lang="hu-HU" sz="20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0480" y="4043680"/>
            <a:ext cx="138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Munka:</a:t>
            </a:r>
            <a:endParaRPr lang="hu-HU" sz="2000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0" y="4521200"/>
            <a:ext cx="187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Értékteremtés:</a:t>
            </a:r>
            <a:endParaRPr lang="hu-HU" sz="20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5273040" y="1239520"/>
            <a:ext cx="160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v</a:t>
            </a:r>
            <a:r>
              <a:rPr lang="hu-HU" dirty="0" smtClean="0"/>
              <a:t>an tulajdona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826000" y="4053840"/>
            <a:ext cx="262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</a:t>
            </a:r>
            <a:r>
              <a:rPr lang="hu-HU" dirty="0" smtClean="0"/>
              <a:t> megtermelt érték fölött </a:t>
            </a:r>
          </a:p>
          <a:p>
            <a:r>
              <a:rPr lang="hu-HU" dirty="0" smtClean="0"/>
              <a:t>nem rendelkezik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856480" y="3667760"/>
            <a:ext cx="261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m</a:t>
            </a:r>
            <a:r>
              <a:rPr lang="hu-HU" dirty="0" err="1" smtClean="0"/>
              <a:t>unkajárdékra</a:t>
            </a:r>
            <a:r>
              <a:rPr lang="hu-HU" dirty="0" smtClean="0"/>
              <a:t> kötelezett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907280" y="1981200"/>
            <a:ext cx="293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nincs személyes tulajdona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4693920" y="2367280"/>
            <a:ext cx="368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zemélyi szabadságától megfosztott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5069840" y="2682240"/>
            <a:ext cx="301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</a:t>
            </a:r>
            <a:r>
              <a:rPr lang="hu-HU" dirty="0" smtClean="0"/>
              <a:t>unkájával ura rendelkezik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5130800" y="1574800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zemélyileg szabad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7985760" y="3048000"/>
            <a:ext cx="1351884" cy="40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Személye:</a:t>
            </a:r>
            <a:endParaRPr lang="hu-HU" sz="2000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7934960" y="3454400"/>
            <a:ext cx="1351884" cy="40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Tulajdon:</a:t>
            </a:r>
            <a:endParaRPr lang="hu-HU" sz="2000" b="1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7955280" y="3911600"/>
            <a:ext cx="1351884" cy="40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Munka:</a:t>
            </a:r>
            <a:endParaRPr lang="hu-HU" sz="2000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7741920" y="4389120"/>
            <a:ext cx="1838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Értékteremtés:</a:t>
            </a:r>
            <a:endParaRPr lang="hu-HU" sz="2000" b="1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4785360" y="3129280"/>
            <a:ext cx="277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zolgáltatások feletti résszel </a:t>
            </a:r>
          </a:p>
          <a:p>
            <a:r>
              <a:rPr lang="hu-HU" dirty="0"/>
              <a:t>r</a:t>
            </a:r>
            <a:r>
              <a:rPr lang="hu-HU" dirty="0" smtClean="0"/>
              <a:t>endelkezik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43840" y="1920240"/>
            <a:ext cx="138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Rabszolga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8371840" y="1808480"/>
            <a:ext cx="138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Jobbágy</a:t>
            </a:r>
            <a:endParaRPr lang="hu-H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0909"/>
            <a:ext cx="8975834" cy="547709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727200" y="0"/>
            <a:ext cx="824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Földesúr és jobbágy 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57316" y="707886"/>
            <a:ext cx="12034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Tanulmányozzátok a földesúri birtok részeit bemutató animációt, majd a betűkhöz húzzátok a birtok egyes részeinek nevét!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531472" y="1413671"/>
            <a:ext cx="5412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b="1" dirty="0" smtClean="0">
                <a:solidFill>
                  <a:schemeClr val="bg1"/>
                </a:solidFill>
              </a:rPr>
              <a:t>Forrás: http</a:t>
            </a:r>
            <a:r>
              <a:rPr lang="hu-HU" sz="1200" b="1" dirty="0">
                <a:solidFill>
                  <a:schemeClr val="bg1"/>
                </a:solidFill>
              </a:rPr>
              <a:t>://budavaritortenelemora.blogspot.com/2017/04/az-uradalom.html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367862" y="4319752"/>
            <a:ext cx="2081050" cy="3678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10037380" y="3825764"/>
            <a:ext cx="1681655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arasztok házai</a:t>
            </a:r>
            <a:endParaRPr lang="hu-HU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5315080" y="2180896"/>
            <a:ext cx="1593720" cy="40990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kerekített téglalap 12"/>
          <p:cNvSpPr/>
          <p:nvPr/>
        </p:nvSpPr>
        <p:spPr>
          <a:xfrm>
            <a:off x="5523187" y="2632841"/>
            <a:ext cx="1140372" cy="3100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kerekített téglalap 13"/>
          <p:cNvSpPr/>
          <p:nvPr/>
        </p:nvSpPr>
        <p:spPr>
          <a:xfrm>
            <a:off x="6595241" y="3200401"/>
            <a:ext cx="961697" cy="37311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Lekerekített téglalap 14"/>
          <p:cNvSpPr/>
          <p:nvPr/>
        </p:nvSpPr>
        <p:spPr>
          <a:xfrm>
            <a:off x="3252951" y="3820509"/>
            <a:ext cx="1837209" cy="37557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0026867" y="1786759"/>
            <a:ext cx="11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vizimalom</a:t>
            </a:r>
            <a:endParaRPr lang="hu-HU" dirty="0"/>
          </a:p>
        </p:txBody>
      </p:sp>
      <p:sp>
        <p:nvSpPr>
          <p:cNvPr id="18" name="Lekerekített téglalap 17"/>
          <p:cNvSpPr/>
          <p:nvPr/>
        </p:nvSpPr>
        <p:spPr>
          <a:xfrm>
            <a:off x="749036" y="5090862"/>
            <a:ext cx="1272804" cy="3752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Lekerekített téglalap 16"/>
          <p:cNvSpPr/>
          <p:nvPr/>
        </p:nvSpPr>
        <p:spPr>
          <a:xfrm>
            <a:off x="5944648" y="4041576"/>
            <a:ext cx="1512792" cy="38818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kerekített téglalap 18"/>
          <p:cNvSpPr/>
          <p:nvPr/>
        </p:nvSpPr>
        <p:spPr>
          <a:xfrm>
            <a:off x="1855076" y="2811518"/>
            <a:ext cx="1476704" cy="3626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kerekített téglalap 19"/>
          <p:cNvSpPr/>
          <p:nvPr/>
        </p:nvSpPr>
        <p:spPr>
          <a:xfrm>
            <a:off x="6237889" y="1665891"/>
            <a:ext cx="1189071" cy="36610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Lekerekített téglalap 20"/>
          <p:cNvSpPr/>
          <p:nvPr/>
        </p:nvSpPr>
        <p:spPr>
          <a:xfrm>
            <a:off x="2948152" y="1939158"/>
            <a:ext cx="1603528" cy="3976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övegdoboz 23"/>
          <p:cNvSpPr txBox="1"/>
          <p:nvPr/>
        </p:nvSpPr>
        <p:spPr>
          <a:xfrm>
            <a:off x="10053145" y="2296510"/>
            <a:ext cx="105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</a:t>
            </a:r>
            <a:r>
              <a:rPr lang="hu-HU" dirty="0" smtClean="0"/>
              <a:t>emplom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9991482" y="4831605"/>
            <a:ext cx="67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erdő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10011103" y="3294993"/>
            <a:ext cx="80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szántó</a:t>
            </a:r>
            <a:endParaRPr lang="hu-HU" dirty="0"/>
          </a:p>
        </p:txBody>
      </p:sp>
      <p:sp>
        <p:nvSpPr>
          <p:cNvPr id="27" name="Lekerekített téglalap 26"/>
          <p:cNvSpPr/>
          <p:nvPr/>
        </p:nvSpPr>
        <p:spPr>
          <a:xfrm>
            <a:off x="7409792" y="3668112"/>
            <a:ext cx="1471449" cy="3573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Szövegdoboz 27"/>
          <p:cNvSpPr txBox="1"/>
          <p:nvPr/>
        </p:nvSpPr>
        <p:spPr>
          <a:xfrm>
            <a:off x="10016358" y="1366346"/>
            <a:ext cx="103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majorság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10026867" y="4403836"/>
            <a:ext cx="139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</a:t>
            </a:r>
            <a:r>
              <a:rPr lang="hu-HU" dirty="0" smtClean="0"/>
              <a:t>ülső telkek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10017059" y="2772628"/>
            <a:ext cx="80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legelő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10037379" y="5307725"/>
            <a:ext cx="126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udvarház</a:t>
            </a:r>
            <a:endParaRPr lang="hu-HU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10058399" y="5759670"/>
            <a:ext cx="80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kert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10058400" y="6243146"/>
            <a:ext cx="80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folyó</a:t>
            </a:r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341586" y="43355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B</a:t>
            </a:r>
            <a:r>
              <a:rPr lang="hu-HU" b="1" dirty="0" smtClean="0"/>
              <a:t>:</a:t>
            </a:r>
            <a:endParaRPr lang="hu-HU" b="1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661452" y="508560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A:</a:t>
            </a:r>
            <a:endParaRPr lang="hu-HU" b="1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1828801" y="282728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C</a:t>
            </a:r>
            <a:r>
              <a:rPr lang="hu-HU" b="1" dirty="0" smtClean="0"/>
              <a:t>:</a:t>
            </a:r>
            <a:endParaRPr lang="hu-HU" b="1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2869326" y="193390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D</a:t>
            </a:r>
            <a:r>
              <a:rPr lang="hu-HU" b="1" dirty="0" smtClean="0"/>
              <a:t>:</a:t>
            </a:r>
            <a:endParaRPr lang="hu-HU" b="1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3247698" y="382576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E</a:t>
            </a:r>
            <a:r>
              <a:rPr lang="hu-HU" b="1" dirty="0" smtClean="0"/>
              <a:t>:</a:t>
            </a:r>
            <a:endParaRPr lang="hu-HU" b="1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6169574" y="168165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F</a:t>
            </a:r>
            <a:r>
              <a:rPr lang="hu-HU" b="1" dirty="0" smtClean="0"/>
              <a:t>:</a:t>
            </a:r>
            <a:endParaRPr lang="hu-HU" b="1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5248167" y="217564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G</a:t>
            </a:r>
            <a:r>
              <a:rPr lang="hu-HU" b="1" dirty="0" smtClean="0"/>
              <a:t>:</a:t>
            </a:r>
            <a:endParaRPr lang="hu-HU" b="1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5433850" y="25855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H</a:t>
            </a:r>
            <a:r>
              <a:rPr lang="hu-HU" b="1" dirty="0" smtClean="0"/>
              <a:t>:</a:t>
            </a:r>
            <a:endParaRPr lang="hu-HU" b="1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6558457" y="322667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</a:t>
            </a:r>
            <a:r>
              <a:rPr lang="hu-HU" b="1" dirty="0" smtClean="0"/>
              <a:t>:</a:t>
            </a:r>
            <a:endParaRPr lang="hu-HU" b="1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7357243" y="367862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J</a:t>
            </a:r>
            <a:r>
              <a:rPr lang="hu-HU" b="1" dirty="0" smtClean="0"/>
              <a:t>:</a:t>
            </a:r>
            <a:endParaRPr lang="hu-HU" b="1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5856015" y="40562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K</a:t>
            </a:r>
            <a:r>
              <a:rPr lang="hu-HU" b="1" dirty="0" smtClean="0"/>
              <a:t>:</a:t>
            </a:r>
            <a:endParaRPr lang="hu-HU" b="1" dirty="0"/>
          </a:p>
        </p:txBody>
      </p:sp>
      <p:sp>
        <p:nvSpPr>
          <p:cNvPr id="45" name="Téglalap 44">
            <a:hlinkClick r:id="rId4"/>
          </p:cNvPr>
          <p:cNvSpPr/>
          <p:nvPr/>
        </p:nvSpPr>
        <p:spPr>
          <a:xfrm>
            <a:off x="10863414" y="213623"/>
            <a:ext cx="1135546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Animáció</a:t>
            </a:r>
            <a:endParaRPr lang="hu-HU" sz="1600" b="1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27200" y="0"/>
            <a:ext cx="824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Földesúr - jobbágy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75" y="1813521"/>
            <a:ext cx="1333569" cy="1524078"/>
          </a:xfrm>
          <a:prstGeom prst="rect">
            <a:avLst/>
          </a:prstGeom>
        </p:spPr>
      </p:pic>
      <p:pic>
        <p:nvPicPr>
          <p:cNvPr id="2050" name="Picture 2" descr="KÃ©ptalÃ¡lat a kÃ¶vetkezÅre: âkirÃ¡ly rajzâ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95" y="1831022"/>
            <a:ext cx="2516505" cy="142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0" y="1552099"/>
            <a:ext cx="31918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 err="1" smtClean="0"/>
              <a:t>Forrás:https</a:t>
            </a:r>
            <a:r>
              <a:rPr lang="hu-HU" sz="1000" dirty="0"/>
              <a:t>://i.ytimg.com/vi/-6xNRCfB0Yo/hqdefault.jpg</a:t>
            </a:r>
          </a:p>
        </p:txBody>
      </p:sp>
      <p:sp>
        <p:nvSpPr>
          <p:cNvPr id="3" name="Téglalap 2"/>
          <p:cNvSpPr/>
          <p:nvPr/>
        </p:nvSpPr>
        <p:spPr>
          <a:xfrm>
            <a:off x="7649218" y="1547614"/>
            <a:ext cx="45427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/>
              <a:t>Forrás: http</a:t>
            </a:r>
            <a:r>
              <a:rPr lang="hu-HU" sz="1200" dirty="0"/>
              <a:t>://mediatar.rfmlib.hu/digitkonyvtar/kiadvanyok/igyvolt.pdf</a:t>
            </a:r>
          </a:p>
        </p:txBody>
      </p:sp>
      <p:pic>
        <p:nvPicPr>
          <p:cNvPr id="2054" name="Picture 6" descr="KapcsolÃ³dÃ³ kÃ©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1876742"/>
            <a:ext cx="19050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585565" y="1588254"/>
            <a:ext cx="1537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/>
              <a:t>Forrás: alsosofalva.eu</a:t>
            </a:r>
            <a:endParaRPr lang="hu-HU" sz="12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0" y="657086"/>
            <a:ext cx="1209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Tekintse meg az animációt, és oldja meg a feladatot! Kinek és milyen szolgáltatásokkal tartozik a jobbágy! Helyezze az ismereteket a megfelelő helyre!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223520" y="3373120"/>
            <a:ext cx="2468880" cy="4470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Lekerekített téglalap 14"/>
          <p:cNvSpPr/>
          <p:nvPr/>
        </p:nvSpPr>
        <p:spPr>
          <a:xfrm>
            <a:off x="4348480" y="3423920"/>
            <a:ext cx="2468880" cy="4470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kerekített téglalap 15"/>
          <p:cNvSpPr/>
          <p:nvPr/>
        </p:nvSpPr>
        <p:spPr>
          <a:xfrm>
            <a:off x="9011920" y="3413760"/>
            <a:ext cx="2468880" cy="4470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Lekerekített téglalap 16"/>
          <p:cNvSpPr/>
          <p:nvPr/>
        </p:nvSpPr>
        <p:spPr>
          <a:xfrm>
            <a:off x="4404436" y="4272356"/>
            <a:ext cx="2468880" cy="4470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kerekített téglalap 17"/>
          <p:cNvSpPr/>
          <p:nvPr/>
        </p:nvSpPr>
        <p:spPr>
          <a:xfrm>
            <a:off x="8925636" y="4282516"/>
            <a:ext cx="2468880" cy="4470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kerekített téglalap 18"/>
          <p:cNvSpPr/>
          <p:nvPr/>
        </p:nvSpPr>
        <p:spPr>
          <a:xfrm>
            <a:off x="157556" y="4048836"/>
            <a:ext cx="2468880" cy="7771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Terményjáradék</a:t>
            </a:r>
          </a:p>
          <a:p>
            <a:pPr algn="ctr"/>
            <a:endParaRPr lang="hu-HU" b="1" dirty="0">
              <a:solidFill>
                <a:srgbClr val="323232"/>
              </a:solidFill>
            </a:endParaRPr>
          </a:p>
        </p:txBody>
      </p:sp>
      <p:sp>
        <p:nvSpPr>
          <p:cNvPr id="20" name="Lekerekített téglalap 19"/>
          <p:cNvSpPr/>
          <p:nvPr/>
        </p:nvSpPr>
        <p:spPr>
          <a:xfrm>
            <a:off x="127076" y="5014036"/>
            <a:ext cx="2468880" cy="7771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Munkajáradék</a:t>
            </a:r>
          </a:p>
          <a:p>
            <a:pPr algn="ctr"/>
            <a:endParaRPr lang="hu-HU" b="1" dirty="0">
              <a:solidFill>
                <a:srgbClr val="323232"/>
              </a:solidFill>
            </a:endParaRPr>
          </a:p>
        </p:txBody>
      </p:sp>
      <p:sp>
        <p:nvSpPr>
          <p:cNvPr id="22" name="Lekerekített téglalap 21"/>
          <p:cNvSpPr/>
          <p:nvPr/>
        </p:nvSpPr>
        <p:spPr>
          <a:xfrm>
            <a:off x="86436" y="5994400"/>
            <a:ext cx="2468880" cy="4470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178675" y="3384331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1.</a:t>
            </a:r>
            <a:endParaRPr lang="hu-HU" sz="2000" b="1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4309242" y="3436883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2</a:t>
            </a:r>
            <a:r>
              <a:rPr lang="hu-HU" sz="2000" b="1" dirty="0" smtClean="0"/>
              <a:t>.</a:t>
            </a:r>
            <a:endParaRPr lang="hu-HU" sz="2000" b="1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8975835" y="3436882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3</a:t>
            </a:r>
            <a:r>
              <a:rPr lang="hu-HU" sz="2000" b="1" dirty="0" smtClean="0"/>
              <a:t>.</a:t>
            </a:r>
            <a:endParaRPr lang="hu-HU" sz="2000" b="1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115615" y="4372302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4</a:t>
            </a:r>
            <a:r>
              <a:rPr lang="hu-HU" sz="2000" b="1" dirty="0" smtClean="0"/>
              <a:t>.</a:t>
            </a:r>
            <a:endParaRPr lang="hu-HU" sz="2000" b="1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84083" y="5381296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5</a:t>
            </a:r>
            <a:r>
              <a:rPr lang="hu-HU" sz="2000" b="1" dirty="0" smtClean="0"/>
              <a:t>.</a:t>
            </a:r>
            <a:endParaRPr lang="hu-HU" sz="2000" b="1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105104" y="6043448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6</a:t>
            </a:r>
            <a:r>
              <a:rPr lang="hu-HU" sz="2000" b="1" dirty="0" smtClean="0"/>
              <a:t>.</a:t>
            </a:r>
            <a:endParaRPr lang="hu-HU" sz="2000" b="1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4403834" y="4309241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7</a:t>
            </a:r>
            <a:r>
              <a:rPr lang="hu-HU" sz="2000" b="1" dirty="0" smtClean="0"/>
              <a:t>.</a:t>
            </a:r>
            <a:endParaRPr lang="hu-HU" sz="2000" b="1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8923282" y="4340772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8</a:t>
            </a:r>
            <a:r>
              <a:rPr lang="hu-HU" sz="2000" b="1" dirty="0" smtClean="0"/>
              <a:t>.</a:t>
            </a:r>
            <a:endParaRPr lang="hu-HU" sz="2000" b="1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3436883" y="4939861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Földesúr</a:t>
            </a:r>
            <a:endParaRPr lang="hu-HU" sz="2000" b="1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6311462" y="5197364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Király</a:t>
            </a:r>
            <a:endParaRPr lang="hu-HU" sz="2000" b="1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10421008" y="6038192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Egyház</a:t>
            </a:r>
            <a:endParaRPr lang="hu-HU" sz="2000" b="1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8297917" y="5502164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Kilenced</a:t>
            </a:r>
            <a:endParaRPr lang="hu-HU" sz="2000" b="1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3379076" y="5701861"/>
            <a:ext cx="792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Tized</a:t>
            </a:r>
            <a:endParaRPr lang="hu-HU" sz="2000" b="1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10158249" y="4997668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Robot</a:t>
            </a:r>
            <a:endParaRPr lang="hu-HU" sz="2000" b="1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6353505" y="609074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Ajándék</a:t>
            </a:r>
            <a:endParaRPr lang="hu-HU" sz="2000" b="1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4776951" y="6205642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Adó</a:t>
            </a:r>
            <a:endParaRPr lang="hu-HU" sz="2000" b="1" dirty="0"/>
          </a:p>
        </p:txBody>
      </p:sp>
      <p:sp>
        <p:nvSpPr>
          <p:cNvPr id="45" name="Téglalap 44">
            <a:hlinkClick r:id="rId6"/>
          </p:cNvPr>
          <p:cNvSpPr/>
          <p:nvPr/>
        </p:nvSpPr>
        <p:spPr>
          <a:xfrm>
            <a:off x="10820400" y="91703"/>
            <a:ext cx="1183736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Animáció</a:t>
            </a:r>
            <a:endParaRPr lang="hu-HU" sz="1600" b="1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27200" y="0"/>
            <a:ext cx="824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Lovagok világa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0" y="3898126"/>
            <a:ext cx="11721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Olvassa el a lecke (</a:t>
            </a:r>
            <a:r>
              <a:rPr lang="hu-HU" sz="2000" b="1" dirty="0" err="1" smtClean="0">
                <a:solidFill>
                  <a:srgbClr val="323264"/>
                </a:solidFill>
              </a:rPr>
              <a:t>tk</a:t>
            </a:r>
            <a:r>
              <a:rPr lang="hu-HU" sz="2000" b="1" dirty="0" smtClean="0">
                <a:solidFill>
                  <a:srgbClr val="323264"/>
                </a:solidFill>
              </a:rPr>
              <a:t>. 125.o.) lovaggá avatás olvasmányt! Rendezze az ismereteket megfelelő sorrendbe!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825143"/>
            <a:ext cx="1209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000" dirty="0"/>
              <a:t>Lovagi címet csak felnőtt nemes szerezhetett. A </a:t>
            </a:r>
            <a:r>
              <a:rPr lang="nn-NO" sz="2000" dirty="0" smtClean="0"/>
              <a:t>nemesemberek</a:t>
            </a:r>
            <a:r>
              <a:rPr lang="hu-HU" sz="2000" dirty="0" smtClean="0"/>
              <a:t> fiúgyermekei </a:t>
            </a:r>
            <a:r>
              <a:rPr lang="hu-HU" sz="2000" dirty="0"/>
              <a:t>hétéves koruk környékén egy </a:t>
            </a:r>
            <a:r>
              <a:rPr lang="hu-HU" sz="2000" dirty="0" smtClean="0"/>
              <a:t>lovagnak a </a:t>
            </a:r>
            <a:r>
              <a:rPr lang="hu-HU" sz="2000" dirty="0"/>
              <a:t>szolgálatába álltak. Tisztították a fegyvereit, </a:t>
            </a:r>
            <a:r>
              <a:rPr lang="hu-HU" sz="2000" dirty="0" smtClean="0"/>
              <a:t>etették a </a:t>
            </a:r>
            <a:r>
              <a:rPr lang="hu-HU" sz="2000" dirty="0"/>
              <a:t>lovát, közben pedig kitanulták a kardforgatás és az </a:t>
            </a:r>
            <a:r>
              <a:rPr lang="hu-HU" sz="2000" dirty="0" smtClean="0"/>
              <a:t>íjászat mesterségét</a:t>
            </a:r>
            <a:r>
              <a:rPr lang="hu-HU" sz="2000" dirty="0"/>
              <a:t>. A vívás és a nyilazás mellett el kellett </a:t>
            </a:r>
            <a:r>
              <a:rPr lang="hu-HU" sz="2000" dirty="0" smtClean="0"/>
              <a:t>sajátítaniuk az </a:t>
            </a:r>
            <a:r>
              <a:rPr lang="hu-HU" sz="2000" dirty="0"/>
              <a:t>úszás, a lovaglás, a vadászat és a </a:t>
            </a:r>
            <a:r>
              <a:rPr lang="hu-HU" sz="2000" dirty="0" smtClean="0"/>
              <a:t>csapdaállítás fortélyait </a:t>
            </a:r>
            <a:r>
              <a:rPr lang="hu-HU" sz="2000" dirty="0"/>
              <a:t>is. A lovagok mellett szolgáló és tanuló, </a:t>
            </a:r>
            <a:r>
              <a:rPr lang="hu-HU" sz="2000" dirty="0" smtClean="0"/>
              <a:t>nemesi származású </a:t>
            </a:r>
            <a:r>
              <a:rPr lang="hu-HU" sz="2000" dirty="0"/>
              <a:t>gyermekeket apródoknak nevezték. </a:t>
            </a:r>
            <a:r>
              <a:rPr lang="hu-HU" sz="2000" dirty="0" smtClean="0"/>
              <a:t>Amikor az </a:t>
            </a:r>
            <a:r>
              <a:rPr lang="hu-HU" sz="2000" dirty="0"/>
              <a:t>apródok elérték a kamaszkort, már háborúba is </a:t>
            </a:r>
            <a:r>
              <a:rPr lang="hu-HU" sz="2000" dirty="0" smtClean="0"/>
              <a:t>elkísérhették urukat</a:t>
            </a:r>
            <a:r>
              <a:rPr lang="hu-HU" sz="2000" dirty="0"/>
              <a:t>. Fegyverhordozó lett </a:t>
            </a:r>
            <a:r>
              <a:rPr lang="hu-HU" sz="2000" dirty="0" smtClean="0"/>
              <a:t>belőlük. A </a:t>
            </a:r>
            <a:r>
              <a:rPr lang="hu-HU" sz="2000" dirty="0"/>
              <a:t>fegyverhordozó felnőtté válását a lovaggá avatás </a:t>
            </a:r>
            <a:r>
              <a:rPr lang="hu-HU" sz="2000" dirty="0" smtClean="0"/>
              <a:t>pillanata jelentette 18-20 éves korukban.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0" y="596126"/>
            <a:ext cx="8070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1. Olvassa el a lecke (</a:t>
            </a:r>
            <a:r>
              <a:rPr lang="hu-HU" sz="2000" b="1" dirty="0" err="1" smtClean="0">
                <a:solidFill>
                  <a:srgbClr val="323264"/>
                </a:solidFill>
              </a:rPr>
              <a:t>tk</a:t>
            </a:r>
            <a:r>
              <a:rPr lang="hu-HU" sz="2000" b="1" dirty="0" smtClean="0">
                <a:solidFill>
                  <a:srgbClr val="323264"/>
                </a:solidFill>
              </a:rPr>
              <a:t>. 125.o.) első fejezetét! Válaszoljon a kérdésekre!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0480" y="2987040"/>
            <a:ext cx="436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Hány évig tartott kb. a lovagi nevelés?</a:t>
            </a:r>
            <a:endParaRPr lang="hu-HU" sz="20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0160" y="3312160"/>
            <a:ext cx="512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Milyen szakaszai voltak a lovagi nevelésnek?</a:t>
            </a:r>
            <a:endParaRPr lang="hu-HU" sz="20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0640" y="2682240"/>
            <a:ext cx="272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Ki lehetett csak lovag?</a:t>
            </a:r>
            <a:endParaRPr lang="hu-HU" sz="20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0" y="3627120"/>
            <a:ext cx="405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 tanultak a lovagi nevelés során?</a:t>
            </a:r>
            <a:endParaRPr lang="hu-HU" sz="2000" b="1" dirty="0"/>
          </a:p>
        </p:txBody>
      </p:sp>
      <p:sp>
        <p:nvSpPr>
          <p:cNvPr id="6" name="Téglalap 5"/>
          <p:cNvSpPr/>
          <p:nvPr/>
        </p:nvSpPr>
        <p:spPr>
          <a:xfrm>
            <a:off x="0" y="4218583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eseményre egy ünnepnapon került sor. A lovaggá avatott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ceremónia előtti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éjszakát imádkozással és böjtöléssel töltötte, hogy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méltó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lehessen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lovagi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címre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felövezték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vagyis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övet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kapott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nadrágjára, majd átnyújtották neki a fegyvereit. Ez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jelképezte felnőtté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válását. Ezután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hűbérúr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kardjával kétszer megérintette a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letérdelő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lovagjelölt vállát, aki esküt tett. Az avatást egy pofon zárta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„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legyen az utolsó ütés, amit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eltűrsz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Az újdonsült ifjú lovagot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végül megáldotta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pap, és az ünnep lezárásaként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egybegyűltek hatalmas lakomát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csaptak.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840480" y="5913120"/>
            <a:ext cx="131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imádkozás</a:t>
            </a:r>
            <a:endParaRPr lang="hu-HU" sz="2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082800" y="5902960"/>
            <a:ext cx="1239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felövezés</a:t>
            </a:r>
            <a:endParaRPr lang="hu-HU" sz="20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0129520" y="5953760"/>
            <a:ext cx="206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f</a:t>
            </a:r>
            <a:r>
              <a:rPr lang="hu-HU" sz="2000" dirty="0" smtClean="0"/>
              <a:t>egyverek átadása</a:t>
            </a:r>
            <a:endParaRPr lang="hu-HU" sz="20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5791200" y="5892800"/>
            <a:ext cx="2174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v</a:t>
            </a:r>
            <a:r>
              <a:rPr lang="hu-HU" sz="2000" dirty="0" smtClean="0"/>
              <a:t>állon ütés karddal</a:t>
            </a:r>
            <a:endParaRPr lang="hu-HU" sz="20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89280" y="5933440"/>
            <a:ext cx="82296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pofon</a:t>
            </a:r>
            <a:endParaRPr lang="hu-HU" sz="20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8473440" y="5974080"/>
            <a:ext cx="99568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lakoma</a:t>
            </a:r>
            <a:endParaRPr lang="hu-HU" sz="2000" dirty="0"/>
          </a:p>
        </p:txBody>
      </p:sp>
      <p:sp>
        <p:nvSpPr>
          <p:cNvPr id="13" name="Téglalap 12"/>
          <p:cNvSpPr/>
          <p:nvPr/>
        </p:nvSpPr>
        <p:spPr>
          <a:xfrm>
            <a:off x="294640" y="5963920"/>
            <a:ext cx="33528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1747520" y="5963920"/>
            <a:ext cx="33528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3515360" y="5933440"/>
            <a:ext cx="33528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5303520" y="5923280"/>
            <a:ext cx="33528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8158480" y="5984240"/>
            <a:ext cx="33528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9753600" y="6014720"/>
            <a:ext cx="33528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63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églalap 35"/>
          <p:cNvSpPr/>
          <p:nvPr/>
        </p:nvSpPr>
        <p:spPr>
          <a:xfrm>
            <a:off x="3645772" y="1433924"/>
            <a:ext cx="325120" cy="325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Téglalap 36"/>
          <p:cNvSpPr/>
          <p:nvPr/>
        </p:nvSpPr>
        <p:spPr>
          <a:xfrm>
            <a:off x="3645772" y="2927444"/>
            <a:ext cx="325120" cy="325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Téglalap 37"/>
          <p:cNvSpPr/>
          <p:nvPr/>
        </p:nvSpPr>
        <p:spPr>
          <a:xfrm>
            <a:off x="3645772" y="2531204"/>
            <a:ext cx="325120" cy="325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Téglalap 38"/>
          <p:cNvSpPr/>
          <p:nvPr/>
        </p:nvSpPr>
        <p:spPr>
          <a:xfrm>
            <a:off x="3655932" y="2155284"/>
            <a:ext cx="325120" cy="325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Téglalap 39"/>
          <p:cNvSpPr/>
          <p:nvPr/>
        </p:nvSpPr>
        <p:spPr>
          <a:xfrm>
            <a:off x="3655932" y="1789524"/>
            <a:ext cx="325120" cy="325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Téglalap 40"/>
          <p:cNvSpPr/>
          <p:nvPr/>
        </p:nvSpPr>
        <p:spPr>
          <a:xfrm>
            <a:off x="3645772" y="3719924"/>
            <a:ext cx="325120" cy="325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Téglalap 41"/>
          <p:cNvSpPr/>
          <p:nvPr/>
        </p:nvSpPr>
        <p:spPr>
          <a:xfrm>
            <a:off x="3635612" y="4085684"/>
            <a:ext cx="325120" cy="325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Téglalap 42"/>
          <p:cNvSpPr/>
          <p:nvPr/>
        </p:nvSpPr>
        <p:spPr>
          <a:xfrm>
            <a:off x="3615292" y="4431124"/>
            <a:ext cx="325120" cy="325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Téglalap 43"/>
          <p:cNvSpPr/>
          <p:nvPr/>
        </p:nvSpPr>
        <p:spPr>
          <a:xfrm>
            <a:off x="3615292" y="4807044"/>
            <a:ext cx="325120" cy="325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3645772" y="3313524"/>
            <a:ext cx="325120" cy="325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727200" y="0"/>
            <a:ext cx="748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Lovagok világa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57316" y="575806"/>
            <a:ext cx="12034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Nézze meg a videó adott részletét a hollókői várról és azonosítsa a részeit! Húzza a számot a szóhoz!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7" name="Téglalap 6">
            <a:hlinkClick r:id="rId3"/>
          </p:cNvPr>
          <p:cNvSpPr/>
          <p:nvPr/>
        </p:nvSpPr>
        <p:spPr>
          <a:xfrm>
            <a:off x="10284294" y="5080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05" y="1291272"/>
            <a:ext cx="2896235" cy="379641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115" y="1528445"/>
            <a:ext cx="5658485" cy="351267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7541439" y="1202174"/>
            <a:ext cx="37076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/>
              <a:t>Forrás: https</a:t>
            </a:r>
            <a:r>
              <a:rPr lang="hu-HU" sz="1200" dirty="0"/>
              <a:t>://www.youtube.com/watch?v=IP7qnlZ3qu4</a:t>
            </a:r>
          </a:p>
        </p:txBody>
      </p:sp>
      <p:sp>
        <p:nvSpPr>
          <p:cNvPr id="10" name="Téglalap 9"/>
          <p:cNvSpPr/>
          <p:nvPr/>
        </p:nvSpPr>
        <p:spPr>
          <a:xfrm>
            <a:off x="0" y="1165275"/>
            <a:ext cx="6949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err="1" smtClean="0"/>
              <a:t>Forrás:http</a:t>
            </a:r>
            <a:r>
              <a:rPr lang="hu-HU" sz="1200" dirty="0"/>
              <a:t>://</a:t>
            </a:r>
            <a:r>
              <a:rPr lang="hu-HU" sz="1200" dirty="0" smtClean="0"/>
              <a:t>tortenelem.mandiner.hu/cikk/20160224_mibol_all_egy_var_vartorteneti_es_varismereti_kisokos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1267440" y="-40640"/>
            <a:ext cx="89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2’30” – 6’05”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921760" y="1412240"/>
            <a:ext cx="224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Bejárati falszoros</a:t>
            </a:r>
            <a:endParaRPr lang="hu-HU" sz="2000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204720" y="4226560"/>
            <a:ext cx="32512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1</a:t>
            </a:r>
            <a:endParaRPr lang="hu-HU" sz="20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544320" y="4419600"/>
            <a:ext cx="32512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2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304800" y="3322320"/>
            <a:ext cx="32512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3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1828800" y="3281680"/>
            <a:ext cx="32512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4</a:t>
            </a:r>
            <a:endParaRPr lang="hu-HU" sz="20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137920" y="3352800"/>
            <a:ext cx="32512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5</a:t>
            </a:r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1351280" y="2966720"/>
            <a:ext cx="32512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6</a:t>
            </a:r>
            <a:endParaRPr lang="hu-HU" sz="20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426720" y="2783840"/>
            <a:ext cx="32512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7</a:t>
            </a:r>
            <a:endParaRPr lang="hu-HU" sz="2000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772160" y="2804160"/>
            <a:ext cx="32512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8</a:t>
            </a:r>
            <a:endParaRPr lang="hu-HU" sz="2000" b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822960" y="1757680"/>
            <a:ext cx="32512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9</a:t>
            </a:r>
            <a:endParaRPr lang="hu-HU" sz="2000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1412240" y="257048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10</a:t>
            </a:r>
            <a:endParaRPr lang="hu-HU" sz="1600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3921760" y="1798320"/>
            <a:ext cx="189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Ötszögű torony</a:t>
            </a:r>
            <a:endParaRPr lang="hu-HU" sz="2000" b="1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3972560" y="2143760"/>
            <a:ext cx="934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Palota</a:t>
            </a:r>
            <a:endParaRPr lang="hu-HU" sz="2000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3952240" y="2519680"/>
            <a:ext cx="224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Külső falszoros</a:t>
            </a:r>
            <a:endParaRPr lang="hu-HU" sz="2000" b="1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3901440" y="2926080"/>
            <a:ext cx="224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Belső falszoros</a:t>
            </a:r>
            <a:endParaRPr lang="hu-HU" sz="2000" b="1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3931920" y="3322320"/>
            <a:ext cx="224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Bejárati kapu</a:t>
            </a:r>
            <a:endParaRPr lang="hu-HU" sz="2000" b="1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3911600" y="3688080"/>
            <a:ext cx="2428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Ciszterna, vízgyűjtő</a:t>
            </a:r>
            <a:endParaRPr lang="hu-HU" sz="2000" b="1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3911600" y="4064000"/>
            <a:ext cx="224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Felvonóhidas kapu</a:t>
            </a:r>
            <a:endParaRPr lang="hu-HU" sz="2000" b="1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3870960" y="4368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Lovagterem</a:t>
            </a:r>
            <a:endParaRPr lang="hu-HU" sz="2000" b="1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3850640" y="4765040"/>
            <a:ext cx="224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Külső várudvar</a:t>
            </a:r>
            <a:endParaRPr lang="hu-HU" sz="2000" b="1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0" y="5205612"/>
            <a:ext cx="12034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Nézze meg a videó adott részletét a visegrádi palotajátékokról! Figyelje meg a lovagi torna, lovagi játékok egyes elemeit!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0" y="5959366"/>
            <a:ext cx="930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Herold – felvonulás – bemutatás – gyalogos kardvívás –harci bemutatók – párviadalok – kopjatörés</a:t>
            </a:r>
            <a:endParaRPr lang="hu-HU" dirty="0"/>
          </a:p>
        </p:txBody>
      </p:sp>
      <p:sp>
        <p:nvSpPr>
          <p:cNvPr id="47" name="Téglalap 46">
            <a:hlinkClick r:id="rId6"/>
          </p:cNvPr>
          <p:cNvSpPr/>
          <p:nvPr/>
        </p:nvSpPr>
        <p:spPr>
          <a:xfrm>
            <a:off x="9443888" y="605325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10474960" y="6065520"/>
            <a:ext cx="163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0’20” – 2’ 30”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314910" y="6407388"/>
            <a:ext cx="375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323264"/>
                </a:solidFill>
              </a:rPr>
              <a:t>+ feladat! Várak fejlődése animáció</a:t>
            </a:r>
            <a:endParaRPr lang="hu-HU" dirty="0"/>
          </a:p>
        </p:txBody>
      </p:sp>
      <p:sp>
        <p:nvSpPr>
          <p:cNvPr id="49" name="Téglalap 48">
            <a:hlinkClick r:id="rId7"/>
          </p:cNvPr>
          <p:cNvSpPr/>
          <p:nvPr/>
        </p:nvSpPr>
        <p:spPr>
          <a:xfrm>
            <a:off x="5975198" y="6406055"/>
            <a:ext cx="1308266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Animáció</a:t>
            </a:r>
            <a:endParaRPr lang="hu-HU" sz="1600" b="1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085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Európa a középkor kezdetén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57316" y="707886"/>
            <a:ext cx="8469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1. Keress rá az interneten a történelem korszakok határaira (1. vázlatpont)!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28" name="Téglalap 27">
            <a:hlinkClick r:id="rId3"/>
          </p:cNvPr>
          <p:cNvSpPr/>
          <p:nvPr/>
        </p:nvSpPr>
        <p:spPr>
          <a:xfrm>
            <a:off x="8607894" y="342392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graphicFrame>
        <p:nvGraphicFramePr>
          <p:cNvPr id="30" name="Táblázat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887511"/>
              </p:ext>
            </p:extLst>
          </p:nvPr>
        </p:nvGraphicFramePr>
        <p:xfrm>
          <a:off x="182880" y="1115906"/>
          <a:ext cx="11734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520">
                  <a:extLst>
                    <a:ext uri="{9D8B030D-6E8A-4147-A177-3AD203B41FA5}">
                      <a16:colId xmlns:a16="http://schemas.microsoft.com/office/drawing/2014/main" val="2690335821"/>
                    </a:ext>
                  </a:extLst>
                </a:gridCol>
                <a:gridCol w="8463280">
                  <a:extLst>
                    <a:ext uri="{9D8B030D-6E8A-4147-A177-3AD203B41FA5}">
                      <a16:colId xmlns:a16="http://schemas.microsoft.com/office/drawing/2014/main" val="2607756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Történelmi korszak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Korszak</a:t>
                      </a:r>
                      <a:r>
                        <a:rPr lang="hu-HU" baseline="0" dirty="0" smtClean="0"/>
                        <a:t> határai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990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Őskor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325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Ókor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322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Középkor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44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Újkor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7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Jelnkor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599614"/>
                  </a:ext>
                </a:extLst>
              </a:tr>
            </a:tbl>
          </a:graphicData>
        </a:graphic>
      </p:graphicFrame>
      <p:sp>
        <p:nvSpPr>
          <p:cNvPr id="31" name="Szövegdoboz 30"/>
          <p:cNvSpPr txBox="1"/>
          <p:nvPr/>
        </p:nvSpPr>
        <p:spPr>
          <a:xfrm>
            <a:off x="86196" y="3440926"/>
            <a:ext cx="8346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A videó bejátszás, valamint a </a:t>
            </a:r>
            <a:r>
              <a:rPr lang="hu-HU" sz="2000" b="1" dirty="0" err="1" smtClean="0">
                <a:solidFill>
                  <a:srgbClr val="323264"/>
                </a:solidFill>
              </a:rPr>
              <a:t>tk</a:t>
            </a:r>
            <a:r>
              <a:rPr lang="hu-HU" sz="2000" b="1" dirty="0" smtClean="0">
                <a:solidFill>
                  <a:srgbClr val="323264"/>
                </a:solidFill>
              </a:rPr>
              <a:t> 108. o. térkép  segítségével válaszoljon a kérdésekre (2-3. vázlatpont)!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 flipH="1">
            <a:off x="9603048" y="3434080"/>
            <a:ext cx="2517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4’19” - 5’24” között</a:t>
            </a:r>
            <a:endParaRPr lang="hu-HU" sz="2000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91440" y="4155440"/>
            <a:ext cx="644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Hogyan és mikor ér véget a Nyugatrómai Birodalom?</a:t>
            </a:r>
            <a:endParaRPr lang="hu-HU" sz="2000" b="1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81280" y="4572000"/>
            <a:ext cx="508000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 foglalja el a megbukott birodalom helyét?</a:t>
            </a:r>
            <a:endParaRPr lang="hu-HU" sz="2000" b="1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0" y="4998720"/>
            <a:ext cx="675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 a következménye a Nyugatrómai Birodalom bukásának?</a:t>
            </a:r>
            <a:endParaRPr lang="hu-HU" sz="2000" b="1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121920" y="5394960"/>
            <a:ext cx="447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 lesz a Keletrómai Birodalom sorsa?</a:t>
            </a:r>
            <a:endParaRPr lang="hu-HU" sz="2000" b="1" dirty="0"/>
          </a:p>
        </p:txBody>
      </p:sp>
      <p:sp>
        <p:nvSpPr>
          <p:cNvPr id="38" name="Téglalap 37"/>
          <p:cNvSpPr/>
          <p:nvPr/>
        </p:nvSpPr>
        <p:spPr>
          <a:xfrm>
            <a:off x="0" y="5727114"/>
            <a:ext cx="890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2. A </a:t>
            </a:r>
            <a:r>
              <a:rPr lang="hu-HU" sz="2000" b="1" dirty="0" err="1" smtClean="0">
                <a:solidFill>
                  <a:srgbClr val="323264"/>
                </a:solidFill>
              </a:rPr>
              <a:t>tk</a:t>
            </a:r>
            <a:r>
              <a:rPr lang="hu-HU" sz="2000" b="1" dirty="0" smtClean="0">
                <a:solidFill>
                  <a:srgbClr val="323264"/>
                </a:solidFill>
              </a:rPr>
              <a:t>. 11. oldal ábrájának segítségével válaszoljon a kérdésekre (3 vázlatpont)!</a:t>
            </a:r>
            <a:endParaRPr lang="hu-HU" sz="2000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101600" y="6055360"/>
            <a:ext cx="644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 adta a bizánci császári hatalom erejét?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19252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79105" y="1884301"/>
            <a:ext cx="436880" cy="4165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379105" y="2358788"/>
            <a:ext cx="436880" cy="4165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/>
          <p:cNvSpPr/>
          <p:nvPr/>
        </p:nvSpPr>
        <p:spPr>
          <a:xfrm>
            <a:off x="379105" y="2863754"/>
            <a:ext cx="436880" cy="4165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Téglalap 29"/>
          <p:cNvSpPr/>
          <p:nvPr/>
        </p:nvSpPr>
        <p:spPr>
          <a:xfrm>
            <a:off x="379105" y="3341427"/>
            <a:ext cx="436880" cy="4165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églalap 30"/>
          <p:cNvSpPr/>
          <p:nvPr/>
        </p:nvSpPr>
        <p:spPr>
          <a:xfrm>
            <a:off x="4473433" y="1812878"/>
            <a:ext cx="436880" cy="4165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Téglalap 31"/>
          <p:cNvSpPr/>
          <p:nvPr/>
        </p:nvSpPr>
        <p:spPr>
          <a:xfrm>
            <a:off x="4487080" y="2304197"/>
            <a:ext cx="436880" cy="4165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4487081" y="2768220"/>
            <a:ext cx="436880" cy="4165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Téglalap 33"/>
          <p:cNvSpPr/>
          <p:nvPr/>
        </p:nvSpPr>
        <p:spPr>
          <a:xfrm>
            <a:off x="4487081" y="3259541"/>
            <a:ext cx="436880" cy="4165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727200" y="0"/>
            <a:ext cx="7599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Lovagok világa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57316" y="707886"/>
            <a:ext cx="9403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5</a:t>
            </a:r>
            <a:r>
              <a:rPr lang="hu-HU" sz="2000" b="1" dirty="0" smtClean="0">
                <a:solidFill>
                  <a:srgbClr val="323264"/>
                </a:solidFill>
              </a:rPr>
              <a:t>. Lovag teljes fegyverzetben! Rendezze a lovagi öltözet  egyes részeit! Feladat: Húzza a képen lévő betűket a megfelelő szó melletti négyzetbe!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pic>
        <p:nvPicPr>
          <p:cNvPr id="1026" name="Picture 2" descr="http://www.fokusz.info/Image/39_szam/agi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415" y="137160"/>
            <a:ext cx="23336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8542211" y="0"/>
            <a:ext cx="37301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/>
              <a:t>Forrás: http</a:t>
            </a:r>
            <a:r>
              <a:rPr lang="hu-HU" sz="1200" dirty="0"/>
              <a:t>://www.fokusz.info/Image/39_szam/agin2.jpg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783309">
            <a:off x="10918708" y="2418081"/>
            <a:ext cx="1242812" cy="125984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1409680" y="2489200"/>
            <a:ext cx="416560" cy="40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0170160" y="1808480"/>
            <a:ext cx="416560" cy="40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1043920" y="1097280"/>
            <a:ext cx="416560" cy="40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0332720" y="152400"/>
            <a:ext cx="416560" cy="40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10109200" y="1290320"/>
            <a:ext cx="416560" cy="40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9814560" y="1971040"/>
            <a:ext cx="416560" cy="40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9875520" y="2946400"/>
            <a:ext cx="416560" cy="40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9560560" y="3180080"/>
            <a:ext cx="416560" cy="40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89296" y="1910080"/>
            <a:ext cx="113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k</a:t>
            </a:r>
            <a:r>
              <a:rPr lang="hu-HU" sz="2000" b="1" dirty="0" smtClean="0"/>
              <a:t>öpeny</a:t>
            </a:r>
            <a:endParaRPr lang="hu-HU" sz="20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948224" y="1879600"/>
            <a:ext cx="1595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buzogány</a:t>
            </a:r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792480" y="3383280"/>
            <a:ext cx="113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kard</a:t>
            </a:r>
            <a:endParaRPr lang="hu-HU" sz="20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802640" y="2346960"/>
            <a:ext cx="113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pajzs</a:t>
            </a:r>
            <a:endParaRPr lang="hu-HU" sz="2000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4948224" y="2773680"/>
            <a:ext cx="113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sisak</a:t>
            </a:r>
            <a:endParaRPr lang="hu-HU" sz="2000" b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4931392" y="2346960"/>
            <a:ext cx="113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m</a:t>
            </a:r>
            <a:r>
              <a:rPr lang="hu-HU" sz="2000" b="1" dirty="0" smtClean="0"/>
              <a:t>ellvért</a:t>
            </a:r>
            <a:endParaRPr lang="hu-HU" sz="2000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802640" y="2875280"/>
            <a:ext cx="113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kesztyű</a:t>
            </a:r>
            <a:endParaRPr lang="hu-HU" sz="2000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4940944" y="3271520"/>
            <a:ext cx="113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lábvért</a:t>
            </a:r>
            <a:endParaRPr lang="hu-HU" sz="2000" b="1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0" y="4646812"/>
            <a:ext cx="9540240" cy="402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Nézze meg a videó adott részletét a keresztes háborúkról! Válaszoljon a kérdésekre!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616581"/>
              </p:ext>
            </p:extLst>
          </p:nvPr>
        </p:nvGraphicFramePr>
        <p:xfrm>
          <a:off x="116840" y="6106160"/>
          <a:ext cx="4272280" cy="396240"/>
        </p:xfrm>
        <a:graphic>
          <a:graphicData uri="http://schemas.openxmlformats.org/drawingml/2006/table">
            <a:tbl>
              <a:tblPr/>
              <a:tblGrid>
                <a:gridCol w="4272280">
                  <a:extLst>
                    <a:ext uri="{9D8B030D-6E8A-4147-A177-3AD203B41FA5}">
                      <a16:colId xmlns:a16="http://schemas.microsoft.com/office/drawing/2014/main" val="13828243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Kik </a:t>
                      </a:r>
                      <a:r>
                        <a:rPr lang="hu-HU" sz="2000" b="1" dirty="0">
                          <a:solidFill>
                            <a:srgbClr val="000000"/>
                          </a:solidFill>
                          <a:effectLst/>
                        </a:rPr>
                        <a:t>között zajlottak a csatározások?</a:t>
                      </a:r>
                      <a:endParaRPr lang="hu-HU" sz="2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123102"/>
                  </a:ext>
                </a:extLst>
              </a:tr>
            </a:tbl>
          </a:graphicData>
        </a:graphic>
      </p:graphicFrame>
      <p:sp>
        <p:nvSpPr>
          <p:cNvPr id="18" name="Téglalap 17"/>
          <p:cNvSpPr/>
          <p:nvPr/>
        </p:nvSpPr>
        <p:spPr>
          <a:xfrm>
            <a:off x="102403" y="5093454"/>
            <a:ext cx="3767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000000"/>
                </a:solidFill>
              </a:rPr>
              <a:t>Mik voltak a keresztes háborúk?</a:t>
            </a:r>
            <a:endParaRPr lang="hu-HU" sz="2000" dirty="0"/>
          </a:p>
        </p:txBody>
      </p:sp>
      <p:sp>
        <p:nvSpPr>
          <p:cNvPr id="36" name="Téglalap 35"/>
          <p:cNvSpPr/>
          <p:nvPr/>
        </p:nvSpPr>
        <p:spPr>
          <a:xfrm>
            <a:off x="131387" y="5550654"/>
            <a:ext cx="2506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000000"/>
                </a:solidFill>
              </a:rPr>
              <a:t>Mikor indult az első?</a:t>
            </a:r>
            <a:endParaRPr lang="hu-HU" sz="2000" dirty="0"/>
          </a:p>
        </p:txBody>
      </p:sp>
      <p:sp>
        <p:nvSpPr>
          <p:cNvPr id="41" name="Téglalap 40">
            <a:hlinkClick r:id="rId5"/>
          </p:cNvPr>
          <p:cNvSpPr/>
          <p:nvPr/>
        </p:nvSpPr>
        <p:spPr>
          <a:xfrm>
            <a:off x="9512134" y="457226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10657840" y="4572000"/>
            <a:ext cx="153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3’10” – 4’45”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27200" y="0"/>
            <a:ext cx="800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városi levegő szabaddá tesz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57316" y="707886"/>
            <a:ext cx="9100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1. Nézze meg a videó részletet és oldja meg a feladatot! Hol alakultak ki városok?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pic>
        <p:nvPicPr>
          <p:cNvPr id="2050" name="Picture 2" descr="KÃ©ptalÃ¡lat a kÃ¶vetkezÅre: âvÃ¡r rajz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1091882"/>
            <a:ext cx="27146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408142" y="2543294"/>
            <a:ext cx="2489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/>
              <a:t>Forrás: https</a:t>
            </a:r>
            <a:r>
              <a:rPr lang="hu-HU" sz="1200" dirty="0"/>
              <a:t>://varlexikon.hu/hegyesd</a:t>
            </a:r>
          </a:p>
        </p:txBody>
      </p:sp>
      <p:pic>
        <p:nvPicPr>
          <p:cNvPr id="2052" name="Picture 4" descr="KapcsolÃ³dÃ³ kÃ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015" y="1067753"/>
            <a:ext cx="1915463" cy="168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3496340" y="1059934"/>
            <a:ext cx="1981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b="1" dirty="0" smtClean="0">
                <a:solidFill>
                  <a:schemeClr val="bg1"/>
                </a:solidFill>
              </a:rPr>
              <a:t>Forrás: https</a:t>
            </a:r>
            <a:r>
              <a:rPr lang="hu-HU" sz="1000" b="1" dirty="0">
                <a:solidFill>
                  <a:schemeClr val="bg1"/>
                </a:solidFill>
              </a:rPr>
              <a:t>://hu.wikipedia.org</a:t>
            </a:r>
            <a:r>
              <a:rPr lang="hu-HU" sz="1000" b="1" dirty="0" smtClean="0">
                <a:solidFill>
                  <a:schemeClr val="bg1"/>
                </a:solidFill>
              </a:rPr>
              <a:t>/</a:t>
            </a:r>
          </a:p>
          <a:p>
            <a:r>
              <a:rPr lang="hu-HU" sz="1000" b="1" dirty="0" err="1" smtClean="0">
                <a:solidFill>
                  <a:schemeClr val="bg1"/>
                </a:solidFill>
              </a:rPr>
              <a:t>wiki</a:t>
            </a:r>
            <a:r>
              <a:rPr lang="hu-HU" sz="1000" b="1" dirty="0" smtClean="0">
                <a:solidFill>
                  <a:schemeClr val="bg1"/>
                </a:solidFill>
              </a:rPr>
              <a:t>/Pest</a:t>
            </a:r>
            <a:endParaRPr lang="hu-HU" sz="1000" b="1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7525" y="1148080"/>
            <a:ext cx="2428875" cy="1494692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9418320" y="1114475"/>
            <a:ext cx="2357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http://images.reblog.hu/uploads/blogs/12254/133911/post_133911_20130621045247.JPG?full=1</a:t>
            </a:r>
          </a:p>
        </p:txBody>
      </p:sp>
      <p:pic>
        <p:nvPicPr>
          <p:cNvPr id="2056" name="Picture 8" descr="KÃ©ptalÃ¡lat a kÃ¶vetkezÅre: âtemplom kÃ¶rÃ¼lâ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" y="4352290"/>
            <a:ext cx="1840865" cy="186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églalap 9"/>
          <p:cNvSpPr/>
          <p:nvPr/>
        </p:nvSpPr>
        <p:spPr>
          <a:xfrm>
            <a:off x="132080" y="4345354"/>
            <a:ext cx="1899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err="1" smtClean="0">
                <a:solidFill>
                  <a:schemeClr val="bg1"/>
                </a:solidFill>
              </a:rPr>
              <a:t>Forrás:http</a:t>
            </a:r>
            <a:r>
              <a:rPr lang="hu-HU" sz="1000" dirty="0">
                <a:solidFill>
                  <a:schemeClr val="bg1"/>
                </a:solidFill>
              </a:rPr>
              <a:t>://www.blogszolnok.hu/tiny_mce/uploaded/album/2018/18-templomok7.jpg</a:t>
            </a:r>
          </a:p>
        </p:txBody>
      </p:sp>
      <p:pic>
        <p:nvPicPr>
          <p:cNvPr id="2058" name="Picture 10" descr="KÃ©ptalÃ¡lat a kÃ¶vetkezÅre: âkÃ¶zÃ©pkori vÃ¡ros rajzâ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255" y="4371022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2638152" y="4321294"/>
            <a:ext cx="23342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 smtClean="0">
                <a:solidFill>
                  <a:schemeClr val="bg1"/>
                </a:solidFill>
              </a:rPr>
              <a:t>Forrás: https</a:t>
            </a:r>
            <a:r>
              <a:rPr lang="hu-HU" sz="1000" dirty="0">
                <a:solidFill>
                  <a:schemeClr val="bg1"/>
                </a:solidFill>
              </a:rPr>
              <a:t>://encrypted-tbn0.gstatic.com</a:t>
            </a:r>
          </a:p>
        </p:txBody>
      </p:sp>
      <p:pic>
        <p:nvPicPr>
          <p:cNvPr id="2060" name="Picture 12" descr="KÃ©ptalÃ¡lat a kÃ¶vetkezÅre: ârÃ³mai vÃ¡rosâ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4534217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églalap 11"/>
          <p:cNvSpPr/>
          <p:nvPr/>
        </p:nvSpPr>
        <p:spPr>
          <a:xfrm>
            <a:off x="5617131" y="4504174"/>
            <a:ext cx="2632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err="1" smtClean="0">
                <a:solidFill>
                  <a:schemeClr val="bg1"/>
                </a:solidFill>
              </a:rPr>
              <a:t>Forrás:https</a:t>
            </a:r>
            <a:r>
              <a:rPr lang="hu-HU" sz="1000" dirty="0">
                <a:solidFill>
                  <a:schemeClr val="bg1"/>
                </a:solidFill>
              </a:rPr>
              <a:t>://www.nlcafe.hu/utazas/20150127/pompeii-lego-kiallitas/</a:t>
            </a:r>
          </a:p>
        </p:txBody>
      </p:sp>
      <p:pic>
        <p:nvPicPr>
          <p:cNvPr id="2064" name="Picture 16" descr="KÃ©ptalÃ¡lat a kÃ¶vetkezÅre: âkÃ¶zÃ©pkori kikÃ¶tÅâ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495" y="4465002"/>
            <a:ext cx="227647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églalap 12"/>
          <p:cNvSpPr/>
          <p:nvPr/>
        </p:nvSpPr>
        <p:spPr>
          <a:xfrm>
            <a:off x="9113520" y="5954374"/>
            <a:ext cx="2367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http://dl-sulinet.educatio.hu/download</a:t>
            </a:r>
            <a:r>
              <a:rPr lang="hu-HU" sz="1000" dirty="0" smtClean="0">
                <a:solidFill>
                  <a:schemeClr val="bg1"/>
                </a:solidFill>
              </a:rPr>
              <a:t>/</a:t>
            </a:r>
          </a:p>
          <a:p>
            <a:r>
              <a:rPr lang="hu-HU" sz="1000" dirty="0" err="1" smtClean="0">
                <a:solidFill>
                  <a:schemeClr val="bg1"/>
                </a:solidFill>
              </a:rPr>
              <a:t>hirmagazin</a:t>
            </a:r>
            <a:r>
              <a:rPr lang="hu-HU" sz="1000" dirty="0" smtClean="0">
                <a:solidFill>
                  <a:schemeClr val="bg1"/>
                </a:solidFill>
              </a:rPr>
              <a:t>/cikkek/tori/</a:t>
            </a:r>
            <a:r>
              <a:rPr lang="hu-HU" sz="1000" dirty="0" err="1" smtClean="0">
                <a:solidFill>
                  <a:schemeClr val="bg1"/>
                </a:solidFill>
              </a:rPr>
              <a:t>kszerettsegi</a:t>
            </a:r>
            <a:r>
              <a:rPr lang="hu-HU" sz="1000" dirty="0" smtClean="0">
                <a:solidFill>
                  <a:schemeClr val="bg1"/>
                </a:solidFill>
              </a:rPr>
              <a:t>/</a:t>
            </a:r>
            <a:r>
              <a:rPr lang="hu-HU" sz="1000" dirty="0" err="1" smtClean="0">
                <a:solidFill>
                  <a:schemeClr val="bg1"/>
                </a:solidFill>
              </a:rPr>
              <a:t>szobeli</a:t>
            </a:r>
            <a:r>
              <a:rPr lang="hu-HU" sz="1000" dirty="0" smtClean="0">
                <a:solidFill>
                  <a:schemeClr val="bg1"/>
                </a:solidFill>
              </a:rPr>
              <a:t>/II_1/</a:t>
            </a:r>
            <a:r>
              <a:rPr lang="hu-HU" sz="1000" dirty="0" err="1" smtClean="0">
                <a:solidFill>
                  <a:schemeClr val="bg1"/>
                </a:solidFill>
              </a:rPr>
              <a:t>vegso</a:t>
            </a:r>
            <a:r>
              <a:rPr lang="hu-HU" sz="1000" dirty="0" smtClean="0">
                <a:solidFill>
                  <a:schemeClr val="bg1"/>
                </a:solidFill>
              </a:rPr>
              <a:t>/</a:t>
            </a:r>
            <a:r>
              <a:rPr lang="hu-HU" sz="1000" dirty="0" err="1" smtClean="0">
                <a:solidFill>
                  <a:schemeClr val="bg1"/>
                </a:solidFill>
              </a:rPr>
              <a:t>original</a:t>
            </a:r>
            <a:r>
              <a:rPr lang="hu-HU" sz="1000" dirty="0" smtClean="0">
                <a:solidFill>
                  <a:schemeClr val="bg1"/>
                </a:solidFill>
              </a:rPr>
              <a:t>/velence_kikotoje.jpg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21920" y="2773680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A: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3149600" y="27635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</a:rPr>
              <a:t>B</a:t>
            </a:r>
            <a:r>
              <a:rPr lang="hu-HU" sz="2000" b="1" dirty="0" smtClean="0">
                <a:solidFill>
                  <a:srgbClr val="FF0000"/>
                </a:solidFill>
              </a:rPr>
              <a:t>: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6136640" y="2733040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</a:rPr>
              <a:t>C</a:t>
            </a:r>
            <a:r>
              <a:rPr lang="hu-HU" sz="2000" b="1" dirty="0" smtClean="0">
                <a:solidFill>
                  <a:srgbClr val="FF0000"/>
                </a:solidFill>
              </a:rPr>
              <a:t>: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9174480" y="2631440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</a:rPr>
              <a:t>D</a:t>
            </a:r>
            <a:r>
              <a:rPr lang="hu-HU" sz="2000" b="1" dirty="0" smtClean="0">
                <a:solidFill>
                  <a:srgbClr val="FF0000"/>
                </a:solidFill>
              </a:rPr>
              <a:t>:</a:t>
            </a:r>
            <a:endParaRPr lang="hu-HU" sz="2000" b="1" dirty="0">
              <a:solidFill>
                <a:srgbClr val="FF0000"/>
              </a:solidFill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0153" y="1135062"/>
            <a:ext cx="2437448" cy="1622011"/>
          </a:xfrm>
          <a:prstGeom prst="rect">
            <a:avLst/>
          </a:prstGeom>
        </p:spPr>
      </p:pic>
      <p:sp>
        <p:nvSpPr>
          <p:cNvPr id="30" name="Szövegdoboz 29"/>
          <p:cNvSpPr txBox="1"/>
          <p:nvPr/>
        </p:nvSpPr>
        <p:spPr>
          <a:xfrm>
            <a:off x="0" y="62179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E: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2326640" y="6228080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F: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5567680" y="6228080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G: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9103360" y="6457890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H: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34" name="Téglalap 33">
            <a:hlinkClick r:id="rId11"/>
          </p:cNvPr>
          <p:cNvSpPr/>
          <p:nvPr/>
        </p:nvSpPr>
        <p:spPr>
          <a:xfrm>
            <a:off x="9837254" y="14250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0952480" y="223520"/>
            <a:ext cx="103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1’08” – 2’25”</a:t>
            </a:r>
            <a:endParaRPr lang="hu-HU" dirty="0"/>
          </a:p>
        </p:txBody>
      </p:sp>
      <p:sp>
        <p:nvSpPr>
          <p:cNvPr id="20" name="Téglalap 19"/>
          <p:cNvSpPr/>
          <p:nvPr/>
        </p:nvSpPr>
        <p:spPr>
          <a:xfrm>
            <a:off x="6289040" y="1134794"/>
            <a:ext cx="238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https://</a:t>
            </a:r>
            <a:r>
              <a:rPr lang="hu-HU" sz="1000" dirty="0" smtClean="0">
                <a:solidFill>
                  <a:schemeClr val="bg1"/>
                </a:solidFill>
              </a:rPr>
              <a:t>hu.wikipedia.org/</a:t>
            </a:r>
            <a:r>
              <a:rPr lang="hu-HU" sz="1000" dirty="0" err="1" smtClean="0">
                <a:solidFill>
                  <a:schemeClr val="bg1"/>
                </a:solidFill>
              </a:rPr>
              <a:t>wiki</a:t>
            </a:r>
            <a:r>
              <a:rPr lang="hu-HU" sz="1000" dirty="0" smtClean="0">
                <a:solidFill>
                  <a:schemeClr val="bg1"/>
                </a:solidFill>
              </a:rPr>
              <a:t>/</a:t>
            </a:r>
            <a:r>
              <a:rPr lang="hu-HU" sz="1000" dirty="0" err="1" smtClean="0">
                <a:solidFill>
                  <a:schemeClr val="bg1"/>
                </a:solidFill>
              </a:rPr>
              <a:t>Pécsi_székesegyház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32080" y="3139440"/>
            <a:ext cx="266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1. Ókori városok helyén</a:t>
            </a:r>
            <a:endParaRPr lang="hu-HU" sz="2000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121920" y="3495040"/>
            <a:ext cx="1938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2</a:t>
            </a:r>
            <a:r>
              <a:rPr lang="hu-HU" sz="2000" dirty="0" smtClean="0"/>
              <a:t>. Várak tövében</a:t>
            </a:r>
            <a:endParaRPr lang="hu-HU" sz="2000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71120" y="3830320"/>
            <a:ext cx="2018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3. Templom körül</a:t>
            </a:r>
            <a:endParaRPr lang="hu-HU" sz="2000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4033520" y="3088640"/>
            <a:ext cx="2468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4</a:t>
            </a:r>
            <a:r>
              <a:rPr lang="hu-HU" sz="2000" dirty="0" smtClean="0"/>
              <a:t>. Püspöki székhelyen</a:t>
            </a:r>
            <a:endParaRPr lang="hu-HU" sz="2000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4043680" y="3505200"/>
            <a:ext cx="2489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5</a:t>
            </a:r>
            <a:r>
              <a:rPr lang="hu-HU" sz="2000" dirty="0" smtClean="0"/>
              <a:t>. Folyóknál, hidaknál</a:t>
            </a:r>
            <a:endParaRPr lang="hu-HU" sz="2000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9123680" y="3261360"/>
            <a:ext cx="2506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7</a:t>
            </a:r>
            <a:r>
              <a:rPr lang="hu-HU" sz="2000" dirty="0" smtClean="0"/>
              <a:t>. Völgyek bejáratánál</a:t>
            </a:r>
            <a:endParaRPr lang="hu-HU" sz="2000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9194800" y="3718560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8</a:t>
            </a:r>
            <a:r>
              <a:rPr lang="hu-HU" sz="2000" dirty="0" smtClean="0"/>
              <a:t>. Kikötőknél</a:t>
            </a:r>
            <a:endParaRPr lang="hu-HU" sz="2000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4003040" y="3921760"/>
            <a:ext cx="2852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6</a:t>
            </a:r>
            <a:r>
              <a:rPr lang="hu-HU" sz="2000" dirty="0" smtClean="0"/>
              <a:t>. Utak kereszteződésénél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64622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27200" y="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rgbClr val="323264"/>
                </a:solidFill>
              </a:rPr>
              <a:t>A városi levegő szabaddá </a:t>
            </a:r>
            <a:r>
              <a:rPr lang="hu-HU" sz="4000" b="1" dirty="0" smtClean="0">
                <a:solidFill>
                  <a:srgbClr val="323264"/>
                </a:solidFill>
              </a:rPr>
              <a:t>tesz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35396" y="707886"/>
            <a:ext cx="6517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A videó részlet segítségével </a:t>
            </a:r>
            <a:r>
              <a:rPr lang="hu-HU" sz="2000" b="1" dirty="0" err="1" smtClean="0">
                <a:solidFill>
                  <a:srgbClr val="323264"/>
                </a:solidFill>
              </a:rPr>
              <a:t>gyűjtse</a:t>
            </a:r>
            <a:r>
              <a:rPr lang="hu-HU" sz="2000" b="1" dirty="0" smtClean="0">
                <a:solidFill>
                  <a:srgbClr val="323264"/>
                </a:solidFill>
              </a:rPr>
              <a:t> össze a város jogait! 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7" name="Téglalap 6">
            <a:hlinkClick r:id="rId3"/>
          </p:cNvPr>
          <p:cNvSpPr/>
          <p:nvPr/>
        </p:nvSpPr>
        <p:spPr>
          <a:xfrm>
            <a:off x="9410534" y="19330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505440" y="223520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2’25” – 3’35”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5396" y="1662926"/>
            <a:ext cx="6842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Szövegértés! A szöveg alapján töltse ki, jellemezze a céhet!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81279" y="1955086"/>
            <a:ext cx="1197030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 városi polgárok túlnyomó többsége valamilyen </a:t>
            </a:r>
            <a:r>
              <a:rPr lang="hu-HU" sz="2000" dirty="0" smtClean="0"/>
              <a:t>kézművesmesterséggel foglalkozott</a:t>
            </a:r>
            <a:r>
              <a:rPr lang="hu-HU" sz="2000" dirty="0"/>
              <a:t>. </a:t>
            </a:r>
            <a:r>
              <a:rPr lang="hu-HU" sz="2000" dirty="0" smtClean="0"/>
              <a:t>Céheknek nevezzük azokat </a:t>
            </a:r>
            <a:r>
              <a:rPr lang="hu-HU" sz="2000" dirty="0"/>
              <a:t>a társulásokat, amelyekben közös </a:t>
            </a:r>
            <a:r>
              <a:rPr lang="hu-HU" sz="2000" dirty="0" smtClean="0"/>
              <a:t>mesterséget űző</a:t>
            </a:r>
            <a:r>
              <a:rPr lang="hu-HU" sz="2000" dirty="0"/>
              <a:t>, a város ugyanazon utcájában lakó iparosok </a:t>
            </a:r>
            <a:r>
              <a:rPr lang="hu-HU" sz="2000" dirty="0" smtClean="0"/>
              <a:t>tömörültek. A </a:t>
            </a:r>
            <a:r>
              <a:rPr lang="hu-HU" sz="2000" dirty="0"/>
              <a:t>céheket mesterek vezették. A mestereket az inasok </a:t>
            </a:r>
            <a:r>
              <a:rPr lang="hu-HU" sz="2000" dirty="0" smtClean="0"/>
              <a:t>és a </a:t>
            </a:r>
            <a:r>
              <a:rPr lang="hu-HU" sz="2000" dirty="0"/>
              <a:t>legények segítették a </a:t>
            </a:r>
            <a:r>
              <a:rPr lang="hu-HU" sz="2000" dirty="0" smtClean="0"/>
              <a:t>munkájukban. A </a:t>
            </a:r>
            <a:r>
              <a:rPr lang="hu-HU" sz="2000" dirty="0"/>
              <a:t>céhek nagyon ügyeltek arra, hogy kizárólag jó </a:t>
            </a:r>
            <a:r>
              <a:rPr lang="hu-HU" sz="2000" dirty="0" smtClean="0"/>
              <a:t>minőségű termékeket </a:t>
            </a:r>
            <a:r>
              <a:rPr lang="hu-HU" sz="2000" dirty="0"/>
              <a:t>készítsenek. A céhszabályzat tiltotta a munkamegosztást és más mester árujának ócsárlását</a:t>
            </a:r>
            <a:r>
              <a:rPr lang="hu-HU" sz="2000" dirty="0" smtClean="0"/>
              <a:t>. A </a:t>
            </a:r>
            <a:r>
              <a:rPr lang="hu-HU" sz="2000" dirty="0"/>
              <a:t>rosszul dolgozó </a:t>
            </a:r>
            <a:r>
              <a:rPr lang="hu-HU" sz="2000" dirty="0" smtClean="0"/>
              <a:t>mestereket akár </a:t>
            </a:r>
            <a:r>
              <a:rPr lang="hu-HU" sz="2000" dirty="0"/>
              <a:t>ki is zárhatták soraik közül. Szigorú vallási és </a:t>
            </a:r>
            <a:r>
              <a:rPr lang="hu-HU" sz="2000" dirty="0" smtClean="0"/>
              <a:t>erkölcsi előírások </a:t>
            </a:r>
            <a:r>
              <a:rPr lang="hu-HU" sz="2000" dirty="0"/>
              <a:t>vonatkoztak a céhmesterekre. Kötelezték őket </a:t>
            </a:r>
            <a:r>
              <a:rPr lang="hu-HU" sz="2000" dirty="0" smtClean="0"/>
              <a:t>városi őrségre, háború esetén </a:t>
            </a:r>
            <a:r>
              <a:rPr lang="hu-HU" sz="2000" dirty="0"/>
              <a:t>a </a:t>
            </a:r>
            <a:r>
              <a:rPr lang="hu-HU" sz="2000" dirty="0" smtClean="0"/>
              <a:t>városfal </a:t>
            </a:r>
            <a:r>
              <a:rPr lang="hu-HU" sz="2000" dirty="0"/>
              <a:t>védelmére is</a:t>
            </a:r>
            <a:r>
              <a:rPr lang="hu-HU" sz="2000" dirty="0" smtClean="0"/>
              <a:t>.</a:t>
            </a:r>
            <a:r>
              <a:rPr lang="hu-HU" sz="2000" dirty="0"/>
              <a:t> A céhek gondoskodtak az öregekről, a betegekről, az elhunyt tagok családjáról</a:t>
            </a:r>
            <a:r>
              <a:rPr lang="hu-HU" sz="2400" dirty="0"/>
              <a:t>.</a:t>
            </a:r>
            <a:r>
              <a:rPr lang="hu-HU" sz="2000" dirty="0" smtClean="0"/>
              <a:t> </a:t>
            </a:r>
            <a:r>
              <a:rPr lang="hu-HU" sz="2000" dirty="0"/>
              <a:t>A mesterember </a:t>
            </a:r>
            <a:r>
              <a:rPr lang="hu-HU" sz="2000" dirty="0" smtClean="0"/>
              <a:t>általában egy </a:t>
            </a:r>
            <a:r>
              <a:rPr lang="hu-HU" sz="2000" dirty="0"/>
              <a:t>emeletes házban lakott. A földszinten volt a </a:t>
            </a:r>
            <a:r>
              <a:rPr lang="hu-HU" sz="2000" dirty="0" smtClean="0"/>
              <a:t>műhelye</a:t>
            </a:r>
            <a:endParaRPr lang="hu-HU" sz="2400" dirty="0"/>
          </a:p>
        </p:txBody>
      </p:sp>
      <p:graphicFrame>
        <p:nvGraphicFramePr>
          <p:cNvPr id="14" name="Tábláza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621350"/>
              </p:ext>
            </p:extLst>
          </p:nvPr>
        </p:nvGraphicFramePr>
        <p:xfrm>
          <a:off x="110732" y="4675217"/>
          <a:ext cx="8128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049">
                  <a:extLst>
                    <a:ext uri="{9D8B030D-6E8A-4147-A177-3AD203B41FA5}">
                      <a16:colId xmlns:a16="http://schemas.microsoft.com/office/drawing/2014/main" val="26762018"/>
                    </a:ext>
                  </a:extLst>
                </a:gridCol>
                <a:gridCol w="1821951">
                  <a:extLst>
                    <a:ext uri="{9D8B030D-6E8A-4147-A177-3AD203B41FA5}">
                      <a16:colId xmlns:a16="http://schemas.microsoft.com/office/drawing/2014/main" val="855955046"/>
                    </a:ext>
                  </a:extLst>
                </a:gridCol>
                <a:gridCol w="962347">
                  <a:extLst>
                    <a:ext uri="{9D8B030D-6E8A-4147-A177-3AD203B41FA5}">
                      <a16:colId xmlns:a16="http://schemas.microsoft.com/office/drawing/2014/main" val="320113168"/>
                    </a:ext>
                  </a:extLst>
                </a:gridCol>
                <a:gridCol w="1069653">
                  <a:extLst>
                    <a:ext uri="{9D8B030D-6E8A-4147-A177-3AD203B41FA5}">
                      <a16:colId xmlns:a16="http://schemas.microsoft.com/office/drawing/2014/main" val="28886939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61625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323232"/>
                          </a:solidFill>
                        </a:rPr>
                        <a:t>Dolgozók</a:t>
                      </a:r>
                      <a:endParaRPr lang="hu-HU" dirty="0">
                        <a:solidFill>
                          <a:srgbClr val="323232"/>
                        </a:solidFill>
                      </a:endParaRPr>
                    </a:p>
                  </a:txBody>
                  <a:tcP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000" dirty="0">
                        <a:solidFill>
                          <a:srgbClr val="323232"/>
                        </a:solidFill>
                      </a:endParaRPr>
                    </a:p>
                  </a:txBody>
                  <a:tcPr>
                    <a:solidFill>
                      <a:srgbClr val="C1E0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hu-HU" sz="2000" dirty="0">
                        <a:solidFill>
                          <a:srgbClr val="323232"/>
                        </a:solidFill>
                      </a:endParaRPr>
                    </a:p>
                  </a:txBody>
                  <a:tcPr>
                    <a:solidFill>
                      <a:srgbClr val="C1E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000" dirty="0">
                        <a:solidFill>
                          <a:srgbClr val="323232"/>
                        </a:solidFill>
                      </a:endParaRPr>
                    </a:p>
                  </a:txBody>
                  <a:tcPr>
                    <a:solidFill>
                      <a:srgbClr val="C1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553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323232"/>
                          </a:solidFill>
                        </a:rPr>
                        <a:t>Munkamegosztás</a:t>
                      </a:r>
                      <a:endParaRPr lang="hu-HU" sz="2000" b="1" dirty="0">
                        <a:solidFill>
                          <a:srgbClr val="323232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hu-HU" sz="2000" dirty="0">
                        <a:solidFill>
                          <a:srgbClr val="32323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2000" dirty="0">
                        <a:solidFill>
                          <a:srgbClr val="32323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2000" dirty="0">
                        <a:solidFill>
                          <a:srgbClr val="32323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982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323232"/>
                          </a:solidFill>
                        </a:rPr>
                        <a:t>Minőség</a:t>
                      </a:r>
                      <a:endParaRPr lang="hu-HU" sz="2000" b="1" dirty="0">
                        <a:solidFill>
                          <a:srgbClr val="323232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hu-HU" sz="2000" dirty="0">
                        <a:solidFill>
                          <a:srgbClr val="32323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2000" dirty="0">
                        <a:solidFill>
                          <a:srgbClr val="32323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2000" dirty="0">
                        <a:solidFill>
                          <a:srgbClr val="32323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772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323232"/>
                          </a:solidFill>
                        </a:rPr>
                        <a:t>Katonai szerep</a:t>
                      </a:r>
                      <a:endParaRPr lang="hu-HU" sz="2000" b="1" dirty="0">
                        <a:solidFill>
                          <a:srgbClr val="323232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hu-HU" sz="2000" dirty="0">
                        <a:solidFill>
                          <a:srgbClr val="32323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2000" dirty="0">
                        <a:solidFill>
                          <a:srgbClr val="323232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2000" dirty="0">
                        <a:solidFill>
                          <a:srgbClr val="32323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096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323232"/>
                          </a:solidFill>
                        </a:rPr>
                        <a:t>Szociális szerep</a:t>
                      </a:r>
                      <a:endParaRPr lang="hu-HU" sz="2000" b="1" dirty="0">
                        <a:solidFill>
                          <a:srgbClr val="323232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hu-HU" sz="2000" dirty="0">
                        <a:solidFill>
                          <a:srgbClr val="32323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2000" dirty="0">
                        <a:solidFill>
                          <a:srgbClr val="32323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2000" dirty="0">
                        <a:solidFill>
                          <a:srgbClr val="32323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906887"/>
                  </a:ext>
                </a:extLst>
              </a:tr>
            </a:tbl>
          </a:graphicData>
        </a:graphic>
      </p:graphicFrame>
      <p:sp>
        <p:nvSpPr>
          <p:cNvPr id="16" name="Szövegdoboz 15"/>
          <p:cNvSpPr txBox="1"/>
          <p:nvPr/>
        </p:nvSpPr>
        <p:spPr>
          <a:xfrm>
            <a:off x="8404262" y="4602822"/>
            <a:ext cx="955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mester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11082392" y="4519154"/>
            <a:ext cx="866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legény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8649129" y="5012076"/>
            <a:ext cx="731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inas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9282702" y="5895654"/>
            <a:ext cx="256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n</a:t>
            </a:r>
            <a:r>
              <a:rPr lang="hu-HU" sz="2000" dirty="0" smtClean="0"/>
              <a:t>incs munkamegosztás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8479193" y="6342816"/>
            <a:ext cx="2473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ügyeltek a minőségre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8731322" y="5484688"/>
            <a:ext cx="2724363" cy="41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ö</a:t>
            </a:r>
            <a:r>
              <a:rPr lang="hu-HU" sz="2000" dirty="0" smtClean="0"/>
              <a:t>zvegyek, árvák segítése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9522432" y="4508643"/>
            <a:ext cx="1590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v</a:t>
            </a:r>
            <a:r>
              <a:rPr lang="hu-HU" sz="2000" dirty="0" smtClean="0"/>
              <a:t>árosi </a:t>
            </a:r>
            <a:r>
              <a:rPr lang="hu-HU" sz="2000" dirty="0"/>
              <a:t>ő</a:t>
            </a:r>
            <a:r>
              <a:rPr lang="hu-HU" sz="2000" dirty="0" smtClean="0"/>
              <a:t>rség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9667450" y="5043482"/>
            <a:ext cx="2025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v</a:t>
            </a:r>
            <a:r>
              <a:rPr lang="hu-HU" sz="2000" dirty="0" smtClean="0"/>
              <a:t>árosfal védelme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332234" y="4695290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A1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4191856" y="4654193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B1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6174769" y="4654193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</a:rPr>
              <a:t>C</a:t>
            </a:r>
            <a:r>
              <a:rPr lang="hu-HU" sz="2000" b="1" dirty="0" smtClean="0">
                <a:solidFill>
                  <a:srgbClr val="FF0000"/>
                </a:solidFill>
              </a:rPr>
              <a:t>1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2332462" y="5065159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A2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2291138" y="5465852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A</a:t>
            </a:r>
            <a:r>
              <a:rPr lang="hu-HU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2291137" y="5876818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A4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5198724" y="5866544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B4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2311685" y="6267236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A5</a:t>
            </a:r>
            <a:endParaRPr lang="hu-H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27200" y="0"/>
            <a:ext cx="824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Városok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57316" y="707886"/>
            <a:ext cx="11521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1. Mi a különbség a falu és a város között! Hasonlítsa össze! Megoldásért kattintson a cella nevére (A1)!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918608"/>
              </p:ext>
            </p:extLst>
          </p:nvPr>
        </p:nvGraphicFramePr>
        <p:xfrm>
          <a:off x="213360" y="1136226"/>
          <a:ext cx="844296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122557711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484527996"/>
                    </a:ext>
                  </a:extLst>
                </a:gridCol>
                <a:gridCol w="3881120">
                  <a:extLst>
                    <a:ext uri="{9D8B030D-6E8A-4147-A177-3AD203B41FA5}">
                      <a16:colId xmlns:a16="http://schemas.microsoft.com/office/drawing/2014/main" val="14009203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Falu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Város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451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Lakói: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235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Népesség: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80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Foglalkozás: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886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Védelem: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878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Fennhatóság: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989739"/>
                  </a:ext>
                </a:extLst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8684381" y="2248654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jobbágyparasztok</a:t>
            </a:r>
          </a:p>
        </p:txBody>
      </p:sp>
      <p:sp>
        <p:nvSpPr>
          <p:cNvPr id="5" name="Téglalap 4"/>
          <p:cNvSpPr/>
          <p:nvPr/>
        </p:nvSpPr>
        <p:spPr>
          <a:xfrm>
            <a:off x="10815538" y="1446014"/>
            <a:ext cx="1095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polgárok</a:t>
            </a:r>
          </a:p>
        </p:txBody>
      </p:sp>
      <p:sp>
        <p:nvSpPr>
          <p:cNvPr id="8" name="Téglalap 7"/>
          <p:cNvSpPr/>
          <p:nvPr/>
        </p:nvSpPr>
        <p:spPr>
          <a:xfrm>
            <a:off x="8664061" y="1486654"/>
            <a:ext cx="2153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n</a:t>
            </a:r>
            <a:r>
              <a:rPr lang="hu-HU" sz="2000" dirty="0" smtClean="0"/>
              <a:t>em veszi körül fal</a:t>
            </a:r>
            <a:endParaRPr lang="hu-HU" sz="2000" dirty="0"/>
          </a:p>
        </p:txBody>
      </p:sp>
      <p:sp>
        <p:nvSpPr>
          <p:cNvPr id="10" name="Téglalap 9"/>
          <p:cNvSpPr/>
          <p:nvPr/>
        </p:nvSpPr>
        <p:spPr>
          <a:xfrm>
            <a:off x="8643741" y="1120894"/>
            <a:ext cx="2395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f</a:t>
            </a:r>
            <a:r>
              <a:rPr lang="hu-HU" sz="2000" dirty="0" smtClean="0"/>
              <a:t>öldesúri fennhatóság</a:t>
            </a:r>
            <a:endParaRPr lang="hu-HU" sz="2000" dirty="0"/>
          </a:p>
        </p:txBody>
      </p:sp>
      <p:sp>
        <p:nvSpPr>
          <p:cNvPr id="11" name="Téglalap 10"/>
          <p:cNvSpPr/>
          <p:nvPr/>
        </p:nvSpPr>
        <p:spPr>
          <a:xfrm>
            <a:off x="8684381" y="2919214"/>
            <a:ext cx="2999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f</a:t>
            </a:r>
            <a:r>
              <a:rPr lang="hu-HU" sz="2000" dirty="0" smtClean="0"/>
              <a:t>üggetlenedés - kiváltságok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1031341" y="1080254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/>
              <a:t>várfal</a:t>
            </a:r>
            <a:endParaRPr lang="hu-HU" sz="2000" dirty="0"/>
          </a:p>
        </p:txBody>
      </p:sp>
      <p:sp>
        <p:nvSpPr>
          <p:cNvPr id="13" name="Téglalap 12"/>
          <p:cNvSpPr/>
          <p:nvPr/>
        </p:nvSpPr>
        <p:spPr>
          <a:xfrm>
            <a:off x="10828141" y="2228334"/>
            <a:ext cx="952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/>
              <a:t>csekély</a:t>
            </a:r>
            <a:endParaRPr lang="hu-HU" sz="2000" dirty="0"/>
          </a:p>
        </p:txBody>
      </p:sp>
      <p:sp>
        <p:nvSpPr>
          <p:cNvPr id="14" name="Téglalap 13"/>
          <p:cNvSpPr/>
          <p:nvPr/>
        </p:nvSpPr>
        <p:spPr>
          <a:xfrm>
            <a:off x="10269341" y="1842254"/>
            <a:ext cx="1912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n</a:t>
            </a:r>
            <a:r>
              <a:rPr lang="hu-HU" sz="2000" dirty="0" smtClean="0"/>
              <a:t>agyobb létszám</a:t>
            </a:r>
            <a:endParaRPr lang="hu-HU" sz="2000" dirty="0"/>
          </a:p>
        </p:txBody>
      </p:sp>
      <p:sp>
        <p:nvSpPr>
          <p:cNvPr id="16" name="Téglalap 15"/>
          <p:cNvSpPr/>
          <p:nvPr/>
        </p:nvSpPr>
        <p:spPr>
          <a:xfrm>
            <a:off x="8704701" y="1893054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/>
              <a:t>földművelés</a:t>
            </a:r>
            <a:endParaRPr lang="hu-HU" sz="2000" dirty="0"/>
          </a:p>
        </p:txBody>
      </p:sp>
      <p:sp>
        <p:nvSpPr>
          <p:cNvPr id="17" name="Téglalap 16"/>
          <p:cNvSpPr/>
          <p:nvPr/>
        </p:nvSpPr>
        <p:spPr>
          <a:xfrm>
            <a:off x="8725021" y="2583934"/>
            <a:ext cx="3131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k</a:t>
            </a:r>
            <a:r>
              <a:rPr lang="hu-HU" sz="2000" dirty="0" smtClean="0"/>
              <a:t>ézművesipar, kereskedelem</a:t>
            </a:r>
            <a:endParaRPr lang="hu-HU" sz="2000" dirty="0"/>
          </a:p>
        </p:txBody>
      </p:sp>
      <p:sp>
        <p:nvSpPr>
          <p:cNvPr id="18" name="Téglalap 17"/>
          <p:cNvSpPr/>
          <p:nvPr/>
        </p:nvSpPr>
        <p:spPr>
          <a:xfrm>
            <a:off x="1867021" y="145617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A1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4691501" y="146633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B</a:t>
            </a:r>
            <a:r>
              <a:rPr lang="hu-HU" b="1" dirty="0" smtClean="0">
                <a:solidFill>
                  <a:srgbClr val="FF0000"/>
                </a:solidFill>
              </a:rPr>
              <a:t>1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1867021" y="185241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A2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4691501" y="184225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B</a:t>
            </a:r>
            <a:r>
              <a:rPr lang="hu-HU" b="1" dirty="0" smtClean="0">
                <a:solidFill>
                  <a:srgbClr val="FF0000"/>
                </a:solidFill>
              </a:rPr>
              <a:t>2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1887341" y="223849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A3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1877181" y="258393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A4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1907661" y="299033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A5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4691501" y="224865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B</a:t>
            </a:r>
            <a:r>
              <a:rPr lang="hu-HU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églalap 26"/>
          <p:cNvSpPr/>
          <p:nvPr/>
        </p:nvSpPr>
        <p:spPr>
          <a:xfrm>
            <a:off x="4711821" y="258393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B</a:t>
            </a:r>
            <a:r>
              <a:rPr lang="hu-HU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Téglalap 27"/>
          <p:cNvSpPr/>
          <p:nvPr/>
        </p:nvSpPr>
        <p:spPr>
          <a:xfrm>
            <a:off x="4721981" y="300049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B</a:t>
            </a:r>
            <a:r>
              <a:rPr lang="hu-HU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9" name="Téglalap 28"/>
          <p:cNvSpPr/>
          <p:nvPr/>
        </p:nvSpPr>
        <p:spPr>
          <a:xfrm>
            <a:off x="2395341" y="2970014"/>
            <a:ext cx="2395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f</a:t>
            </a:r>
            <a:r>
              <a:rPr lang="hu-HU" sz="2000" dirty="0" smtClean="0"/>
              <a:t>öldesúri fennhatóság</a:t>
            </a:r>
            <a:endParaRPr lang="hu-HU" sz="2000" dirty="0"/>
          </a:p>
        </p:txBody>
      </p:sp>
      <p:sp>
        <p:nvSpPr>
          <p:cNvPr id="30" name="Téglalap 29"/>
          <p:cNvSpPr/>
          <p:nvPr/>
        </p:nvSpPr>
        <p:spPr>
          <a:xfrm>
            <a:off x="5179181" y="2573774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/>
              <a:t>várfal</a:t>
            </a:r>
            <a:endParaRPr lang="hu-HU" sz="2000" dirty="0"/>
          </a:p>
        </p:txBody>
      </p:sp>
      <p:sp>
        <p:nvSpPr>
          <p:cNvPr id="31" name="Téglalap 30"/>
          <p:cNvSpPr/>
          <p:nvPr/>
        </p:nvSpPr>
        <p:spPr>
          <a:xfrm>
            <a:off x="2375021" y="2533134"/>
            <a:ext cx="2153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n</a:t>
            </a:r>
            <a:r>
              <a:rPr lang="hu-HU" sz="2000" dirty="0" smtClean="0"/>
              <a:t>em veszi körül fal</a:t>
            </a:r>
            <a:endParaRPr lang="hu-HU" sz="2000" dirty="0"/>
          </a:p>
        </p:txBody>
      </p:sp>
      <p:sp>
        <p:nvSpPr>
          <p:cNvPr id="32" name="Téglalap 31"/>
          <p:cNvSpPr/>
          <p:nvPr/>
        </p:nvSpPr>
        <p:spPr>
          <a:xfrm>
            <a:off x="5136098" y="1466334"/>
            <a:ext cx="1095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polgárok</a:t>
            </a:r>
          </a:p>
        </p:txBody>
      </p:sp>
      <p:sp>
        <p:nvSpPr>
          <p:cNvPr id="33" name="Téglalap 32"/>
          <p:cNvSpPr/>
          <p:nvPr/>
        </p:nvSpPr>
        <p:spPr>
          <a:xfrm>
            <a:off x="2385181" y="2218174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/>
              <a:t>földművelés</a:t>
            </a:r>
            <a:endParaRPr lang="hu-HU" sz="2000" dirty="0"/>
          </a:p>
        </p:txBody>
      </p:sp>
      <p:sp>
        <p:nvSpPr>
          <p:cNvPr id="34" name="Téglalap 33"/>
          <p:cNvSpPr/>
          <p:nvPr/>
        </p:nvSpPr>
        <p:spPr>
          <a:xfrm>
            <a:off x="5128381" y="1872734"/>
            <a:ext cx="1912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n</a:t>
            </a:r>
            <a:r>
              <a:rPr lang="hu-HU" sz="2000" dirty="0" smtClean="0"/>
              <a:t>agyobb létszám</a:t>
            </a:r>
            <a:endParaRPr lang="hu-HU" sz="2000" dirty="0"/>
          </a:p>
        </p:txBody>
      </p:sp>
      <p:sp>
        <p:nvSpPr>
          <p:cNvPr id="35" name="Téglalap 34"/>
          <p:cNvSpPr/>
          <p:nvPr/>
        </p:nvSpPr>
        <p:spPr>
          <a:xfrm>
            <a:off x="2354701" y="1476494"/>
            <a:ext cx="1991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jobbágyparasztok</a:t>
            </a:r>
          </a:p>
        </p:txBody>
      </p:sp>
      <p:sp>
        <p:nvSpPr>
          <p:cNvPr id="36" name="Téglalap 35"/>
          <p:cNvSpPr/>
          <p:nvPr/>
        </p:nvSpPr>
        <p:spPr>
          <a:xfrm>
            <a:off x="2385181" y="1842254"/>
            <a:ext cx="952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/>
              <a:t>csekély</a:t>
            </a:r>
            <a:endParaRPr lang="hu-HU" sz="2000" dirty="0"/>
          </a:p>
        </p:txBody>
      </p:sp>
      <p:sp>
        <p:nvSpPr>
          <p:cNvPr id="37" name="Téglalap 36"/>
          <p:cNvSpPr/>
          <p:nvPr/>
        </p:nvSpPr>
        <p:spPr>
          <a:xfrm>
            <a:off x="5138541" y="2238494"/>
            <a:ext cx="3131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k</a:t>
            </a:r>
            <a:r>
              <a:rPr lang="hu-HU" sz="2000" dirty="0" smtClean="0"/>
              <a:t>ézművesipar, kereskedelem</a:t>
            </a:r>
            <a:endParaRPr lang="hu-HU" sz="2000" dirty="0"/>
          </a:p>
        </p:txBody>
      </p:sp>
      <p:sp>
        <p:nvSpPr>
          <p:cNvPr id="38" name="Téglalap 37"/>
          <p:cNvSpPr/>
          <p:nvPr/>
        </p:nvSpPr>
        <p:spPr>
          <a:xfrm>
            <a:off x="5148701" y="2959854"/>
            <a:ext cx="2999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f</a:t>
            </a:r>
            <a:r>
              <a:rPr lang="hu-HU" sz="2000" dirty="0" smtClean="0"/>
              <a:t>üggetlenedés - kiváltságok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0" y="3552686"/>
            <a:ext cx="873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Ábraelemzés: Döntse el az ábrák alapján, hogy az állítás igaz, vagy hamis!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70" y="4048267"/>
            <a:ext cx="2398598" cy="253856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999" y="4004479"/>
            <a:ext cx="2444157" cy="2548722"/>
          </a:xfrm>
          <a:prstGeom prst="rect">
            <a:avLst/>
          </a:prstGeom>
        </p:spPr>
      </p:pic>
      <p:sp>
        <p:nvSpPr>
          <p:cNvPr id="40" name="Szövegdoboz 39"/>
          <p:cNvSpPr txBox="1"/>
          <p:nvPr/>
        </p:nvSpPr>
        <p:spPr>
          <a:xfrm>
            <a:off x="5130800" y="3921760"/>
            <a:ext cx="5648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Római Birodalomban 10-ből 8 ember vidéken élt.</a:t>
            </a:r>
            <a:endParaRPr lang="hu-HU" sz="2000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5130800" y="4277360"/>
            <a:ext cx="591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Napjainkban a lakosság több, mint 2/3 része városlakó.</a:t>
            </a:r>
            <a:endParaRPr lang="hu-HU" sz="2000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5110480" y="4622800"/>
            <a:ext cx="564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Napjainkban arányaiban többen élnek városban, mint a Róma Birodalomban vidéken.</a:t>
            </a:r>
            <a:endParaRPr lang="hu-HU" sz="2000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5080000" y="5262880"/>
            <a:ext cx="581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Római Birodalomban 4-szer annyian éltek vidéken, mint városban.</a:t>
            </a:r>
            <a:endParaRPr lang="hu-HU" sz="2000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5080000" y="5923280"/>
            <a:ext cx="545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városi lakosság napjainkra megnégyszereződött.</a:t>
            </a:r>
            <a:endParaRPr lang="hu-HU" sz="2000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5059680" y="6339840"/>
            <a:ext cx="6329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Napjainkban több mint minden második ember városban él.</a:t>
            </a:r>
            <a:endParaRPr lang="hu-HU" sz="20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899920" y="6522720"/>
            <a:ext cx="23952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Forrás: FI-504010501/1 Történelem </a:t>
            </a:r>
            <a:r>
              <a:rPr lang="hu-HU" sz="1000" dirty="0" err="1" smtClean="0"/>
              <a:t>tk</a:t>
            </a:r>
            <a:r>
              <a:rPr lang="hu-HU" sz="1000" dirty="0" smtClean="0"/>
              <a:t>. 5.o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3068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27200" y="0"/>
            <a:ext cx="824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Újjászülető Európa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57316" y="707886"/>
            <a:ext cx="11603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1. Figyelje meg a reneszánsz építészet stílusjegyeit! Kattintson a kiemeléshez a Mutat és Elrejt gombokra!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pic>
        <p:nvPicPr>
          <p:cNvPr id="1026" name="Picture 2" descr="https://www.utisugo.hu/_Images/kastelyhotel2/000145762_stpeter.jpg.jpg_or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6" t="23853"/>
          <a:stretch/>
        </p:blipFill>
        <p:spPr bwMode="auto">
          <a:xfrm>
            <a:off x="233679" y="1188720"/>
            <a:ext cx="7409701" cy="549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3230880" y="1178560"/>
            <a:ext cx="2011680" cy="2275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2599362" y="3688422"/>
            <a:ext cx="1910993" cy="493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849457" y="1222625"/>
            <a:ext cx="2024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Antik elemek (kupola, timpanon)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0065361" y="148833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1098457" y="147806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0073923" y="240102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1107019" y="239075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0160422" y="322295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11193518" y="321268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10160422" y="412708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11193518" y="411680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7858020" y="2289426"/>
            <a:ext cx="2024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B050"/>
                </a:solidFill>
              </a:rPr>
              <a:t>Párkányok, oszlopok</a:t>
            </a:r>
            <a:endParaRPr lang="hu-HU" sz="2000" b="1" dirty="0">
              <a:solidFill>
                <a:srgbClr val="00B05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7858019" y="3131906"/>
            <a:ext cx="2107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5">
                    <a:lumMod val="75000"/>
                  </a:schemeClr>
                </a:solidFill>
              </a:rPr>
              <a:t>Díszítés (virág, gyümölcs, ember)</a:t>
            </a:r>
            <a:endParaRPr lang="hu-H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7929938" y="3984661"/>
            <a:ext cx="2024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CC6600"/>
                </a:solidFill>
              </a:rPr>
              <a:t>V</a:t>
            </a:r>
            <a:r>
              <a:rPr lang="hu-HU" sz="2000" b="1" dirty="0" smtClean="0">
                <a:solidFill>
                  <a:srgbClr val="CC6600"/>
                </a:solidFill>
              </a:rPr>
              <a:t>ízszintes tagoltság</a:t>
            </a:r>
            <a:endParaRPr lang="hu-HU" sz="2000" b="1" dirty="0">
              <a:solidFill>
                <a:srgbClr val="CC66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85509" y="4338777"/>
            <a:ext cx="6624320" cy="894080"/>
          </a:xfrm>
          <a:prstGeom prst="rect">
            <a:avLst/>
          </a:prstGeom>
          <a:noFill/>
          <a:ln w="50800">
            <a:solidFill>
              <a:srgbClr val="00A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431515" y="2948683"/>
            <a:ext cx="6760395" cy="84248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294640" y="3271520"/>
            <a:ext cx="7284720" cy="3058160"/>
          </a:xfrm>
          <a:prstGeom prst="rect">
            <a:avLst/>
          </a:prstGeom>
          <a:noFill/>
          <a:ln w="508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5" name="Egyenes összekötő nyíllal 24"/>
          <p:cNvCxnSpPr/>
          <p:nvPr/>
        </p:nvCxnSpPr>
        <p:spPr>
          <a:xfrm flipV="1">
            <a:off x="406400" y="4084320"/>
            <a:ext cx="6502400" cy="6096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 flipV="1">
            <a:off x="558800" y="4276476"/>
            <a:ext cx="6502400" cy="6096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 flipV="1">
            <a:off x="558800" y="5972755"/>
            <a:ext cx="6502400" cy="6096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V="1">
            <a:off x="558800" y="3547609"/>
            <a:ext cx="6502400" cy="6096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églalap 25"/>
          <p:cNvSpPr/>
          <p:nvPr/>
        </p:nvSpPr>
        <p:spPr>
          <a:xfrm>
            <a:off x="365760" y="6388399"/>
            <a:ext cx="5821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err="1" smtClean="0">
                <a:solidFill>
                  <a:schemeClr val="bg1"/>
                </a:solidFill>
              </a:rPr>
              <a:t>Forrás:https</a:t>
            </a:r>
            <a:r>
              <a:rPr lang="hu-HU" sz="1200" dirty="0">
                <a:solidFill>
                  <a:schemeClr val="bg1"/>
                </a:solidFill>
              </a:rPr>
              <a:t>://www.utisugo.hu/_Images/kastelyhotel2/000145762_stpeter.jpg.jpg_orig.jpg</a:t>
            </a:r>
          </a:p>
        </p:txBody>
      </p:sp>
    </p:spTree>
    <p:extLst>
      <p:ext uri="{BB962C8B-B14F-4D97-AF65-F5344CB8AC3E}">
        <p14:creationId xmlns:p14="http://schemas.microsoft.com/office/powerpoint/2010/main" val="19911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27200" y="0"/>
            <a:ext cx="824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rgbClr val="323264"/>
                </a:solidFill>
              </a:rPr>
              <a:t>Újjászülető </a:t>
            </a:r>
            <a:r>
              <a:rPr lang="hu-HU" sz="4000" b="1" dirty="0" smtClean="0">
                <a:solidFill>
                  <a:srgbClr val="323264"/>
                </a:solidFill>
              </a:rPr>
              <a:t>Európa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57316" y="707886"/>
            <a:ext cx="4392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Keressen rá a fogalmak jelentésére!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036320"/>
            <a:ext cx="1595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Reneszánsz: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0" y="1564640"/>
            <a:ext cx="179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Humanizmus:</a:t>
            </a:r>
            <a:endParaRPr lang="hu-HU" sz="20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5556" y="1947406"/>
            <a:ext cx="1036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Oldja meg a feladatot, majd mondja el saját szavaival Gutenberg találmányának lényegét!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3" name="Téglalap 12">
            <a:hlinkClick r:id="rId3"/>
          </p:cNvPr>
          <p:cNvSpPr/>
          <p:nvPr/>
        </p:nvSpPr>
        <p:spPr>
          <a:xfrm>
            <a:off x="10634718" y="194099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Feladat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0" y="2709406"/>
            <a:ext cx="11120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Reneszánsz művészek portréjához rendelje a neveket! Megoldáshoz kattintson a kép alatti betűre!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72" y="3192780"/>
            <a:ext cx="1933575" cy="23622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242" y="3167380"/>
            <a:ext cx="1819275" cy="25146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880" y="3197225"/>
            <a:ext cx="1798320" cy="2453958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1355" y="3313113"/>
            <a:ext cx="1719191" cy="2295208"/>
          </a:xfrm>
          <a:prstGeom prst="rect">
            <a:avLst/>
          </a:prstGeom>
        </p:spPr>
      </p:pic>
      <p:sp>
        <p:nvSpPr>
          <p:cNvPr id="26" name="Szövegdoboz 25"/>
          <p:cNvSpPr txBox="1"/>
          <p:nvPr/>
        </p:nvSpPr>
        <p:spPr>
          <a:xfrm>
            <a:off x="0" y="5588000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A: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2926080" y="56388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</a:rPr>
              <a:t>B</a:t>
            </a:r>
            <a:r>
              <a:rPr lang="hu-HU" sz="2000" b="1" dirty="0" smtClean="0">
                <a:solidFill>
                  <a:srgbClr val="FF0000"/>
                </a:solidFill>
              </a:rPr>
              <a:t>: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6400800" y="5648960"/>
            <a:ext cx="538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C: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9347200" y="5659120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D: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6807200" y="6366450"/>
            <a:ext cx="232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Leonardo da Vinci</a:t>
            </a:r>
            <a:endParaRPr lang="hu-HU" sz="2000" b="1" dirty="0"/>
          </a:p>
        </p:txBody>
      </p:sp>
      <p:sp>
        <p:nvSpPr>
          <p:cNvPr id="31" name="Szövegdoboz 30"/>
          <p:cNvSpPr txBox="1"/>
          <p:nvPr/>
        </p:nvSpPr>
        <p:spPr>
          <a:xfrm flipH="1">
            <a:off x="9154160" y="6366450"/>
            <a:ext cx="291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Michelangelo </a:t>
            </a:r>
            <a:r>
              <a:rPr lang="hu-HU" sz="2000" b="1" dirty="0" err="1" smtClean="0"/>
              <a:t>Buonarroti</a:t>
            </a:r>
            <a:endParaRPr lang="hu-HU" sz="2000" b="1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3112965" y="6366450"/>
            <a:ext cx="1967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Raffaello </a:t>
            </a:r>
            <a:r>
              <a:rPr lang="hu-HU" sz="2000" b="1" dirty="0" err="1" smtClean="0"/>
              <a:t>Sanzio</a:t>
            </a:r>
            <a:endParaRPr lang="hu-HU" sz="2000" b="1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4998720" y="6366450"/>
            <a:ext cx="197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Albrecht Dürer</a:t>
            </a:r>
            <a:endParaRPr lang="hu-HU" sz="2000" b="1" dirty="0"/>
          </a:p>
        </p:txBody>
      </p:sp>
      <p:sp>
        <p:nvSpPr>
          <p:cNvPr id="34" name="Téglalap 33">
            <a:hlinkClick r:id="rId8"/>
          </p:cNvPr>
          <p:cNvSpPr/>
          <p:nvPr/>
        </p:nvSpPr>
        <p:spPr>
          <a:xfrm>
            <a:off x="11027109" y="270299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rgbClr val="323232"/>
                </a:solidFill>
              </a:rPr>
              <a:t>Lapozható könyv</a:t>
            </a:r>
            <a:endParaRPr lang="hu-HU" sz="1200" b="1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6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73200" y="0"/>
            <a:ext cx="877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rgbClr val="323264"/>
                </a:solidFill>
              </a:rPr>
              <a:t>Európa a középkor kezdetén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16676" y="707886"/>
            <a:ext cx="10067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A videó részlet alapján válaszoljon, hogy mi jelentette a hatalom alapját a középkorban!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0" name="Téglalap 9">
            <a:hlinkClick r:id="rId3"/>
          </p:cNvPr>
          <p:cNvSpPr/>
          <p:nvPr/>
        </p:nvSpPr>
        <p:spPr>
          <a:xfrm>
            <a:off x="10111574" y="14250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06516" y="1419086"/>
            <a:ext cx="9230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5. Keressen rá az interneten a feudalizmus és a feudum fogalom jelentésre! (4.pont)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1920240"/>
            <a:ext cx="159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Feudalizmus: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1120" y="2326640"/>
            <a:ext cx="114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Feudum:</a:t>
            </a:r>
            <a:endParaRPr lang="hu-HU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0" y="2648446"/>
            <a:ext cx="11777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5. Rendezze a társadalom mely rétegei közül kerültek ki a földbirtokosok és a jobbágyparasztok! 4. pont) 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84480" y="3169920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Földbirtokosok</a:t>
            </a:r>
            <a:endParaRPr lang="hu-HU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8595360" y="3159760"/>
            <a:ext cx="216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Jobbágy(paraszt)ok</a:t>
            </a:r>
            <a:endParaRPr lang="hu-HU" b="1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287010"/>
            <a:ext cx="1879600" cy="1249934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30" y="3471358"/>
            <a:ext cx="1873250" cy="2208082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450" y="3633610"/>
            <a:ext cx="1710550" cy="171055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21" y="3598330"/>
            <a:ext cx="1997959" cy="172551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760" y="3428290"/>
            <a:ext cx="1386280" cy="198356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52" y="3167380"/>
            <a:ext cx="1402698" cy="2471420"/>
          </a:xfrm>
          <a:prstGeom prst="rect">
            <a:avLst/>
          </a:prstGeom>
        </p:spPr>
      </p:pic>
      <p:sp>
        <p:nvSpPr>
          <p:cNvPr id="29" name="Szövegdoboz 28"/>
          <p:cNvSpPr txBox="1"/>
          <p:nvPr/>
        </p:nvSpPr>
        <p:spPr>
          <a:xfrm>
            <a:off x="11196320" y="0"/>
            <a:ext cx="83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1’48 – 3’10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2407920" y="5889486"/>
            <a:ext cx="8153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6</a:t>
            </a:r>
            <a:r>
              <a:rPr lang="hu-HU" sz="2000" b="1" dirty="0" smtClean="0">
                <a:solidFill>
                  <a:srgbClr val="323264"/>
                </a:solidFill>
              </a:rPr>
              <a:t>. Oldja meg a feladatot a középkorról tanult fogalmakkal kapcsolatban!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31" name="Téglalap 30">
            <a:hlinkClick r:id="rId10"/>
          </p:cNvPr>
          <p:cNvSpPr/>
          <p:nvPr/>
        </p:nvSpPr>
        <p:spPr>
          <a:xfrm>
            <a:off x="10051749" y="628947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Feladat</a:t>
            </a:r>
            <a:endParaRPr lang="hu-HU" sz="1600" b="1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27200" y="0"/>
            <a:ext cx="824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frankok királya császár lesz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0" y="697726"/>
            <a:ext cx="9850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1. Nézz utána az interneten, hogy kik a germánok! A </a:t>
            </a:r>
            <a:r>
              <a:rPr lang="hu-HU" sz="2000" b="1" dirty="0" err="1" smtClean="0">
                <a:solidFill>
                  <a:srgbClr val="323264"/>
                </a:solidFill>
              </a:rPr>
              <a:t>tk</a:t>
            </a:r>
            <a:r>
              <a:rPr lang="hu-HU" sz="2000" b="1" dirty="0" smtClean="0">
                <a:solidFill>
                  <a:srgbClr val="323264"/>
                </a:solidFill>
              </a:rPr>
              <a:t>. 108. oldal térképe alapján nevezz meg germán népeket!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42240" y="143256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Germánok: 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1280" y="1960880"/>
            <a:ext cx="180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Germán népek: 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0" y="2343646"/>
            <a:ext cx="663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2. Szövegértés. A szöveg alapján válaszoljon a kérdésekre!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40640" y="2713841"/>
            <a:ext cx="12029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frank államot Klodvig (500 körül) hozta létre, egyesíti a frank törzseket és királlyá koronáztatja magát. Klodvig utódai a Merovingok, de a  VIII. század elejétől a Meroving-királyok helyett egyre inkább az udvarnagyok irányítják az országot. </a:t>
            </a:r>
            <a:r>
              <a:rPr lang="hu-H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udvarnagyi tisztség 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egyre inkább egy frank arisztokrata család, a Karolingok kezébe került. Kis Pippin 751-ben a római pápa támogatásával magához ragadja a királyi hatalmat. Pippin fia, a Frank Birodalom legnagyobb uralkodója (768-814) uralkodásának első felében hódításokkal terjesztette ki a Frank Birodalom határait: kelet felé a germán szászokat és az avarokat győzte le (utóbbival meghódította Pannoniát is), Itáliában a longobárdok országát hódította meg, átkelt a Pireneusokon és az arabok elleni győzelemmel sikerült biztosítania birodalma déli határát.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0" y="5252720"/>
            <a:ext cx="322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 volt a frankok első királya?</a:t>
            </a:r>
            <a:endParaRPr lang="hu-HU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0" y="5913120"/>
            <a:ext cx="495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Milyen tisztet töltöttek be először a Karolingok?</a:t>
            </a:r>
            <a:endParaRPr lang="hu-HU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0" y="5598160"/>
            <a:ext cx="55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Melyik dinasztia döntötte meg a Merovingok uralmát?</a:t>
            </a:r>
            <a:endParaRPr lang="hu-HU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0" y="6238240"/>
            <a:ext cx="70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Milyen hódítások fűződnek Nagy Károly nevéhez, kövesd a térképen?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2088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27200" y="0"/>
            <a:ext cx="824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rgbClr val="323264"/>
                </a:solidFill>
              </a:rPr>
              <a:t>A frankok királya császár lesz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57316" y="707886"/>
            <a:ext cx="9590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3. A videórészlet segítségével válaszoljon! Milyen címet kapott Nagy Károly és mikor? 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6" name="Téglalap 5">
            <a:hlinkClick r:id="rId3"/>
          </p:cNvPr>
          <p:cNvSpPr/>
          <p:nvPr/>
        </p:nvSpPr>
        <p:spPr>
          <a:xfrm>
            <a:off x="10284294" y="65050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1348720" y="497840"/>
            <a:ext cx="92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2’04 – 2’48”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06516" y="1530846"/>
            <a:ext cx="832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Ábraelemzés. A </a:t>
            </a:r>
            <a:r>
              <a:rPr lang="hu-HU" sz="2000" b="1" dirty="0" err="1" smtClean="0">
                <a:solidFill>
                  <a:srgbClr val="323264"/>
                </a:solidFill>
              </a:rPr>
              <a:t>tk</a:t>
            </a:r>
            <a:r>
              <a:rPr lang="hu-HU" sz="2000" b="1" dirty="0" smtClean="0">
                <a:solidFill>
                  <a:srgbClr val="323264"/>
                </a:solidFill>
              </a:rPr>
              <a:t>. 112. oldal ábra segítségével válaszoljon a kérdésekre</a:t>
            </a:r>
            <a:r>
              <a:rPr lang="hu-HU" sz="2000" b="1" dirty="0">
                <a:solidFill>
                  <a:srgbClr val="323264"/>
                </a:solidFill>
              </a:rPr>
              <a:t>!</a:t>
            </a:r>
            <a:r>
              <a:rPr lang="hu-HU" sz="2000" b="1" dirty="0" smtClean="0">
                <a:solidFill>
                  <a:srgbClr val="323264"/>
                </a:solidFill>
              </a:rPr>
              <a:t>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60" y="1930399"/>
            <a:ext cx="3044181" cy="4802395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3210560" y="2011680"/>
            <a:ext cx="5201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 az ábra témája? Milyen címet adnál neki?</a:t>
            </a:r>
            <a:endParaRPr lang="hu-HU" sz="2000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180080" y="2428240"/>
            <a:ext cx="645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Ki áll az állam élén? Mi jelképezi a hatalmát az ábrán?</a:t>
            </a:r>
            <a:endParaRPr lang="hu-HU" sz="2000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3159760" y="3200400"/>
            <a:ext cx="859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Kiknek a segítségével irányítja Nagy Károly az államot? Kiket nevez ki? </a:t>
            </a:r>
            <a:endParaRPr lang="hu-HU" sz="20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159760" y="3942080"/>
            <a:ext cx="278384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 a grófok feladata? </a:t>
            </a:r>
            <a:endParaRPr lang="hu-HU" sz="20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3149600" y="4663440"/>
            <a:ext cx="4714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Mennyiben más az őrgrófok feladata? </a:t>
            </a:r>
            <a:endParaRPr lang="hu-HU" sz="2000" b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3169920" y="5394960"/>
            <a:ext cx="7833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Mit kapnak szolgálatukért cserébe a grófok és őrgrófok? </a:t>
            </a:r>
            <a:endParaRPr lang="hu-HU" sz="2000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3159760" y="6136640"/>
            <a:ext cx="8818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Hogyan ellenőrizte a császár, hogy a grófok eleget tesznek-e a feladatuknak ? 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25445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27200" y="0"/>
            <a:ext cx="7945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frankok királya császár lesz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57316" y="616446"/>
            <a:ext cx="7031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5. Ábraelemzés! Az ábra segítségével válaszoljon a kérdésekre!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608"/>
            <a:ext cx="4927600" cy="4560040"/>
          </a:xfrm>
          <a:prstGeom prst="rect">
            <a:avLst/>
          </a:prstGeom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7017"/>
              </p:ext>
            </p:extLst>
          </p:nvPr>
        </p:nvGraphicFramePr>
        <p:xfrm>
          <a:off x="4942840" y="1005840"/>
          <a:ext cx="2656840" cy="406400"/>
        </p:xfrm>
        <a:graphic>
          <a:graphicData uri="http://schemas.openxmlformats.org/drawingml/2006/table">
            <a:tbl>
              <a:tblPr/>
              <a:tblGrid>
                <a:gridCol w="2656840">
                  <a:extLst>
                    <a:ext uri="{9D8B030D-6E8A-4147-A177-3AD203B41FA5}">
                      <a16:colId xmlns:a16="http://schemas.microsoft.com/office/drawing/2014/main" val="1415037996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r>
                        <a:rPr lang="hu-HU" sz="2000" b="1" dirty="0">
                          <a:solidFill>
                            <a:srgbClr val="000000"/>
                          </a:solidFill>
                          <a:effectLst/>
                        </a:rPr>
                        <a:t>1. Mi látható </a:t>
                      </a:r>
                      <a:r>
                        <a:rPr lang="hu-HU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a képen?</a:t>
                      </a:r>
                      <a:r>
                        <a:rPr lang="hu-HU" sz="2000" b="1" baseline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hu-HU" sz="2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266521"/>
                  </a:ext>
                </a:extLst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 flipH="1">
            <a:off x="194890" y="1940560"/>
            <a:ext cx="241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Földet adományoz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905191" y="1405374"/>
            <a:ext cx="4538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000000"/>
                </a:solidFill>
              </a:rPr>
              <a:t>2. Kik között épült ki a hűbéri láncolat?</a:t>
            </a:r>
            <a:endParaRPr lang="hu-HU" sz="2000" dirty="0"/>
          </a:p>
        </p:txBody>
      </p:sp>
      <p:sp>
        <p:nvSpPr>
          <p:cNvPr id="10" name="Téglalap 9"/>
          <p:cNvSpPr/>
          <p:nvPr/>
        </p:nvSpPr>
        <p:spPr>
          <a:xfrm>
            <a:off x="4888526" y="1852414"/>
            <a:ext cx="2863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000000"/>
                </a:solidFill>
              </a:rPr>
              <a:t>3. Mit kapott a hűbéres?</a:t>
            </a:r>
            <a:endParaRPr lang="hu-HU" sz="2000" dirty="0"/>
          </a:p>
        </p:txBody>
      </p:sp>
      <p:sp>
        <p:nvSpPr>
          <p:cNvPr id="11" name="Téglalap 10"/>
          <p:cNvSpPr/>
          <p:nvPr/>
        </p:nvSpPr>
        <p:spPr>
          <a:xfrm>
            <a:off x="4877971" y="2248654"/>
            <a:ext cx="6206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000000"/>
                </a:solidFill>
              </a:rPr>
              <a:t>4. Mivel tartozott a hűbéres hűbérurának</a:t>
            </a:r>
            <a:r>
              <a:rPr lang="hu-HU" sz="2000" b="1" dirty="0" smtClean="0">
                <a:solidFill>
                  <a:srgbClr val="000000"/>
                </a:solidFill>
              </a:rPr>
              <a:t>? Nézz utána!</a:t>
            </a:r>
            <a:endParaRPr lang="hu-HU" sz="2000" dirty="0"/>
          </a:p>
        </p:txBody>
      </p:sp>
      <p:sp>
        <p:nvSpPr>
          <p:cNvPr id="12" name="Téglalap 11"/>
          <p:cNvSpPr/>
          <p:nvPr/>
        </p:nvSpPr>
        <p:spPr>
          <a:xfrm>
            <a:off x="4907672" y="3660894"/>
            <a:ext cx="4788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000000"/>
                </a:solidFill>
              </a:rPr>
              <a:t>5. Ki általában a legfőbb hűbérúr</a:t>
            </a:r>
            <a:r>
              <a:rPr lang="hu-HU" sz="2000" b="1" dirty="0" smtClean="0">
                <a:solidFill>
                  <a:srgbClr val="000000"/>
                </a:solidFill>
              </a:rPr>
              <a:t>? Miért?</a:t>
            </a:r>
            <a:endParaRPr lang="hu-HU" sz="2000" b="1" dirty="0"/>
          </a:p>
        </p:txBody>
      </p:sp>
      <p:sp>
        <p:nvSpPr>
          <p:cNvPr id="14" name="Téglalap 13"/>
          <p:cNvSpPr/>
          <p:nvPr/>
        </p:nvSpPr>
        <p:spPr>
          <a:xfrm>
            <a:off x="4836160" y="424375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solidFill>
                  <a:srgbClr val="000000"/>
                </a:solidFill>
              </a:rPr>
              <a:t>6 Magyarázza: " </a:t>
            </a:r>
            <a:r>
              <a:rPr lang="hu-HU" sz="2000" b="1" dirty="0">
                <a:solidFill>
                  <a:srgbClr val="000000"/>
                </a:solidFill>
              </a:rPr>
              <a:t>A hűbéresem hűbérese nem az én hűbéresem"</a:t>
            </a:r>
            <a:endParaRPr lang="hu-HU" sz="20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7752080" y="1859280"/>
            <a:ext cx="3698240" cy="40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hűbérúr földet adományoz neki</a:t>
            </a:r>
            <a:endParaRPr lang="hu-HU" sz="20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0" y="5747246"/>
            <a:ext cx="570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6. Milyen részekre esett szét Nagy Károly állama 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24" name="Téglalap 23">
            <a:hlinkClick r:id="rId4"/>
          </p:cNvPr>
          <p:cNvSpPr/>
          <p:nvPr/>
        </p:nvSpPr>
        <p:spPr>
          <a:xfrm>
            <a:off x="7821793" y="563923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Feladat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8864764" y="5628640"/>
            <a:ext cx="189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Merseni</a:t>
            </a:r>
            <a:r>
              <a:rPr lang="hu-HU" dirty="0" smtClean="0"/>
              <a:t> szerződés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09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727200" y="0"/>
            <a:ext cx="824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mtClean="0">
                <a:solidFill>
                  <a:srgbClr val="323264"/>
                </a:solidFill>
              </a:rPr>
              <a:t>A frankok királya császár lesz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0" y="707886"/>
            <a:ext cx="4201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5</a:t>
            </a:r>
            <a:r>
              <a:rPr lang="hu-HU" sz="2000" b="1" dirty="0" smtClean="0">
                <a:solidFill>
                  <a:srgbClr val="323264"/>
                </a:solidFill>
              </a:rPr>
              <a:t>. Európa országai a XI. században!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" y="1163320"/>
            <a:ext cx="7123430" cy="5410200"/>
          </a:xfrm>
          <a:prstGeom prst="rect">
            <a:avLst/>
          </a:prstGeom>
        </p:spPr>
      </p:pic>
      <p:graphicFrame>
        <p:nvGraphicFramePr>
          <p:cNvPr id="40" name="Táblázat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483281"/>
              </p:ext>
            </p:extLst>
          </p:nvPr>
        </p:nvGraphicFramePr>
        <p:xfrm>
          <a:off x="7675458" y="1337020"/>
          <a:ext cx="4365147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640">
                  <a:extLst>
                    <a:ext uri="{9D8B030D-6E8A-4147-A177-3AD203B41FA5}">
                      <a16:colId xmlns:a16="http://schemas.microsoft.com/office/drawing/2014/main" val="1125848161"/>
                    </a:ext>
                  </a:extLst>
                </a:gridCol>
                <a:gridCol w="3562507">
                  <a:extLst>
                    <a:ext uri="{9D8B030D-6E8A-4147-A177-3AD203B41FA5}">
                      <a16:colId xmlns:a16="http://schemas.microsoft.com/office/drawing/2014/main" val="230785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648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b="1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29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b="1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415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b="1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891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b="1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695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b="1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077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b="1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795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b="1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54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b="1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121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sz="20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b="1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418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b="1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289483"/>
                  </a:ext>
                </a:extLst>
              </a:tr>
            </a:tbl>
          </a:graphicData>
        </a:graphic>
      </p:graphicFrame>
      <p:sp>
        <p:nvSpPr>
          <p:cNvPr id="41" name="Téglalap 40"/>
          <p:cNvSpPr/>
          <p:nvPr/>
        </p:nvSpPr>
        <p:spPr>
          <a:xfrm>
            <a:off x="8535934" y="1328653"/>
            <a:ext cx="2329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hu-HU" sz="2400" b="1" dirty="0"/>
              <a:t>Angol Királyság</a:t>
            </a:r>
          </a:p>
        </p:txBody>
      </p:sp>
      <p:sp>
        <p:nvSpPr>
          <p:cNvPr id="42" name="Téglalap 41"/>
          <p:cNvSpPr/>
          <p:nvPr/>
        </p:nvSpPr>
        <p:spPr>
          <a:xfrm>
            <a:off x="8546719" y="1813426"/>
            <a:ext cx="2630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hu-HU" sz="2400" b="1" dirty="0"/>
              <a:t>Bizánci Birodalom</a:t>
            </a:r>
          </a:p>
        </p:txBody>
      </p:sp>
      <p:sp>
        <p:nvSpPr>
          <p:cNvPr id="43" name="Téglalap 42"/>
          <p:cNvSpPr/>
          <p:nvPr/>
        </p:nvSpPr>
        <p:spPr>
          <a:xfrm>
            <a:off x="8535563" y="2221677"/>
            <a:ext cx="2566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hu-HU" sz="2400" b="1" dirty="0"/>
              <a:t>Francia Királyság</a:t>
            </a:r>
          </a:p>
        </p:txBody>
      </p:sp>
      <p:sp>
        <p:nvSpPr>
          <p:cNvPr id="44" name="Téglalap 43"/>
          <p:cNvSpPr/>
          <p:nvPr/>
        </p:nvSpPr>
        <p:spPr>
          <a:xfrm>
            <a:off x="8525583" y="2705153"/>
            <a:ext cx="2481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hu-HU" sz="2400" b="1" dirty="0"/>
              <a:t>Horvát Királyság</a:t>
            </a:r>
          </a:p>
        </p:txBody>
      </p:sp>
      <p:sp>
        <p:nvSpPr>
          <p:cNvPr id="45" name="Téglalap 44"/>
          <p:cNvSpPr/>
          <p:nvPr/>
        </p:nvSpPr>
        <p:spPr>
          <a:xfrm>
            <a:off x="8488233" y="3167608"/>
            <a:ext cx="3421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hu-HU" sz="2400" b="1" dirty="0"/>
              <a:t>Kijevi Nagyfejedelemség</a:t>
            </a:r>
          </a:p>
        </p:txBody>
      </p:sp>
      <p:sp>
        <p:nvSpPr>
          <p:cNvPr id="46" name="Téglalap 45"/>
          <p:cNvSpPr/>
          <p:nvPr/>
        </p:nvSpPr>
        <p:spPr>
          <a:xfrm>
            <a:off x="8529152" y="3651085"/>
            <a:ext cx="2584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hu-HU" sz="2400" b="1" dirty="0"/>
              <a:t>Lengyel Királyság</a:t>
            </a:r>
          </a:p>
        </p:txBody>
      </p:sp>
      <p:sp>
        <p:nvSpPr>
          <p:cNvPr id="47" name="Téglalap 46"/>
          <p:cNvSpPr/>
          <p:nvPr/>
        </p:nvSpPr>
        <p:spPr>
          <a:xfrm>
            <a:off x="8510216" y="4092518"/>
            <a:ext cx="2578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hu-HU" sz="2400" b="1" dirty="0"/>
              <a:t>Magyar Királyság</a:t>
            </a:r>
          </a:p>
        </p:txBody>
      </p:sp>
      <p:sp>
        <p:nvSpPr>
          <p:cNvPr id="48" name="Téglalap 47"/>
          <p:cNvSpPr/>
          <p:nvPr/>
        </p:nvSpPr>
        <p:spPr>
          <a:xfrm>
            <a:off x="8506708" y="4565485"/>
            <a:ext cx="3486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hu-HU" sz="2400" b="1" dirty="0"/>
              <a:t>Német-Római Birodalom</a:t>
            </a:r>
          </a:p>
        </p:txBody>
      </p:sp>
      <p:sp>
        <p:nvSpPr>
          <p:cNvPr id="49" name="Téglalap 48"/>
          <p:cNvSpPr/>
          <p:nvPr/>
        </p:nvSpPr>
        <p:spPr>
          <a:xfrm>
            <a:off x="8498150" y="4996408"/>
            <a:ext cx="2499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hu-HU" sz="2400" b="1" dirty="0"/>
              <a:t>Norvég Királyság</a:t>
            </a:r>
          </a:p>
        </p:txBody>
      </p:sp>
      <p:sp>
        <p:nvSpPr>
          <p:cNvPr id="50" name="Téglalap 49"/>
          <p:cNvSpPr/>
          <p:nvPr/>
        </p:nvSpPr>
        <p:spPr>
          <a:xfrm>
            <a:off x="8567426" y="5500905"/>
            <a:ext cx="2175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hu-HU" sz="2400" b="1" dirty="0"/>
              <a:t>Svéd Királyság</a:t>
            </a:r>
          </a:p>
        </p:txBody>
      </p:sp>
      <p:sp>
        <p:nvSpPr>
          <p:cNvPr id="51" name="Téglalap 50"/>
          <p:cNvSpPr/>
          <p:nvPr/>
        </p:nvSpPr>
        <p:spPr>
          <a:xfrm>
            <a:off x="8542703" y="5879278"/>
            <a:ext cx="2771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hu-HU" sz="2400" b="1" dirty="0"/>
              <a:t>Szerb Fejedelemség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564640" y="361696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A:</a:t>
            </a:r>
            <a:endParaRPr lang="hu-HU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605280" y="252984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B</a:t>
            </a:r>
            <a:r>
              <a:rPr lang="hu-HU" sz="2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:</a:t>
            </a:r>
            <a:endParaRPr lang="hu-HU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448560" y="307848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C</a:t>
            </a:r>
            <a:r>
              <a:rPr lang="hu-HU" sz="2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:</a:t>
            </a:r>
            <a:endParaRPr lang="hu-HU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590800" y="1605280"/>
            <a:ext cx="58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D</a:t>
            </a:r>
            <a:r>
              <a:rPr lang="hu-HU" sz="2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:</a:t>
            </a:r>
            <a:endParaRPr lang="hu-HU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068320" y="206248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E</a:t>
            </a:r>
            <a:r>
              <a:rPr lang="hu-HU" sz="2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:</a:t>
            </a:r>
            <a:endParaRPr lang="hu-HU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484880" y="303784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F</a:t>
            </a:r>
            <a:r>
              <a:rPr lang="hu-HU" sz="2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:</a:t>
            </a:r>
            <a:endParaRPr lang="hu-HU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4277360" y="286512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G</a:t>
            </a:r>
            <a:r>
              <a:rPr lang="hu-HU" sz="2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:</a:t>
            </a:r>
            <a:endParaRPr lang="hu-HU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3474720" y="385064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H</a:t>
            </a:r>
            <a:r>
              <a:rPr lang="hu-HU" sz="2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:</a:t>
            </a:r>
            <a:endParaRPr lang="hu-HU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241040" y="4196080"/>
            <a:ext cx="56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I</a:t>
            </a:r>
            <a:r>
              <a:rPr lang="hu-HU" sz="2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:</a:t>
            </a:r>
            <a:endParaRPr lang="hu-HU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3423920" y="447040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J</a:t>
            </a:r>
            <a:r>
              <a:rPr lang="hu-HU" sz="2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:</a:t>
            </a:r>
            <a:endParaRPr lang="hu-HU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3749040" y="462280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K</a:t>
            </a:r>
            <a:r>
              <a:rPr lang="hu-HU" sz="2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:</a:t>
            </a:r>
            <a:endParaRPr lang="hu-HU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27200" y="0"/>
            <a:ext cx="824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keresztény egyház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87796" y="748526"/>
            <a:ext cx="9437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Egyház és a vallás szerepe a mindennapokban! Rendezze a betűkhöz a számokat!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309" y="1243289"/>
            <a:ext cx="5080261" cy="1587582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7408" y="541627"/>
            <a:ext cx="1888697" cy="1642773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403" y="3785206"/>
            <a:ext cx="2984213" cy="1894234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245" y="1188690"/>
            <a:ext cx="2627675" cy="176457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5210" y="2743200"/>
            <a:ext cx="2696790" cy="3536098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20" y="4387818"/>
            <a:ext cx="2661920" cy="1993869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6949440" y="3119120"/>
            <a:ext cx="2092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1. Körmenetek</a:t>
            </a:r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6746240" y="3799840"/>
            <a:ext cx="2296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2. Gyónás, vezeklés</a:t>
            </a:r>
            <a:endParaRPr lang="hu-HU" sz="20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6746240" y="4429760"/>
            <a:ext cx="248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3. Szentek, ereklyék</a:t>
            </a:r>
            <a:endParaRPr lang="hu-HU" sz="2000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6268720" y="6329680"/>
            <a:ext cx="385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6. Alapvető magatartásformák</a:t>
            </a:r>
            <a:endParaRPr lang="hu-HU" sz="2000" b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6847840" y="5689600"/>
            <a:ext cx="232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5. Menny és pokol</a:t>
            </a:r>
            <a:endParaRPr lang="hu-HU" sz="2000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7193280" y="5120640"/>
            <a:ext cx="169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4. Ünnepek</a:t>
            </a:r>
            <a:endParaRPr lang="hu-HU" sz="2000" b="1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71120" y="2936240"/>
            <a:ext cx="46736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A.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3911600" y="2834640"/>
            <a:ext cx="46736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</a:rPr>
              <a:t>B</a:t>
            </a:r>
            <a:r>
              <a:rPr lang="hu-HU" sz="2000" b="1" dirty="0" smtClean="0">
                <a:solidFill>
                  <a:srgbClr val="FF0000"/>
                </a:solidFill>
              </a:rPr>
              <a:t>.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9458960" y="2092960"/>
            <a:ext cx="46736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</a:rPr>
              <a:t>C</a:t>
            </a:r>
            <a:r>
              <a:rPr lang="hu-HU" sz="2000" b="1" dirty="0" smtClean="0">
                <a:solidFill>
                  <a:srgbClr val="FF0000"/>
                </a:solidFill>
              </a:rPr>
              <a:t>.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0" y="6350000"/>
            <a:ext cx="46736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</a:rPr>
              <a:t>D</a:t>
            </a:r>
            <a:r>
              <a:rPr lang="hu-HU" sz="2000" b="1" dirty="0" smtClean="0">
                <a:solidFill>
                  <a:srgbClr val="FF0000"/>
                </a:solidFill>
              </a:rPr>
              <a:t>.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3119120" y="5720080"/>
            <a:ext cx="46736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</a:rPr>
              <a:t>E</a:t>
            </a:r>
            <a:r>
              <a:rPr lang="hu-HU" sz="2000" b="1" dirty="0" smtClean="0">
                <a:solidFill>
                  <a:srgbClr val="FF0000"/>
                </a:solidFill>
              </a:rPr>
              <a:t>.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9682480" y="6248400"/>
            <a:ext cx="46736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</a:rPr>
              <a:t>F</a:t>
            </a:r>
            <a:r>
              <a:rPr lang="hu-HU" sz="2000" b="1" dirty="0" smtClean="0">
                <a:solidFill>
                  <a:srgbClr val="FF0000"/>
                </a:solidFill>
              </a:rPr>
              <a:t>.</a:t>
            </a:r>
            <a:endParaRPr lang="hu-H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27200" y="0"/>
            <a:ext cx="824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keresztény egyház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0" y="2374126"/>
            <a:ext cx="4110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3. Mivel foglalkoztak a szerzetesek!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84" y="2951124"/>
            <a:ext cx="1790792" cy="203210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558" y="2411372"/>
            <a:ext cx="1489932" cy="250935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45" y="2839668"/>
            <a:ext cx="1530429" cy="203210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0319" y="2941268"/>
            <a:ext cx="1206562" cy="203210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9185" y="2848612"/>
            <a:ext cx="1530429" cy="2032104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0" y="687566"/>
            <a:ext cx="5046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Keressen rá a fogalmak magyarázatára!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1120" y="975360"/>
            <a:ext cx="208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Szerzetes/apáca: </a:t>
            </a:r>
            <a:endParaRPr lang="hu-HU" sz="2000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81280" y="1706880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Legenda: </a:t>
            </a:r>
            <a:endParaRPr lang="hu-HU" sz="2000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81280" y="1320800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Szent: </a:t>
            </a:r>
            <a:endParaRPr lang="hu-HU" sz="20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71120" y="2032000"/>
            <a:ext cx="1212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Eretnek: </a:t>
            </a:r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0" y="563230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A Katolikus egyház animáció bemutatja a katolikus egyház irányítását. Tanulmányozza majd oldja meg a hozzá tartozó feladatot!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24" name="Téglalap 23">
            <a:hlinkClick r:id="rId8"/>
          </p:cNvPr>
          <p:cNvSpPr/>
          <p:nvPr/>
        </p:nvSpPr>
        <p:spPr>
          <a:xfrm>
            <a:off x="4037029" y="633011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Feladat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22" name="Szövegdoboz 21">
            <a:hlinkClick r:id="rId9"/>
          </p:cNvPr>
          <p:cNvSpPr txBox="1"/>
          <p:nvPr/>
        </p:nvSpPr>
        <p:spPr>
          <a:xfrm>
            <a:off x="243840" y="6390640"/>
            <a:ext cx="3566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hlinkClick r:id="rId9"/>
              </a:rPr>
              <a:t>Katolikus egyház irányítása</a:t>
            </a:r>
            <a:endParaRPr lang="hu-HU" sz="2000" b="1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428240" y="4937760"/>
            <a:ext cx="189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Kódexek másolása</a:t>
            </a:r>
            <a:endParaRPr lang="hu-HU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10099040" y="5049520"/>
            <a:ext cx="189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Egyházi zene</a:t>
            </a:r>
            <a:endParaRPr lang="hu-HU" b="1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7792720" y="5120640"/>
            <a:ext cx="189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Oktatás</a:t>
            </a:r>
            <a:endParaRPr lang="hu-HU" b="1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5029200" y="4998720"/>
            <a:ext cx="189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Földművelés</a:t>
            </a:r>
            <a:r>
              <a:rPr lang="hu-HU" dirty="0" smtClean="0"/>
              <a:t> - </a:t>
            </a:r>
            <a:r>
              <a:rPr lang="hu-HU" b="1" dirty="0" smtClean="0"/>
              <a:t>mintagazdaság</a:t>
            </a:r>
            <a:endParaRPr lang="hu-HU" b="1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0" y="4815840"/>
            <a:ext cx="189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Betegek gyógyítása</a:t>
            </a:r>
            <a:endParaRPr lang="hu-HU" b="1" dirty="0"/>
          </a:p>
        </p:txBody>
      </p:sp>
      <p:sp>
        <p:nvSpPr>
          <p:cNvPr id="33" name="Téglalap 32"/>
          <p:cNvSpPr/>
          <p:nvPr/>
        </p:nvSpPr>
        <p:spPr>
          <a:xfrm>
            <a:off x="4937760" y="4984768"/>
            <a:ext cx="2001520" cy="619760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Téglalap 33"/>
          <p:cNvSpPr/>
          <p:nvPr/>
        </p:nvSpPr>
        <p:spPr>
          <a:xfrm>
            <a:off x="0" y="4850566"/>
            <a:ext cx="2001520" cy="619760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2333312" y="5000691"/>
            <a:ext cx="2001520" cy="619760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Téglalap 35"/>
          <p:cNvSpPr/>
          <p:nvPr/>
        </p:nvSpPr>
        <p:spPr>
          <a:xfrm>
            <a:off x="7833360" y="4959747"/>
            <a:ext cx="2001520" cy="619760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Téglalap 36"/>
          <p:cNvSpPr/>
          <p:nvPr/>
        </p:nvSpPr>
        <p:spPr>
          <a:xfrm>
            <a:off x="10071593" y="4973394"/>
            <a:ext cx="2001520" cy="619760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Szövegdoboz 37"/>
          <p:cNvSpPr txBox="1"/>
          <p:nvPr/>
        </p:nvSpPr>
        <p:spPr>
          <a:xfrm>
            <a:off x="1666240" y="4429760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A: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4033520" y="4622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B</a:t>
            </a:r>
            <a:r>
              <a:rPr lang="hu-HU" sz="2400" b="1" dirty="0" smtClean="0">
                <a:solidFill>
                  <a:srgbClr val="FF0000"/>
                </a:solidFill>
              </a:rPr>
              <a:t>: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6766560" y="4531360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C</a:t>
            </a:r>
            <a:r>
              <a:rPr lang="hu-HU" sz="2400" b="1" dirty="0" smtClean="0">
                <a:solidFill>
                  <a:srgbClr val="FF0000"/>
                </a:solidFill>
              </a:rPr>
              <a:t>: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9448800" y="4572000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D</a:t>
            </a:r>
            <a:r>
              <a:rPr lang="hu-HU" sz="2400" b="1" dirty="0" smtClean="0">
                <a:solidFill>
                  <a:srgbClr val="FF0000"/>
                </a:solidFill>
              </a:rPr>
              <a:t>: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11699557" y="4561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E</a:t>
            </a:r>
            <a:r>
              <a:rPr lang="hu-HU" sz="2400" b="1" dirty="0" smtClean="0">
                <a:solidFill>
                  <a:srgbClr val="FF0000"/>
                </a:solidFill>
              </a:rPr>
              <a:t>: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. egyéni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4923</TotalTime>
  <Words>2697</Words>
  <Application>Microsoft Office PowerPoint</Application>
  <PresentationFormat>Szélesvásznú</PresentationFormat>
  <Paragraphs>589</Paragraphs>
  <Slides>25</Slides>
  <Notes>23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0" baseType="lpstr">
      <vt:lpstr>Algerian</vt:lpstr>
      <vt:lpstr>Arial</vt:lpstr>
      <vt:lpstr>Calibri</vt:lpstr>
      <vt:lpstr>Times New Roman</vt:lpstr>
      <vt:lpstr>Office-téma</vt:lpstr>
      <vt:lpstr>A középkor ezer éve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történelem kezdete</dc:title>
  <dc:creator>Maczko András</dc:creator>
  <cp:lastModifiedBy>Maczko András</cp:lastModifiedBy>
  <cp:revision>407</cp:revision>
  <dcterms:created xsi:type="dcterms:W3CDTF">2018-08-20T12:49:51Z</dcterms:created>
  <dcterms:modified xsi:type="dcterms:W3CDTF">2018-12-30T08:37:21Z</dcterms:modified>
</cp:coreProperties>
</file>