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30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  <p:sldId id="300" r:id="rId19"/>
    <p:sldId id="302" r:id="rId20"/>
    <p:sldId id="303" r:id="rId21"/>
    <p:sldId id="304" r:id="rId22"/>
    <p:sldId id="305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1096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51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4" clrIdx="0">
    <p:extLst>
      <p:ext uri="{19B8F6BF-5375-455C-9EA6-DF929625EA0E}">
        <p15:presenceInfo xmlns:p15="http://schemas.microsoft.com/office/powerpoint/2012/main" userId="Maczko András" providerId="None"/>
      </p:ext>
    </p:extLst>
  </p:cmAuthor>
  <p:cmAuthor id="2" name="IGH004" initials="I" lastIdx="1" clrIdx="1">
    <p:extLst>
      <p:ext uri="{19B8F6BF-5375-455C-9EA6-DF929625EA0E}">
        <p15:presenceInfo xmlns:p15="http://schemas.microsoft.com/office/powerpoint/2012/main" userId="IGH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A84C"/>
    <a:srgbClr val="323232"/>
    <a:srgbClr val="C1E0FF"/>
    <a:srgbClr val="323264"/>
    <a:srgbClr val="339933"/>
    <a:srgbClr val="96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9" autoAdjust="0"/>
    <p:restoredTop sz="91423" autoAdjust="0"/>
  </p:normalViewPr>
  <p:slideViewPr>
    <p:cSldViewPr snapToGrid="0">
      <p:cViewPr varScale="1">
        <p:scale>
          <a:sx n="53" d="100"/>
          <a:sy n="53" d="100"/>
        </p:scale>
        <p:origin x="1248" y="52"/>
      </p:cViewPr>
      <p:guideLst>
        <p:guide orient="horz" pos="1049"/>
        <p:guide pos="1096"/>
        <p:guide orient="horz" pos="1366"/>
        <p:guide orient="horz" pos="1684"/>
        <p:guide orient="horz" pos="1956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AA29-0DFD-429B-A61D-31DA52D9D8E8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4547-133E-4FFB-9344-6511A5336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2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11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303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205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854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0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75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85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23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30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395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08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136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224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5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02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93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70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89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92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64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90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t1cAOvVX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T9_a-NAA2w" TargetMode="External"/><Relationship Id="rId4" Type="http://schemas.openxmlformats.org/officeDocument/2006/relationships/hyperlink" Target="https://www.youtube.com/watch?v=lnr1KpAauA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_t02C7d61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MrXuedxY8&amp;t=1742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MrXuedxY8&amp;t=1742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YTMcP17lB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d0vjDSsJK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elfire.com/zine/pantagruel/LaszloII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dhAgpTSJ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t5Y0A1wH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atatarjarasmagyarorszagon/about-m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KsNGfhAxeak" TargetMode="External"/><Relationship Id="rId5" Type="http://schemas.openxmlformats.org/officeDocument/2006/relationships/hyperlink" Target="https://www.youtube.com/watch?v=Y433yojfc84" TargetMode="External"/><Relationship Id="rId4" Type="http://schemas.openxmlformats.org/officeDocument/2006/relationships/hyperlink" Target="http://pctrs.network.hu/clubpicture/7/9/8/_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andras.uw.hu/tori/het_torzs_es_vezer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czkoandras.uw.hu/tori/het_torzs_vezer.htm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Árpád népe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0691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5.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FI-504010501/1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Készítette: Maczkó András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Pécs TVT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mindennapi élet színterei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40689" y="608006"/>
            <a:ext cx="1205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Képleírás! A képek és a kérdések segítségével mutassa be a vándorló magyarok lakhelyét! Megoldásért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53312" y="356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" y="1293740"/>
            <a:ext cx="4314825" cy="45339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044" y="1195468"/>
            <a:ext cx="4476750" cy="39433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324327" y="1107996"/>
            <a:ext cx="335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 lakhely neve?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324329" y="1422001"/>
            <a:ext cx="3350713" cy="40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jurta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324331" y="1746178"/>
            <a:ext cx="335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készítik el?</a:t>
            </a:r>
            <a:endParaRPr lang="hu-HU" sz="2000" b="1" dirty="0"/>
          </a:p>
        </p:txBody>
      </p:sp>
      <p:sp>
        <p:nvSpPr>
          <p:cNvPr id="11" name="Téglalap 10"/>
          <p:cNvSpPr/>
          <p:nvPr/>
        </p:nvSpPr>
        <p:spPr>
          <a:xfrm>
            <a:off x="4324333" y="2050921"/>
            <a:ext cx="3350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332F26"/>
                </a:solidFill>
                <a:latin typeface="georgia" panose="02040502050405020303" pitchFamily="18" charset="0"/>
              </a:rPr>
              <a:t>kör alakban felállított rácsos fala </a:t>
            </a:r>
            <a:r>
              <a:rPr lang="hu-HU" dirty="0" smtClean="0">
                <a:solidFill>
                  <a:srgbClr val="332F26"/>
                </a:solidFill>
                <a:latin typeface="georgia" panose="02040502050405020303" pitchFamily="18" charset="0"/>
              </a:rPr>
              <a:t>tartotta </a:t>
            </a:r>
            <a:r>
              <a:rPr lang="hu-HU" dirty="0">
                <a:solidFill>
                  <a:srgbClr val="332F26"/>
                </a:solidFill>
                <a:latin typeface="georgia" panose="02040502050405020303" pitchFamily="18" charset="0"/>
              </a:rPr>
              <a:t>a tetőlécekkel középre igazított kerek kör alakú </a:t>
            </a:r>
            <a:r>
              <a:rPr lang="hu-HU" dirty="0" smtClean="0">
                <a:solidFill>
                  <a:srgbClr val="332F26"/>
                </a:solidFill>
                <a:latin typeface="georgia" panose="02040502050405020303" pitchFamily="18" charset="0"/>
              </a:rPr>
              <a:t>füstnyílást. Falát nemez fedte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324335" y="3392616"/>
            <a:ext cx="335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ül a központi helyen?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324339" y="4027930"/>
            <a:ext cx="335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a családtagok helye?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324327" y="5039054"/>
            <a:ext cx="351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vannak a férfiak és a nők?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24337" y="3712852"/>
            <a:ext cx="3350705" cy="40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Családfő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324341" y="4352891"/>
            <a:ext cx="335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ajtótól balra, a családfő mellett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324327" y="5347320"/>
            <a:ext cx="786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ajtótól balra nők, az ajtótól jobbra a férfiak oldala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433864" y="5732711"/>
            <a:ext cx="351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tartottak még a jurtában?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7619" y="601287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családi vagyont bőrzsákokban, konyhai felszereléseket, házi isteneket, fegyvereket, fiatal és beteg állatokat.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881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26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Honfoglalás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-1" y="565006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válaszoljon! Hogyan és milyen körülmények között jöttek a magyarok a Kárpát medencébe a mondák szerint és a valóságban? Kattintson a kérdésekre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12238" y="137160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9765459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16264" y="0"/>
            <a:ext cx="14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1’05” - 5’08”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567" y="1274196"/>
            <a:ext cx="112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Monda: 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8567" y="1674306"/>
            <a:ext cx="112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Valóság: 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57279" y="1272892"/>
            <a:ext cx="966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Fehér ló mondája – Egy arannyal felkantározott lóért vásárolták meg Szvatopluk morva fejedelemtől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66799" y="1711052"/>
            <a:ext cx="9491041" cy="37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Szvatopluk morva fejedelem hívta be a magyarokat a frankok elleni harchoz szövetségesként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8567" y="2100724"/>
            <a:ext cx="95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Mit jelent a kettős honfoglalás elmélete</a:t>
            </a:r>
            <a:r>
              <a:rPr lang="hu-HU" sz="2000" b="1" dirty="0">
                <a:solidFill>
                  <a:srgbClr val="323264"/>
                </a:solidFill>
              </a:rPr>
              <a:t>? Kattintson a kérdésekre a megoldásért</a:t>
            </a:r>
            <a:r>
              <a:rPr lang="hu-HU" sz="2000" b="1" dirty="0" smtClean="0">
                <a:solidFill>
                  <a:srgbClr val="323264"/>
                </a:solidFill>
              </a:rPr>
              <a:t>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5" name="Téglalap 14">
            <a:hlinkClick r:id="rId4"/>
          </p:cNvPr>
          <p:cNvSpPr/>
          <p:nvPr/>
        </p:nvSpPr>
        <p:spPr>
          <a:xfrm>
            <a:off x="9731860" y="201744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739120" y="1996108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1’08” - 3’18”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-1" y="2485932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László Gyula kettős eredet elmélete szerint a mai magyarság egy finnugor és egy török ág összenövéséből született meg, az előbbit egy finnugor nyelvű ősi magyarság, az utóbbit pedig az onogurok alkották.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0440206" y="3435670"/>
            <a:ext cx="165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3’45” </a:t>
            </a:r>
            <a:r>
              <a:rPr lang="hu-HU" dirty="0"/>
              <a:t> </a:t>
            </a:r>
            <a:r>
              <a:rPr lang="hu-HU" dirty="0" smtClean="0"/>
              <a:t>- 5’07”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9091" y="3090775"/>
            <a:ext cx="10415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A videórészletek alapján válaszoljon a </a:t>
            </a:r>
            <a:r>
              <a:rPr lang="hu-HU" sz="2000" b="1" dirty="0">
                <a:solidFill>
                  <a:srgbClr val="323264"/>
                </a:solidFill>
              </a:rPr>
              <a:t>kérdésekre? Kattintson a kérdésekre a megoldásért</a:t>
            </a:r>
            <a:r>
              <a:rPr lang="hu-HU" sz="2000" b="1" dirty="0" smtClean="0">
                <a:solidFill>
                  <a:srgbClr val="323264"/>
                </a:solidFill>
              </a:rPr>
              <a:t>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567" y="3420668"/>
            <a:ext cx="4086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volt Emese? Miről szólt az álma?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8567" y="4345303"/>
            <a:ext cx="590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fegyvereket lát, mi </a:t>
            </a:r>
            <a:r>
              <a:rPr lang="hu-HU" sz="2000" b="1" dirty="0" err="1" smtClean="0"/>
              <a:t>jellemzi</a:t>
            </a:r>
            <a:r>
              <a:rPr lang="hu-HU" sz="2000" b="1" dirty="0" smtClean="0"/>
              <a:t> a harcmodort?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567" y="3749338"/>
            <a:ext cx="1216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Emese volt Álmos anyja, akit a turulmadár szállt meg és gyereke született, ezért kapta az Álmos nevet. Dicső királyok lesznek utódai. </a:t>
            </a:r>
            <a:endParaRPr lang="hu-HU" dirty="0"/>
          </a:p>
        </p:txBody>
      </p:sp>
      <p:sp>
        <p:nvSpPr>
          <p:cNvPr id="22" name="Téglalap 21">
            <a:hlinkClick r:id="rId5"/>
          </p:cNvPr>
          <p:cNvSpPr/>
          <p:nvPr/>
        </p:nvSpPr>
        <p:spPr>
          <a:xfrm>
            <a:off x="10635159" y="302122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0213119" y="4340797"/>
            <a:ext cx="165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7’10”  - 8’20”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8567" y="4720346"/>
            <a:ext cx="618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Kard, kések, íj és nyíl, dárda, lándzsa – könnyű lovas harcmodor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8567" y="5069944"/>
            <a:ext cx="1019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Miért kell a magyaroknak elhagyni Etelközt? Mi volt a vérszerződés? 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8566" y="5402018"/>
            <a:ext cx="1206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Kevés a legelő az állatok számára, jobban védhető terület, besenyők állandó támadásai – Vérszerződés a magyar törzsek szövetsége. Vezérlő fejedelem Álmos fia Árpád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0221540" y="4900606"/>
            <a:ext cx="18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33’20”  - 39’20”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9486900" y="6099263"/>
            <a:ext cx="23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1h 39’20”  - 1h 40’10”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8088" y="6020212"/>
            <a:ext cx="907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Hogyan, milyen rendszer szerint telepedtek le a Kárpát medencében a magyarok? </a:t>
            </a:r>
            <a:endParaRPr lang="hu-HU" sz="2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9476" y="6375105"/>
            <a:ext cx="618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Nemzetségek szerint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13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6" grpId="0"/>
      <p:bldP spid="6" grpId="1"/>
      <p:bldP spid="10" grpId="0"/>
      <p:bldP spid="10" grpId="1"/>
      <p:bldP spid="24" grpId="0"/>
      <p:bldP spid="24" grpId="1"/>
      <p:bldP spid="26" grpId="0"/>
      <p:bldP spid="26" grpId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Amikor a magyarok nyilait …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1052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válaszoljon a kérdésekre! (1. pont). Kattintson a kérdésre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08389" y="117855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1108295" y="63507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3312775"/>
            <a:ext cx="590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Mik voltak a kalandozó </a:t>
            </a:r>
            <a:r>
              <a:rPr lang="hu-HU" sz="2000" b="1" dirty="0" smtClean="0"/>
              <a:t>hadjáratok </a:t>
            </a:r>
            <a:r>
              <a:rPr lang="hu-HU" sz="2000" b="1" dirty="0"/>
              <a:t>sikereinek </a:t>
            </a:r>
            <a:r>
              <a:rPr lang="hu-HU" sz="2000" b="1" dirty="0" smtClean="0"/>
              <a:t>okai</a:t>
            </a:r>
            <a:r>
              <a:rPr lang="hu-HU" sz="2000" b="1" dirty="0"/>
              <a:t>?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4650155"/>
            <a:ext cx="458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Írja le a szembenálló </a:t>
            </a:r>
            <a:r>
              <a:rPr lang="hu-HU" sz="2000" b="1" dirty="0" smtClean="0"/>
              <a:t>felek </a:t>
            </a:r>
            <a:r>
              <a:rPr lang="hu-HU" sz="2000" b="1" dirty="0"/>
              <a:t>fegyverzetét!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320714"/>
            <a:ext cx="415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Jellemezze a magyarok </a:t>
            </a:r>
            <a:r>
              <a:rPr lang="hu-HU" sz="2000" b="1" dirty="0" smtClean="0"/>
              <a:t>taktikáját</a:t>
            </a:r>
            <a:r>
              <a:rPr lang="hu-HU" sz="2000" b="1" dirty="0"/>
              <a:t>!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073834"/>
            <a:ext cx="456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Mikor voltak a </a:t>
            </a:r>
            <a:r>
              <a:rPr lang="hu-HU" sz="2000" b="1" dirty="0" smtClean="0"/>
              <a:t>kalandozó hadjáratok</a:t>
            </a:r>
            <a:r>
              <a:rPr lang="hu-HU" sz="2000" b="1" dirty="0"/>
              <a:t>?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5995014"/>
            <a:ext cx="6278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Mik voltak a kalandozó </a:t>
            </a:r>
            <a:r>
              <a:rPr lang="hu-HU" sz="2000" b="1" dirty="0" smtClean="0"/>
              <a:t>hadjáratok kudarcainak </a:t>
            </a:r>
            <a:r>
              <a:rPr lang="hu-HU" sz="2000" b="1" dirty="0"/>
              <a:t>okai?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0" y="2164080"/>
            <a:ext cx="403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Merseburgnál és Augsburgnál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1432560"/>
            <a:ext cx="1060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9. század közepétől kb. 970-ig (Etelközből és a honfoglalást követően a Kárpát medencéből egyaránt </a:t>
            </a:r>
            <a:endParaRPr lang="hu-HU" sz="2000" dirty="0"/>
          </a:p>
        </p:txBody>
      </p:sp>
      <p:sp>
        <p:nvSpPr>
          <p:cNvPr id="17" name="Téglalap 16"/>
          <p:cNvSpPr/>
          <p:nvPr/>
        </p:nvSpPr>
        <p:spPr>
          <a:xfrm>
            <a:off x="0" y="1815515"/>
            <a:ext cx="622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Hol szenvedtek nagyobb vereséget a magyar csapatok?</a:t>
            </a:r>
            <a:endParaRPr lang="hu-HU" sz="2000" b="1" dirty="0"/>
          </a:p>
        </p:txBody>
      </p:sp>
      <p:sp>
        <p:nvSpPr>
          <p:cNvPr id="18" name="Téglalap 17"/>
          <p:cNvSpPr/>
          <p:nvPr/>
        </p:nvSpPr>
        <p:spPr>
          <a:xfrm>
            <a:off x="0" y="2577515"/>
            <a:ext cx="700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Hány fő harcolt a kalandozó, portyázó magyar csapatokban?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0" y="2926080"/>
            <a:ext cx="403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Néhány száz, vagy néhány ezer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0" y="3647440"/>
            <a:ext cx="490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</a:t>
            </a:r>
            <a:r>
              <a:rPr lang="hu-HU" sz="2000" dirty="0" smtClean="0"/>
              <a:t>eresztény nyugat széttagolt, anarchia,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magyar csapatok harcmodora,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más népek is támadták Nyugat Európát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49784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Magyarok</a:t>
            </a:r>
            <a:r>
              <a:rPr lang="hu-HU" sz="2000" dirty="0" smtClean="0"/>
              <a:t>: acélsisak, sodronyvért, szablya, képzett ló – </a:t>
            </a:r>
            <a:r>
              <a:rPr lang="hu-HU" sz="2000" b="1" dirty="0" smtClean="0"/>
              <a:t>lovagok</a:t>
            </a:r>
            <a:r>
              <a:rPr lang="hu-HU" sz="2000" dirty="0" smtClean="0"/>
              <a:t>: </a:t>
            </a:r>
            <a:r>
              <a:rPr lang="hu-HU" sz="2000" dirty="0"/>
              <a:t>acélsisak, sodronyvért, </a:t>
            </a:r>
            <a:r>
              <a:rPr lang="hu-HU" sz="2000" dirty="0" smtClean="0"/>
              <a:t>pajzs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636645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Egységes államok jönnek létre Nyugat Európában, hatékony védelmi rendszer, kiismerik a harcmodort</a:t>
            </a:r>
            <a:endParaRPr lang="hu-HU" sz="2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0" y="56450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Könnyűlovas, íjjal vívott távolharc, összeszokott harcosok, hatékony irányítás, színlelt menekülés, cselvetés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869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6686397" cy="40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Merre vezettek hadjáratokat a kalandozó magyarok!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572030" y="8128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Amikor a magyarok nyilait …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945120" y="1056640"/>
            <a:ext cx="330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Nyugat Európa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Itália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Kelet-Római Birodalom (Bizánci Császárság)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1344" t="19625" r="45509" b="27859"/>
          <a:stretch/>
        </p:blipFill>
        <p:spPr>
          <a:xfrm>
            <a:off x="152400" y="1238468"/>
            <a:ext cx="7305039" cy="50014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62560" y="5821680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FI-504010501/1 Történelem tankönyv 5. osztály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865120" y="3139440"/>
            <a:ext cx="57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145280" y="4064000"/>
            <a:ext cx="57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807200" y="4541520"/>
            <a:ext cx="57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670800" y="3082597"/>
            <a:ext cx="452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3. Miért egyezik ki Géza fejedelem a keresztény uralkodókkal?</a:t>
            </a:r>
            <a:endParaRPr lang="hu-HU" b="1" dirty="0"/>
          </a:p>
          <a:p>
            <a:r>
              <a:rPr lang="hu-HU" dirty="0"/>
              <a:t>955: I. Ottó német király legyőzi a kalandozó</a:t>
            </a:r>
          </a:p>
          <a:p>
            <a:r>
              <a:rPr lang="hu-HU" dirty="0"/>
              <a:t>magyar </a:t>
            </a:r>
            <a:r>
              <a:rPr lang="hu-HU" dirty="0" err="1"/>
              <a:t>hadakat</a:t>
            </a:r>
            <a:r>
              <a:rPr lang="hu-HU" dirty="0"/>
              <a:t> Augsburgnál.</a:t>
            </a:r>
          </a:p>
          <a:p>
            <a:r>
              <a:rPr lang="hu-HU" dirty="0"/>
              <a:t>962: I. Ottó uralma alatt egyesíti a német</a:t>
            </a:r>
          </a:p>
          <a:p>
            <a:r>
              <a:rPr lang="hu-HU" dirty="0"/>
              <a:t>területeket, és császárrá koronáztatja</a:t>
            </a:r>
          </a:p>
          <a:p>
            <a:r>
              <a:rPr lang="hu-HU" dirty="0"/>
              <a:t>magát. Létrejön a </a:t>
            </a:r>
            <a:r>
              <a:rPr lang="hu-HU" dirty="0" smtClean="0"/>
              <a:t>Német-római Császárság</a:t>
            </a:r>
            <a:r>
              <a:rPr lang="hu-HU" dirty="0"/>
              <a:t>.</a:t>
            </a:r>
          </a:p>
          <a:p>
            <a:r>
              <a:rPr lang="hu-HU" dirty="0"/>
              <a:t>972: I. Ottó fia és a bizánci császár lánya</a:t>
            </a:r>
          </a:p>
          <a:p>
            <a:r>
              <a:rPr lang="hu-HU" dirty="0"/>
              <a:t>házasságot kötnek.</a:t>
            </a:r>
          </a:p>
          <a:p>
            <a:r>
              <a:rPr lang="hu-HU" dirty="0"/>
              <a:t>973: Géza magyar fejedelem békeköveteket</a:t>
            </a:r>
          </a:p>
          <a:p>
            <a:r>
              <a:rPr lang="hu-HU" dirty="0"/>
              <a:t>küld I. Ottó </a:t>
            </a:r>
            <a:r>
              <a:rPr lang="hu-HU" dirty="0" smtClean="0"/>
              <a:t>német-római császárhoz</a:t>
            </a:r>
            <a:r>
              <a:rPr lang="hu-HU" dirty="0"/>
              <a:t>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204720" y="6278880"/>
            <a:ext cx="996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Nyugat- és Dél-Európában is egy erős birodalom jött létre, akik szövetséget kötöttek egymással.</a:t>
            </a:r>
            <a:endParaRPr lang="hu-HU" sz="2000" dirty="0"/>
          </a:p>
        </p:txBody>
      </p:sp>
      <p:sp>
        <p:nvSpPr>
          <p:cNvPr id="20" name="Téglalap 19"/>
          <p:cNvSpPr/>
          <p:nvPr/>
        </p:nvSpPr>
        <p:spPr>
          <a:xfrm>
            <a:off x="11193518" y="254411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István a mi urunk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106166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solidFill>
                  <a:srgbClr val="323264"/>
                </a:solidFill>
              </a:rPr>
              <a:t>1</a:t>
            </a:r>
            <a:r>
              <a:rPr lang="hu-HU" sz="1900" b="1" dirty="0" smtClean="0">
                <a:solidFill>
                  <a:srgbClr val="323264"/>
                </a:solidFill>
              </a:rPr>
              <a:t>. Olvassa el! Miért vált szükségessé a kereszténység felvétele a pogány magyarok számára? (1.pont) </a:t>
            </a:r>
            <a:endParaRPr lang="hu-HU" sz="19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0504524" y="287758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187772" y="2527303"/>
            <a:ext cx="19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25’56” - 29’10”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104832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Géza fejedelem (972 – 997) felismerte</a:t>
            </a:r>
            <a:r>
              <a:rPr lang="hu-HU" dirty="0"/>
              <a:t>, hogy a magyarság körül megváltoztak a külpolitikai viszonyok. A Kárpát-medencétől nyugatra I. (Nagy) Ottó 962-ben megalapította a Német-római Császárságot, délen pedig a Bizánci Birodalom kapott új erőre. E két hatalmas keresztény állam fogta közre a pogány magyar fejedelemséget, melynek fennmaradását csak az biztosíthatta, ha békében él a szomszédokkal és felveszi a kereszténységet</a:t>
            </a:r>
            <a:r>
              <a:rPr lang="hu-HU" dirty="0" smtClean="0"/>
              <a:t>. A német-római </a:t>
            </a:r>
            <a:r>
              <a:rPr lang="hu-HU" dirty="0"/>
              <a:t>császár egy püspököt és papokat küldött Magyarországra, ezzel vette kezdetét a </a:t>
            </a:r>
            <a:r>
              <a:rPr lang="hu-HU" dirty="0" smtClean="0"/>
              <a:t>hittérítés. </a:t>
            </a:r>
            <a:r>
              <a:rPr lang="hu-HU" dirty="0"/>
              <a:t>Bár Géza megkeresztelt uralkodó volt, címe – mindenekelőtt a koronázás hiánya miatt – még nélkülözte a keresztény király hivatalos elismertetését. </a:t>
            </a:r>
          </a:p>
        </p:txBody>
      </p:sp>
      <p:cxnSp>
        <p:nvCxnSpPr>
          <p:cNvPr id="6" name="Egyenes összekötő 5"/>
          <p:cNvCxnSpPr>
            <a:stCxn id="4" idx="1"/>
          </p:cNvCxnSpPr>
          <p:nvPr/>
        </p:nvCxnSpPr>
        <p:spPr>
          <a:xfrm flipV="1">
            <a:off x="0" y="1900238"/>
            <a:ext cx="11715617" cy="252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2986088" y="2200275"/>
            <a:ext cx="2414587" cy="142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0" y="2748727"/>
            <a:ext cx="1018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Nézze meg a részletet az István a király rockoperából! Kik állnak egymással szemben Géza fejedelem halála után? Mi az ellentétek oka? Megoldásért kattintson a betűre! (2.pont)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893857" y="3937949"/>
            <a:ext cx="101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István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0814012" y="4371841"/>
            <a:ext cx="137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Koppány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437524" y="4439125"/>
            <a:ext cx="227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Géza fejedelem fia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516497" y="3547759"/>
            <a:ext cx="339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Árpád ház legidősebb férfitagja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592488" y="4908483"/>
            <a:ext cx="15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új rend híve 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473272" y="395301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r</a:t>
            </a:r>
            <a:r>
              <a:rPr lang="hu-HU" sz="2000" dirty="0" smtClean="0"/>
              <a:t>égi rend híve </a:t>
            </a:r>
            <a:endParaRPr lang="hu-HU" sz="2000" dirty="0"/>
          </a:p>
        </p:txBody>
      </p:sp>
      <p:sp>
        <p:nvSpPr>
          <p:cNvPr id="13" name="Téglalap 12"/>
          <p:cNvSpPr/>
          <p:nvPr/>
        </p:nvSpPr>
        <p:spPr>
          <a:xfrm>
            <a:off x="10717135" y="4894060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keresztény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724883" y="5421637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pogány</a:t>
            </a:r>
          </a:p>
        </p:txBody>
      </p:sp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66804"/>
              </p:ext>
            </p:extLst>
          </p:nvPr>
        </p:nvGraphicFramePr>
        <p:xfrm>
          <a:off x="-7770" y="3568843"/>
          <a:ext cx="8127999" cy="255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103178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14657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67808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Szemben álló felek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Szemben álló felek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4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Személy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50048"/>
                  </a:ext>
                </a:extLst>
              </a:tr>
              <a:tr h="639302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Árpád házban a helye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46512"/>
                  </a:ext>
                </a:extLst>
              </a:tr>
              <a:tr h="424264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Vallás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53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Változásokhoz viszonya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3439"/>
                  </a:ext>
                </a:extLst>
              </a:tr>
            </a:tbl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2686050" y="3936893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A1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189253" y="3910263"/>
            <a:ext cx="137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Koppány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962698" y="3874369"/>
            <a:ext cx="101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István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962698" y="4438961"/>
            <a:ext cx="2157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Géza fejedelem fia</a:t>
            </a:r>
            <a:endParaRPr lang="hu-HU" sz="2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164954" y="4288858"/>
            <a:ext cx="230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Árpád ház </a:t>
            </a:r>
          </a:p>
          <a:p>
            <a:r>
              <a:rPr lang="hu-HU" sz="2000" dirty="0" smtClean="0"/>
              <a:t>legidősebb férfitagja</a:t>
            </a:r>
            <a:endParaRPr lang="hu-HU" sz="2000" dirty="0"/>
          </a:p>
        </p:txBody>
      </p:sp>
      <p:sp>
        <p:nvSpPr>
          <p:cNvPr id="33" name="Téglalap 32"/>
          <p:cNvSpPr/>
          <p:nvPr/>
        </p:nvSpPr>
        <p:spPr>
          <a:xfrm>
            <a:off x="3164954" y="4974871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pogány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3164954" y="5525041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r</a:t>
            </a:r>
            <a:r>
              <a:rPr lang="hu-HU" sz="2000" dirty="0" smtClean="0"/>
              <a:t>égi rend híve </a:t>
            </a:r>
            <a:endParaRPr lang="hu-HU" sz="20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2686049" y="4411612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2653955" y="5007458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A3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728413" y="5539079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A4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353979" y="3938839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B</a:t>
            </a:r>
            <a:r>
              <a:rPr lang="hu-HU" sz="2000" b="1" dirty="0" smtClean="0">
                <a:solidFill>
                  <a:srgbClr val="FF0000"/>
                </a:solidFill>
              </a:rPr>
              <a:t>1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356749" y="4438961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6043655" y="4953192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keresztény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096000" y="5504173"/>
            <a:ext cx="15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új rend híve </a:t>
            </a:r>
            <a:endParaRPr lang="hu-HU" sz="20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394824" y="4977799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B3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5430011" y="5497620"/>
            <a:ext cx="52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B4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13" grpId="0"/>
      <p:bldP spid="14" grpId="0"/>
      <p:bldP spid="28" grpId="0"/>
      <p:bldP spid="29" grpId="0"/>
      <p:bldP spid="30" grpId="0"/>
      <p:bldP spid="32" grpId="0"/>
      <p:bldP spid="33" grpId="0"/>
      <p:bldP spid="34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István a mi urunk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9974047" y="22597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9974047" y="70788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895" y="636481"/>
            <a:ext cx="9815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Államalapítás! Nézze meg a részletet az István a király rockoperából királlyá koronázást! Melyek a koronázási jelvények? (2 pont A) Olvassa el a szöveget! Milyen területi egységeket hozott létre István? Ki állt az élén? (2. pont B)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1" name="Téglalap 10">
            <a:hlinkClick r:id="rId3"/>
          </p:cNvPr>
          <p:cNvSpPr/>
          <p:nvPr/>
        </p:nvSpPr>
        <p:spPr>
          <a:xfrm>
            <a:off x="11098637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958194" y="451945"/>
            <a:ext cx="123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1h 29’44”</a:t>
            </a:r>
          </a:p>
          <a:p>
            <a:r>
              <a:rPr lang="hu-HU" dirty="0" smtClean="0"/>
              <a:t>1h 31’45” 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-1258" y="1565305"/>
            <a:ext cx="12184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István </a:t>
            </a:r>
            <a:r>
              <a:rPr lang="hu-HU" dirty="0" smtClean="0"/>
              <a:t>létrehozta a vármegyerendszert. </a:t>
            </a:r>
            <a:r>
              <a:rPr lang="hu-HU" dirty="0"/>
              <a:t>Vármegyéket alapított, amelyek </a:t>
            </a:r>
            <a:r>
              <a:rPr lang="hu-HU" dirty="0" smtClean="0"/>
              <a:t>középpontjában egy-egy </a:t>
            </a:r>
            <a:r>
              <a:rPr lang="hu-HU" dirty="0"/>
              <a:t>vár állt. A vármegyék élére az ispánok kerültek. </a:t>
            </a:r>
            <a:r>
              <a:rPr lang="hu-HU" dirty="0" smtClean="0"/>
              <a:t>Ők képviselték </a:t>
            </a:r>
            <a:r>
              <a:rPr lang="hu-HU" dirty="0"/>
              <a:t>a királyt az adott területen. Beszedték az </a:t>
            </a:r>
            <a:r>
              <a:rPr lang="hu-HU" dirty="0" smtClean="0"/>
              <a:t>adókat, bíráskodtak</a:t>
            </a:r>
            <a:r>
              <a:rPr lang="hu-HU" dirty="0"/>
              <a:t>, vezették a vármegye katonaságát. István </a:t>
            </a:r>
            <a:r>
              <a:rPr lang="hu-HU" dirty="0" smtClean="0"/>
              <a:t>ezüstpénzt, dénárt </a:t>
            </a:r>
            <a:r>
              <a:rPr lang="hu-HU" dirty="0"/>
              <a:t>veretett, és két törvénykönyv is fűződik a </a:t>
            </a:r>
            <a:r>
              <a:rPr lang="hu-HU" dirty="0" smtClean="0"/>
              <a:t>nevéhez. Fehérvár </a:t>
            </a:r>
            <a:r>
              <a:rPr lang="hu-HU" dirty="0"/>
              <a:t>lett az ország királyi központja.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818" y="2445816"/>
            <a:ext cx="686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A: koronázási jelvények: korona, jogar, országalma, palást, kard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-1" y="2788774"/>
            <a:ext cx="981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</a:t>
            </a:r>
            <a:r>
              <a:rPr lang="hu-HU" sz="2000" dirty="0" smtClean="0"/>
              <a:t>: területi egység: vármegye, élén az ispán (feladata: adóbeszedés, bíráskodás, katonai vezetés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-1" y="3238312"/>
            <a:ext cx="1024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Egyházszervezés! Nézze meg a képet, olvassa el a szöveget! Milyen intézkedéseket hozott István a keresztény egyház érdekében? (3. pont)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4068284"/>
            <a:ext cx="3810000" cy="245745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957637" y="3862703"/>
            <a:ext cx="8220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István király építette ki a keresztény magyar </a:t>
            </a:r>
            <a:r>
              <a:rPr lang="hu-HU" dirty="0" smtClean="0"/>
              <a:t>államot, ezért </a:t>
            </a:r>
            <a:r>
              <a:rPr lang="hu-HU" dirty="0"/>
              <a:t>államalapító királyunkként tiszteljük. Az </a:t>
            </a:r>
            <a:r>
              <a:rPr lang="hu-HU" dirty="0" smtClean="0"/>
              <a:t>egyházszervezés legfontosabb </a:t>
            </a:r>
            <a:r>
              <a:rPr lang="hu-HU" dirty="0"/>
              <a:t>lépéseként két érsekséget és </a:t>
            </a:r>
            <a:r>
              <a:rPr lang="hu-HU" dirty="0" smtClean="0"/>
              <a:t>nyolc püspökséget </a:t>
            </a:r>
            <a:r>
              <a:rPr lang="hu-HU" dirty="0"/>
              <a:t>hozott létre. A legfontosabb érsekség </a:t>
            </a:r>
            <a:r>
              <a:rPr lang="hu-HU" dirty="0" smtClean="0"/>
              <a:t>Esztergom lett</a:t>
            </a:r>
            <a:r>
              <a:rPr lang="hu-HU" dirty="0"/>
              <a:t>. A későbbiekben az esztergomi érsek koronázta </a:t>
            </a:r>
            <a:r>
              <a:rPr lang="hu-HU" dirty="0" smtClean="0"/>
              <a:t>a magyar </a:t>
            </a:r>
            <a:r>
              <a:rPr lang="hu-HU" dirty="0"/>
              <a:t>királyokat. István elrendelte az egyházi tized </a:t>
            </a:r>
            <a:r>
              <a:rPr lang="hu-HU" dirty="0" smtClean="0"/>
              <a:t>fizetését és </a:t>
            </a:r>
            <a:r>
              <a:rPr lang="hu-HU" dirty="0"/>
              <a:t>a kötelező vasárnapi templomba járást.  Minden </a:t>
            </a:r>
            <a:r>
              <a:rPr lang="hu-HU" dirty="0" smtClean="0"/>
              <a:t>tíz falunak </a:t>
            </a:r>
            <a:r>
              <a:rPr lang="hu-HU" dirty="0"/>
              <a:t>kötelessége volt legalább egy közös </a:t>
            </a:r>
            <a:r>
              <a:rPr lang="hu-HU" dirty="0" smtClean="0"/>
              <a:t>kőtemplomot építenie</a:t>
            </a:r>
            <a:r>
              <a:rPr lang="hu-HU" dirty="0"/>
              <a:t>.</a:t>
            </a:r>
          </a:p>
        </p:txBody>
      </p:sp>
      <p:sp>
        <p:nvSpPr>
          <p:cNvPr id="18" name="Téglalap 17"/>
          <p:cNvSpPr/>
          <p:nvPr/>
        </p:nvSpPr>
        <p:spPr>
          <a:xfrm>
            <a:off x="10166189" y="326421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1193518" y="326056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971926" y="551045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000" dirty="0" smtClean="0"/>
              <a:t>püspökséget és 2 érsekséget alapít;    </a:t>
            </a:r>
          </a:p>
          <a:p>
            <a:pPr marL="342900" indent="-342900">
              <a:buFontTx/>
              <a:buChar char="-"/>
            </a:pPr>
            <a:r>
              <a:rPr lang="hu-HU" sz="2000" dirty="0" smtClean="0"/>
              <a:t>elrendeli a tizedfizetés kötelezettségét, </a:t>
            </a:r>
          </a:p>
          <a:p>
            <a:pPr marL="342900" indent="-342900">
              <a:buFontTx/>
              <a:buChar char="-"/>
            </a:pPr>
            <a:r>
              <a:rPr lang="hu-HU" sz="2000" dirty="0" smtClean="0"/>
              <a:t>templomépíttetés;</a:t>
            </a:r>
          </a:p>
          <a:p>
            <a:pPr marL="342900" indent="-342900">
              <a:buFontTx/>
              <a:buChar char="-"/>
            </a:pPr>
            <a:r>
              <a:rPr lang="hu-HU" sz="2000" dirty="0" smtClean="0"/>
              <a:t>kötelező templomba járás</a:t>
            </a:r>
          </a:p>
        </p:txBody>
      </p:sp>
    </p:spTree>
    <p:extLst>
      <p:ext uri="{BB962C8B-B14F-4D97-AF65-F5344CB8AC3E}">
        <p14:creationId xmlns:p14="http://schemas.microsoft.com/office/powerpoint/2010/main" val="14885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István a mi urunk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707886"/>
            <a:ext cx="1193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Trónutódlás! Ábraelemzés! Válaszoljon a kérdésekre az ábra alapján! Megoldásért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6349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3" y="1154162"/>
            <a:ext cx="10215092" cy="33892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0482" y="4543425"/>
            <a:ext cx="447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1. Kinek a gyermeke Géza fejedelem?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0481" y="5210005"/>
            <a:ext cx="488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2</a:t>
            </a:r>
            <a:r>
              <a:rPr lang="hu-HU" sz="2000" b="1" dirty="0" smtClean="0"/>
              <a:t>. Hogy hívják Géza fejedelem testvérét?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0481" y="4872095"/>
            <a:ext cx="134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Taksony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0482" y="5547915"/>
            <a:ext cx="118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Mihály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0480" y="5904510"/>
            <a:ext cx="488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3. Hogy hívják Géza fejedelem feleségét?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0482" y="6242420"/>
            <a:ext cx="101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Sarolt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38142" y="4881849"/>
            <a:ext cx="179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Egy - Imre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938141" y="4543425"/>
            <a:ext cx="525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Hány fia született Szent Istvánnak, nevük?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783630" y="5198575"/>
            <a:ext cx="525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Imre halála után ki lehetett trónörökös?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912740" y="6161717"/>
            <a:ext cx="525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Hogy hívják 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912739" y="5536999"/>
            <a:ext cx="525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István lányainak férje, illetve Géza fejedelem testvérének fia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938141" y="6457890"/>
            <a:ext cx="4314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Vazul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020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5" grpId="0"/>
      <p:bldP spid="15" grpId="1"/>
      <p:bldP spid="16" grpId="0"/>
      <p:bldP spid="16" grpId="1"/>
      <p:bldP spid="20" grpId="0"/>
      <p:bldP spid="20" grpId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Küzdelem a Magyar Királyság …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707886"/>
            <a:ext cx="1132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válaszoljon a kérdésekre! Megoldásért kattintson a kérdésre! (1.A 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33157" y="2412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0031335" y="356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4446453"/>
            <a:ext cx="1167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162. oldal kép és a zene segítségével válaszoljon, hogy az 1052-es német támadás meddig jutott és hogyan sikerült feltartóztatni! (1.B 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754" y="1107996"/>
            <a:ext cx="971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jellemezte hazánkat Szent István király halála után? Tegye sorrendbe a királyokat!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843102" y="1459870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Aba Sámuel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739503" y="1449734"/>
            <a:ext cx="164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Orseoló</a:t>
            </a:r>
            <a:r>
              <a:rPr lang="hu-HU" sz="2000" dirty="0" smtClean="0"/>
              <a:t> Péter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786436" y="1415772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András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715" y="1472788"/>
            <a:ext cx="172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Polgárháború</a:t>
            </a:r>
            <a:endParaRPr lang="hu-HU" sz="2000" dirty="0"/>
          </a:p>
        </p:txBody>
      </p:sp>
      <p:sp useBgFill="1">
        <p:nvSpPr>
          <p:cNvPr id="6" name="Téglalap 5"/>
          <p:cNvSpPr/>
          <p:nvPr/>
        </p:nvSpPr>
        <p:spPr>
          <a:xfrm>
            <a:off x="3337431" y="1505431"/>
            <a:ext cx="456964" cy="42739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17" name="Téglalap 16"/>
          <p:cNvSpPr/>
          <p:nvPr/>
        </p:nvSpPr>
        <p:spPr>
          <a:xfrm>
            <a:off x="5217441" y="1468070"/>
            <a:ext cx="456964" cy="42739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18" name="Téglalap 17"/>
          <p:cNvSpPr/>
          <p:nvPr/>
        </p:nvSpPr>
        <p:spPr>
          <a:xfrm>
            <a:off x="6684368" y="1476807"/>
            <a:ext cx="456964" cy="42739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289470" y="15004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1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756397" y="149953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3</a:t>
            </a:r>
            <a:endParaRPr lang="hu-HU" sz="2000" b="1" dirty="0"/>
          </a:p>
        </p:txBody>
      </p:sp>
      <p:sp>
        <p:nvSpPr>
          <p:cNvPr id="16" name="Téglalap 15"/>
          <p:cNvSpPr/>
          <p:nvPr/>
        </p:nvSpPr>
        <p:spPr>
          <a:xfrm>
            <a:off x="3380224" y="151711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2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4754" y="1815882"/>
            <a:ext cx="980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Mikor volt a </a:t>
            </a:r>
            <a:r>
              <a:rPr lang="hu-HU" sz="2000" b="1" dirty="0" err="1" smtClean="0"/>
              <a:t>ménfői</a:t>
            </a:r>
            <a:r>
              <a:rPr lang="hu-HU" sz="2000" b="1" dirty="0" smtClean="0"/>
              <a:t> csata? Mi volt a kimenetele?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0715" y="2096824"/>
            <a:ext cx="1212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1044-ben, a német-római császár csapatai legyőzték a magyar seregeket, és hűbéresének tekintette az országot! 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4754" y="2427245"/>
            <a:ext cx="907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volt a </a:t>
            </a:r>
            <a:r>
              <a:rPr lang="hu-HU" sz="2000" b="1" dirty="0" err="1" smtClean="0"/>
              <a:t>a</a:t>
            </a:r>
            <a:r>
              <a:rPr lang="hu-HU" sz="2000" b="1" dirty="0" smtClean="0"/>
              <a:t> német-római császár? Mikor és hogyan  támadott újra?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" y="3089144"/>
            <a:ext cx="560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veszi fel a harcot a német-római csapatokkal?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0" y="2749276"/>
            <a:ext cx="927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III. Henrik és 1051-ben kétirányból Dunán Győrig, Henrik nyugatról Székesfehérvárig! 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-41594" y="3751043"/>
            <a:ext cx="672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sikerült legyőzni a német-római csapatokat?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600698" y="3111686"/>
            <a:ext cx="172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Béla herceg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9042" y="4072747"/>
            <a:ext cx="1216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„felperzselt föld”, az utóvéd felmorzsolása, Dunai hajók hazaküldése, Fehérvár védelme, kiéheztetés, részenként győz</a:t>
            </a:r>
            <a:endParaRPr lang="hu-HU" sz="20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8409" y="3403765"/>
            <a:ext cx="317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és mikor volt a csata?</a:t>
            </a:r>
            <a:endParaRPr lang="hu-HU" sz="20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206452" y="3405184"/>
            <a:ext cx="172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1051 Vértes</a:t>
            </a:r>
            <a:endParaRPr lang="hu-HU" sz="2000" dirty="0"/>
          </a:p>
        </p:txBody>
      </p:sp>
      <p:sp>
        <p:nvSpPr>
          <p:cNvPr id="36" name="Téglalap 35"/>
          <p:cNvSpPr/>
          <p:nvPr/>
        </p:nvSpPr>
        <p:spPr>
          <a:xfrm>
            <a:off x="11078625" y="565793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7" name="Téglalap 36">
            <a:hlinkClick r:id="rId4"/>
          </p:cNvPr>
          <p:cNvSpPr/>
          <p:nvPr/>
        </p:nvSpPr>
        <p:spPr>
          <a:xfrm>
            <a:off x="11062692" y="515345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11103778" y="61624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409" y="5104781"/>
            <a:ext cx="5486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1052 Pozsony</a:t>
            </a:r>
          </a:p>
          <a:p>
            <a:r>
              <a:rPr lang="hu-HU" sz="2000" dirty="0" smtClean="0"/>
              <a:t>Dunán érkeznek hajóval</a:t>
            </a:r>
          </a:p>
          <a:p>
            <a:r>
              <a:rPr lang="hu-HU" sz="2000" dirty="0" smtClean="0"/>
              <a:t>Pozsony ostroma</a:t>
            </a:r>
          </a:p>
          <a:p>
            <a:r>
              <a:rPr lang="hu-HU" sz="2000" dirty="0" smtClean="0"/>
              <a:t>Búvár Kund (</a:t>
            </a:r>
            <a:r>
              <a:rPr lang="hu-HU" sz="2000" dirty="0"/>
              <a:t>Z</a:t>
            </a:r>
            <a:r>
              <a:rPr lang="hu-HU" sz="2000" dirty="0" smtClean="0"/>
              <a:t>otmund) – éjjel megfúrja a hajókat</a:t>
            </a:r>
          </a:p>
          <a:p>
            <a:r>
              <a:rPr lang="hu-HU" sz="2000" dirty="0" smtClean="0"/>
              <a:t>Hajók </a:t>
            </a:r>
            <a:r>
              <a:rPr lang="hu-HU" sz="2000" dirty="0" err="1" smtClean="0"/>
              <a:t>elsülyedtek</a:t>
            </a:r>
            <a:r>
              <a:rPr lang="hu-HU" sz="2000" dirty="0" smtClean="0"/>
              <a:t> – élelem elveszett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263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1" grpId="1"/>
      <p:bldP spid="12" grpId="0"/>
      <p:bldP spid="12" grpId="1"/>
      <p:bldP spid="16" grpId="0"/>
      <p:bldP spid="16" grpId="1"/>
      <p:bldP spid="23" grpId="0"/>
      <p:bldP spid="25" grpId="0"/>
      <p:bldP spid="27" grpId="0"/>
      <p:bldP spid="27" grpId="1"/>
      <p:bldP spid="29" grpId="0"/>
      <p:bldP spid="29" grpId="1"/>
      <p:bldP spid="30" grpId="0"/>
      <p:bldP spid="30" grpId="1"/>
      <p:bldP spid="35" grpId="0"/>
      <p:bldP spid="35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Küzdelem a Magyar Királyság …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834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Olvassa el Szent László törvényeit, válaszoljon a kérdésekre! (2. 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-16946" y="1081656"/>
            <a:ext cx="6760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Ha </a:t>
            </a:r>
            <a:r>
              <a:rPr lang="hu-HU" dirty="0"/>
              <a:t>valamely szabadot vagy rabszolgát lopáson érnek, </a:t>
            </a:r>
            <a:r>
              <a:rPr lang="hu-HU" dirty="0" err="1"/>
              <a:t>akasszák</a:t>
            </a:r>
            <a:r>
              <a:rPr lang="hu-HU" dirty="0"/>
              <a:t> fel</a:t>
            </a:r>
          </a:p>
        </p:txBody>
      </p:sp>
      <p:sp>
        <p:nvSpPr>
          <p:cNvPr id="4" name="Téglalap 3"/>
          <p:cNvSpPr/>
          <p:nvPr/>
        </p:nvSpPr>
        <p:spPr>
          <a:xfrm>
            <a:off x="-16946" y="1389398"/>
            <a:ext cx="1168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olyan rabszolga pedig avagy szabad ( ember ), aki libát vagy tyúkot lop, fél szemét veszítse, és amit lopott, adja vissza</a:t>
            </a:r>
          </a:p>
        </p:txBody>
      </p:sp>
      <p:sp>
        <p:nvSpPr>
          <p:cNvPr id="6" name="Téglalap 5"/>
          <p:cNvSpPr/>
          <p:nvPr/>
        </p:nvSpPr>
        <p:spPr>
          <a:xfrm>
            <a:off x="-16946" y="227860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Akik pogány szokás szerint kutak mellett áldoznak, vagy fákhoz, forrásokhoz és </a:t>
            </a:r>
            <a:r>
              <a:rPr lang="hu-HU" dirty="0" err="1"/>
              <a:t>kövekhez</a:t>
            </a:r>
            <a:r>
              <a:rPr lang="hu-HU" dirty="0"/>
              <a:t> ajándékokat visznek, bűnükért egy ökörrel fizessenek.</a:t>
            </a:r>
          </a:p>
        </p:txBody>
      </p:sp>
      <p:sp>
        <p:nvSpPr>
          <p:cNvPr id="10" name="Téglalap 9"/>
          <p:cNvSpPr/>
          <p:nvPr/>
        </p:nvSpPr>
        <p:spPr>
          <a:xfrm>
            <a:off x="-16946" y="2867780"/>
            <a:ext cx="42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püspökök a szabadoktól szedjenek tizedet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7949" y="317996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pedig az eskü után a termés tulajdonosáról valaki idegen azt mondja, hogy hamisan esküdött, a püspök poroszlóján kívül a király és az ispán poroszlója előtt mérjék meg a termést. Ha a termés tulajdonosa vétkesnek bizonyul, neki adják a tizedrészt és a kilenc részt adják a püspöknek, ha azonban az találtatik hazugnak, aki bevádolta őt, ugyanazon büntetés szerint fizessen vétkéért. Ha pedig ( a vádaskodónak ) nincs semmije sem, amiből magát </a:t>
            </a:r>
            <a:r>
              <a:rPr lang="hu-HU" dirty="0" err="1"/>
              <a:t>megváltsa</a:t>
            </a:r>
            <a:r>
              <a:rPr lang="hu-HU" dirty="0"/>
              <a:t>, adják el őt, de csak egyedül, gyermekeit nem.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-16947" y="4363099"/>
            <a:ext cx="1222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a falusiak egyházukat ( templomukat ) elhagyva máshova vándorolnak, püspöki joggal és királyi paranccsal kényszerítsék őket oda visszatérni, ahonnan elmente</a:t>
            </a:r>
          </a:p>
        </p:txBody>
      </p:sp>
      <p:sp>
        <p:nvSpPr>
          <p:cNvPr id="13" name="Téglalap 12"/>
          <p:cNvSpPr/>
          <p:nvPr/>
        </p:nvSpPr>
        <p:spPr>
          <a:xfrm>
            <a:off x="-33892" y="1683987"/>
            <a:ext cx="1220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pedig ( a falu ) egy része vádolja a tolvajt, a másik pedig védelmezi, ne fogadják el ez utóbbiak védelmét, hanem vizsgálják meg a tolvajt istenítélettel,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988816" y="1007417"/>
            <a:ext cx="418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dirty="0">
                <a:hlinkClick r:id="rId3"/>
              </a:rPr>
              <a:t>http://www.angelfire.com/zine/pantagruel/LaszloII.htm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3331" y="5009430"/>
            <a:ext cx="33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</a:t>
            </a:r>
            <a:r>
              <a:rPr lang="hu-HU" sz="2000" b="1" dirty="0" smtClean="0"/>
              <a:t>it védenek a törvények?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9043" y="5338100"/>
            <a:ext cx="315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Egyházat és magántulajdont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623706" y="5018329"/>
            <a:ext cx="757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büntetik a lopást? Hogyan döntik el, kinek van igaza? 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643785" y="5332711"/>
            <a:ext cx="802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Akasztás, ha tyúk értékű, vagy kisebb vakítással - istenítélettel 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9042" y="5678155"/>
            <a:ext cx="4928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védik az egyházat a törvények?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989353" y="5678155"/>
            <a:ext cx="4928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büntetés jár a pogányoknak?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4456" y="6003514"/>
            <a:ext cx="482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Pogány vallás üldözése, tized az egyháznak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989353" y="5992514"/>
            <a:ext cx="618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Egy ökröt kell fizetni a pogány vallás gyakorlóinak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0" y="6392624"/>
            <a:ext cx="57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büntetik a törvények a hamis vádaskodót?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5720317" y="6392624"/>
            <a:ext cx="5481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Ugyanazon büntetést kapja, mint ha ő lett volna a bűnös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1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20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Küzdelem a Magyar Királyság ….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707886"/>
            <a:ext cx="932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Olvassa el a szöveget, nézze meg a videót! Válaszoljon a kérdésekre! (3.pont)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0064831" y="322159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-1175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1007980" y="60776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10143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Kálmán királyról a krónikák </a:t>
            </a:r>
            <a:r>
              <a:rPr lang="hu-HU" dirty="0" smtClean="0"/>
              <a:t>úgy számoltak </a:t>
            </a:r>
            <a:r>
              <a:rPr lang="hu-HU" dirty="0"/>
              <a:t>be, mint púpos, </a:t>
            </a:r>
            <a:r>
              <a:rPr lang="hu-HU" dirty="0" smtClean="0"/>
              <a:t>sánta, kancsal</a:t>
            </a:r>
            <a:r>
              <a:rPr lang="hu-HU" dirty="0"/>
              <a:t>, beszédhibás, </a:t>
            </a:r>
            <a:r>
              <a:rPr lang="hu-HU" dirty="0" smtClean="0"/>
              <a:t>uralkodásra alkalmatlan királyról. Valószínűtlen azonban</a:t>
            </a:r>
            <a:r>
              <a:rPr lang="hu-HU" dirty="0"/>
              <a:t>, hogy valakit </a:t>
            </a:r>
            <a:r>
              <a:rPr lang="hu-HU" dirty="0" smtClean="0"/>
              <a:t>megkoronáztak volna </a:t>
            </a:r>
            <a:r>
              <a:rPr lang="hu-HU" dirty="0"/>
              <a:t>ilyen sok születési </a:t>
            </a:r>
            <a:r>
              <a:rPr lang="hu-HU" dirty="0" smtClean="0"/>
              <a:t>hibával. Kálmánt </a:t>
            </a:r>
            <a:r>
              <a:rPr lang="hu-HU" dirty="0"/>
              <a:t>a trónon lázadó </a:t>
            </a:r>
            <a:r>
              <a:rPr lang="hu-HU" dirty="0" smtClean="0"/>
              <a:t>testvérének utódai </a:t>
            </a:r>
            <a:r>
              <a:rPr lang="hu-HU" dirty="0"/>
              <a:t>követték, többek között az a II</a:t>
            </a:r>
            <a:r>
              <a:rPr lang="hu-HU" dirty="0" smtClean="0"/>
              <a:t>. (</a:t>
            </a:r>
            <a:r>
              <a:rPr lang="hu-HU" dirty="0"/>
              <a:t>Vak) Béla, akit Kálmán </a:t>
            </a:r>
            <a:r>
              <a:rPr lang="hu-HU" dirty="0" smtClean="0"/>
              <a:t>parancsára fosztottak meg </a:t>
            </a:r>
            <a:r>
              <a:rPr lang="hu-HU" dirty="0"/>
              <a:t>szeme világától. </a:t>
            </a:r>
            <a:r>
              <a:rPr lang="hu-HU" dirty="0" smtClean="0"/>
              <a:t>Természetes tehát</a:t>
            </a:r>
            <a:r>
              <a:rPr lang="hu-HU" dirty="0"/>
              <a:t>, hogy a </a:t>
            </a:r>
            <a:r>
              <a:rPr lang="hu-HU" dirty="0" smtClean="0"/>
              <a:t>krónikaírók kedvezőtlen </a:t>
            </a:r>
            <a:r>
              <a:rPr lang="hu-HU" dirty="0"/>
              <a:t>színben tüntették fel </a:t>
            </a:r>
            <a:r>
              <a:rPr lang="hu-HU" dirty="0" smtClean="0"/>
              <a:t>azt a </a:t>
            </a:r>
            <a:r>
              <a:rPr lang="hu-HU" dirty="0"/>
              <a:t>királyt, aki ártott az uruknak.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280" y="2301766"/>
            <a:ext cx="572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ábrázolták Kálmán királyt a krónikák? 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513" y="2597046"/>
            <a:ext cx="221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volt az oka? 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512" y="2897094"/>
            <a:ext cx="644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Miért vakíttatta meg Kálmán a testvérét és annak a fiát? 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632811" y="2282641"/>
            <a:ext cx="641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Púpos, sánta, kancsal, beszédhibás, uralkodásra alkalmatlan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037878" y="2594593"/>
            <a:ext cx="710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Lázadó testvérének utódainak krónikásai tüntették fel rossz színben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333672" y="2897094"/>
            <a:ext cx="501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Hogy uralkodásra alkalmatlanná tegye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011382" y="386679"/>
            <a:ext cx="99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11’20”</a:t>
            </a:r>
          </a:p>
          <a:p>
            <a:r>
              <a:rPr lang="hu-HU" dirty="0" smtClean="0"/>
              <a:t>13’00”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575" y="3687893"/>
            <a:ext cx="4189551" cy="3026869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0" y="3302040"/>
            <a:ext cx="932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Merre vezettek hadjáratokat Szent László és Könyves Kálmán? (3.pont)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28600" y="3673542"/>
            <a:ext cx="610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Halics</a:t>
            </a:r>
            <a:r>
              <a:rPr lang="hu-HU" sz="2000" dirty="0" smtClean="0"/>
              <a:t> – Horvát Királyság – Dalmácia</a:t>
            </a:r>
          </a:p>
          <a:p>
            <a:r>
              <a:rPr lang="hu-HU" sz="2000" dirty="0" smtClean="0"/>
              <a:t>Szent László: Horvátország elfoglalása</a:t>
            </a:r>
          </a:p>
          <a:p>
            <a:r>
              <a:rPr lang="hu-HU" sz="2000" dirty="0" smtClean="0"/>
              <a:t>Könyves Kálmán: Dalmácia elfoglalása</a:t>
            </a:r>
            <a:endParaRPr lang="hu-HU" sz="2000" dirty="0"/>
          </a:p>
        </p:txBody>
      </p:sp>
      <p:sp>
        <p:nvSpPr>
          <p:cNvPr id="19" name="Téglalap 18"/>
          <p:cNvSpPr/>
          <p:nvPr/>
        </p:nvSpPr>
        <p:spPr>
          <a:xfrm>
            <a:off x="100481" y="5005244"/>
            <a:ext cx="7463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valaki négylábú állatot vagy ennek megfelelő értékű dolgot, avagy húsz dénár értékű ruhát lopott, mint tolvajt ítéljék el</a:t>
            </a:r>
            <a:r>
              <a:rPr lang="hu-HU" dirty="0" smtClean="0"/>
              <a:t>. </a:t>
            </a:r>
            <a:r>
              <a:rPr lang="hu-HU" dirty="0"/>
              <a:t>Ha a tolvaj </a:t>
            </a:r>
            <a:r>
              <a:rPr lang="hu-HU" dirty="0" smtClean="0"/>
              <a:t>… bűnösnek </a:t>
            </a:r>
            <a:r>
              <a:rPr lang="hu-HU" dirty="0"/>
              <a:t>találtatik, vakítsák meg.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-19063" y="4660597"/>
            <a:ext cx="711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Hogyan enyhült a tolvajlás megítélése Könyves Kálmánnál?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7271" y="5928574"/>
            <a:ext cx="7234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Válasz</a:t>
            </a:r>
            <a:r>
              <a:rPr lang="hu-HU" sz="2000" dirty="0" smtClean="0"/>
              <a:t>: Nem akasztással büntetik, mint Szent László király uralkodása alatt, hanem megvakítással</a:t>
            </a:r>
            <a:endParaRPr lang="hu-HU" sz="2000" dirty="0"/>
          </a:p>
        </p:txBody>
      </p:sp>
      <p:sp>
        <p:nvSpPr>
          <p:cNvPr id="27" name="Téglalap 26"/>
          <p:cNvSpPr/>
          <p:nvPr/>
        </p:nvSpPr>
        <p:spPr>
          <a:xfrm>
            <a:off x="11193518" y="321734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Hunor s Magyar, két dalia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1094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Az ábra segítségével válaszoljon, hogy melyek a legnagyobb nyelvcsaládok? (1. vázlatpont)!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976"/>
            <a:ext cx="12141103" cy="57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Támad a tatár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4754" y="707886"/>
            <a:ext cx="1193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Keressen rá az interneten, hogy ki és hogyan egyesítette a mongol törzseket. Milyen területeket foglalt el?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0166659" y="328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93518" y="2208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1152712" y="261414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085846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Temüdzsin</a:t>
            </a:r>
            <a:r>
              <a:rPr lang="hu-HU" dirty="0" smtClean="0"/>
              <a:t>, azaz Dzsingisz kán – elfoglalta Kínát, Oroszországot, Perzsia, Kelet-Európa, Közel-Kelet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1424706"/>
            <a:ext cx="1193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linken található adatok segítségével számoljon be a mongolok harcmodoráról és fegyvereiről!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1" name="Téglalap 10">
            <a:hlinkClick r:id="rId4"/>
          </p:cNvPr>
          <p:cNvSpPr/>
          <p:nvPr/>
        </p:nvSpPr>
        <p:spPr>
          <a:xfrm>
            <a:off x="11152845" y="108711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Link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1152712" y="156597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1165141" y="204105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754" y="1824816"/>
            <a:ext cx="1094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Lovas íjász harcmodor, hadicselek (pl. álcázott megfutamodás) – fegyverek: íj, pajzs, kard, kopja, lándzsa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520" y="2205751"/>
            <a:ext cx="1027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válaszoljon a kérdésekre! Megoldásért kattintson a kérdésre! (2.pont)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520" y="2625036"/>
            <a:ext cx="621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készült a magyar király a tatár támadásra?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-14296" y="3908016"/>
            <a:ext cx="621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van ez a helység? Melyik folyó partján?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-14296" y="3439261"/>
            <a:ext cx="313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Mikor volt a Muhi csata?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7" y="5090001"/>
            <a:ext cx="395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vezette a magyar csapatokat?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9042" y="5583967"/>
            <a:ext cx="4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ért véget a csata? Mi volt az oka?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-14297" y="6083514"/>
            <a:ext cx="362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lett a királlyal és a sereggel?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3029909"/>
            <a:ext cx="679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király eltorlaszoltatta a hágókat, amelyek az országba vezettek</a:t>
            </a:r>
            <a:endParaRPr lang="hu-HU" sz="2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033709" y="3425256"/>
            <a:ext cx="1680531" cy="40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1241-ben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143500" y="3908016"/>
            <a:ext cx="270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Sajó folyó partján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981449" y="5098568"/>
            <a:ext cx="539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Béla király, Kálmán herceg, </a:t>
            </a:r>
            <a:r>
              <a:rPr lang="hu-HU" sz="2000" dirty="0" err="1" smtClean="0"/>
              <a:t>Ugrin</a:t>
            </a:r>
            <a:r>
              <a:rPr lang="hu-HU" sz="2000" dirty="0" smtClean="0"/>
              <a:t> kalocsai érsek</a:t>
            </a:r>
            <a:endParaRPr lang="hu-HU" sz="2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143499" y="5581328"/>
            <a:ext cx="535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Magyarok vereségével a nagy mongol túlerő miatt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075046" y="6071768"/>
            <a:ext cx="811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király elmenekül, a sereg nagy részét menekülés közben lekaszabolják a tatárok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4035" y="4699457"/>
            <a:ext cx="395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vezette a tatár csapatokat?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005257" y="4708024"/>
            <a:ext cx="150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Batu kán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-14297" y="4308507"/>
            <a:ext cx="468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keltek át a tatárok a folyón?</a:t>
            </a:r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4710345" y="4319843"/>
            <a:ext cx="284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hídon és a gázlókon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973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ország újjáépítése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679310"/>
            <a:ext cx="993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szöveg segítségével töltse ki a táblázatot! Megoldásért kattintson a cellajelre! (3.pont)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86" y="990424"/>
            <a:ext cx="12045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IV. </a:t>
            </a:r>
            <a:r>
              <a:rPr lang="hu-HU" dirty="0" smtClean="0"/>
              <a:t>Béla felülvizsgáltatta </a:t>
            </a:r>
            <a:r>
              <a:rPr lang="hu-HU" dirty="0"/>
              <a:t>a korábbi birtokadományokat. A királyi tekintély növelése érdekében felrúgott korábbi hagyományokat. A királyi tanácsban elégettette a bárók székeit, így a főpapok és a hercegek kivételével senki nem ülhetett le a király jelenlétében. Birtokokat egyáltalán nem adományozott. IV. Béla a tatárok elől menekülő Kötöny kun király 40000 emberével együtt befogadta az országba. A bárók féltek attól, hogy a király ellenük használja majd a kunokat, a és elítélték a kunok szokásait (pogány), ezért kiűzték őket. A Muhi csatát követően a király el tudott menekülni, azonban az ország vezető rétege jelentősen megfogyatkozott. A tatárok berendezkedtek az országban, behajtották az adókat és raboltak. Szervezett ellenállással nem találkoztak, de a kővárak </a:t>
            </a:r>
            <a:r>
              <a:rPr lang="hu-HU" dirty="0" err="1"/>
              <a:t>ellenálltak</a:t>
            </a:r>
            <a:r>
              <a:rPr lang="hu-HU" dirty="0"/>
              <a:t>. 1242 márciusában a tatárok váratlanul kivonultak az országból. </a:t>
            </a:r>
            <a:r>
              <a:rPr lang="hu-HU" dirty="0" smtClean="0"/>
              <a:t>IV </a:t>
            </a:r>
            <a:r>
              <a:rPr lang="hu-HU" dirty="0"/>
              <a:t>Béla az emberveszteséget főleg a bevándorlás pótolta. IV. Béla visszahívta a kunokat. Betelepültek jászok, lengyelek, csehek. IV. Béla lemondott a királyi birtokállomány visszaállításáról. Jelentős adományokat tett, melyeket katonaállításhoz és várépítéshez kötött. Ő maga is számos várat építtetett (Buda, Visegrád, Sárospatak). Tömeges várépítés indult el. 1285-ben  </a:t>
            </a:r>
            <a:r>
              <a:rPr lang="hu-HU" dirty="0" err="1"/>
              <a:t>Nogáj</a:t>
            </a:r>
            <a:r>
              <a:rPr lang="hu-HU" dirty="0"/>
              <a:t> kán vezetésével a mongolok újból megtámadták Magyarországot. Ez volt az ún. második tatárjárás. IV. László király serege szétverte, majd egészen a Keleti-Kárpátokban lévő szorosokig űzte őket, a székelyek segítségével a tatár </a:t>
            </a:r>
            <a:r>
              <a:rPr lang="hu-HU" dirty="0" err="1"/>
              <a:t>hadak</a:t>
            </a:r>
            <a:r>
              <a:rPr lang="hu-HU" dirty="0"/>
              <a:t> maradékát kiűzték az országból.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38885"/>
              </p:ext>
            </p:extLst>
          </p:nvPr>
        </p:nvGraphicFramePr>
        <p:xfrm>
          <a:off x="129083" y="4350778"/>
          <a:ext cx="11945427" cy="245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809">
                  <a:extLst>
                    <a:ext uri="{9D8B030D-6E8A-4147-A177-3AD203B41FA5}">
                      <a16:colId xmlns:a16="http://schemas.microsoft.com/office/drawing/2014/main" val="1331462308"/>
                    </a:ext>
                  </a:extLst>
                </a:gridCol>
                <a:gridCol w="3981809">
                  <a:extLst>
                    <a:ext uri="{9D8B030D-6E8A-4147-A177-3AD203B41FA5}">
                      <a16:colId xmlns:a16="http://schemas.microsoft.com/office/drawing/2014/main" val="1428750271"/>
                    </a:ext>
                  </a:extLst>
                </a:gridCol>
                <a:gridCol w="3981809">
                  <a:extLst>
                    <a:ext uri="{9D8B030D-6E8A-4147-A177-3AD203B41FA5}">
                      <a16:colId xmlns:a16="http://schemas.microsoft.com/office/drawing/2014/main" val="1320726525"/>
                    </a:ext>
                  </a:extLst>
                </a:gridCol>
              </a:tblGrid>
              <a:tr h="49025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Tatárjárás előtt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Tatárjárás után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79897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Királyi birtokok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811035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Viszony a főnemesekhez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54430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Viszony a kunokhoz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79720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Kővárak</a:t>
                      </a:r>
                      <a:r>
                        <a:rPr lang="hu-HU" b="1" baseline="0" dirty="0" smtClean="0"/>
                        <a:t> építése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489927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637303" y="4800596"/>
            <a:ext cx="24003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Birtokok visszavétele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057649" y="4800596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057649" y="5318041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57649" y="5835486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029074" y="6367218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129120" y="4945223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114833" y="5444729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029105" y="5835486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048568" y="6283637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622777" y="5316136"/>
            <a:ext cx="24003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Ellentét a főnemesekkel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637303" y="5837629"/>
            <a:ext cx="27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Kunok behívása, kiűzése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637303" y="6283637"/>
            <a:ext cx="29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Várépítés elhanyagolása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8508736" y="6283637"/>
            <a:ext cx="34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Várépítési kötelezettség új birtokon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508736" y="5877992"/>
            <a:ext cx="27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Kunok visszahívása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508735" y="5390667"/>
            <a:ext cx="253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Kibékül a főnemesekkel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508735" y="4901199"/>
            <a:ext cx="24003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Birtokok adományozása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7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ország újjáépítése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4754" y="707886"/>
            <a:ext cx="1209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 175. oldal leszármazási tábla segítségével olvassa le! Ki volt az utolsó Árpád-házi király? (4.pont)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99089" y="11626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573" y="1071558"/>
            <a:ext cx="1107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V. István, IV (Kun) László, utolsó Árpád házi uralkodó: III. András 1301 kihal az Árpád-ház férfiágon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414493"/>
            <a:ext cx="1109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Az előző feladat szövege alapján válaszoljon! Mikor volt a második tatárjárás – „magyarjárás”? Milyen eredménnyel zárult összehasonlítva az 1240 / 42 – es tatárjárással! (4.pont)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1084302" y="177816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0483" y="2122379"/>
            <a:ext cx="1054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1285 </a:t>
            </a:r>
            <a:r>
              <a:rPr lang="hu-HU" sz="2000" dirty="0" err="1" smtClean="0"/>
              <a:t>Nogaj</a:t>
            </a:r>
            <a:r>
              <a:rPr lang="hu-HU" sz="2000" dirty="0" smtClean="0"/>
              <a:t> kán vezetésével – IV László a székelyek segítségével kiűzi a mongol-tatárokat Magyarországról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2303992" y="2605837"/>
            <a:ext cx="6909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323264"/>
                </a:solidFill>
              </a:rPr>
              <a:t>Mit őrzünk azÁrpád korból</a:t>
            </a:r>
            <a:endParaRPr lang="hu-HU" sz="4400" b="1" dirty="0">
              <a:solidFill>
                <a:srgbClr val="323264"/>
              </a:solidFill>
            </a:endParaRPr>
          </a:p>
        </p:txBody>
      </p:sp>
      <p:sp useBgFill="1">
        <p:nvSpPr>
          <p:cNvPr id="12" name="Téglalap 11"/>
          <p:cNvSpPr/>
          <p:nvPr/>
        </p:nvSpPr>
        <p:spPr>
          <a:xfrm>
            <a:off x="100481" y="3275262"/>
            <a:ext cx="3642844" cy="358273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341060" y="3367710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Várak: Buda, Visegrád, Szigliget</a:t>
            </a:r>
            <a:endParaRPr lang="hu-HU" sz="2000" dirty="0"/>
          </a:p>
        </p:txBody>
      </p:sp>
      <p:sp useBgFill="1">
        <p:nvSpPr>
          <p:cNvPr id="18" name="Téglalap 17"/>
          <p:cNvSpPr/>
          <p:nvPr/>
        </p:nvSpPr>
        <p:spPr>
          <a:xfrm>
            <a:off x="8334751" y="3256571"/>
            <a:ext cx="3642844" cy="358273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47320" y="2902628"/>
            <a:ext cx="225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Tárgyi emlék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0458453" y="2880924"/>
            <a:ext cx="160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Írásos emlék</a:t>
            </a:r>
            <a:endParaRPr lang="hu-HU" sz="2000" b="1" dirty="0"/>
          </a:p>
        </p:txBody>
      </p:sp>
      <p:sp>
        <p:nvSpPr>
          <p:cNvPr id="21" name="Téglalap 20"/>
          <p:cNvSpPr/>
          <p:nvPr/>
        </p:nvSpPr>
        <p:spPr>
          <a:xfrm>
            <a:off x="11069514" y="250168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360300" y="4101134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Tihanyi apátság alapítólevele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341060" y="4530948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Templomok (Ják, Zsámbék)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360300" y="4893966"/>
            <a:ext cx="251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Pannonhalmi</a:t>
            </a:r>
            <a:r>
              <a:rPr lang="hu-HU" sz="2000" dirty="0" smtClean="0"/>
              <a:t> kolostor</a:t>
            </a:r>
            <a:endParaRPr lang="hu-HU" sz="2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340078" y="5293986"/>
            <a:ext cx="217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Halotti beszéd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341060" y="5686618"/>
            <a:ext cx="217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Szent korona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340078" y="6057024"/>
            <a:ext cx="122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Pénzek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340077" y="6479270"/>
            <a:ext cx="28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Anonymus Gestája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60300" y="3738206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Pannonhalmi</a:t>
            </a:r>
            <a:r>
              <a:rPr lang="hu-HU" sz="2000" dirty="0" smtClean="0"/>
              <a:t> apátság alapítólevele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201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34636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34467 -0.0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31068 -0.0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18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9271 -0.05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25859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32291 -0.0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24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32969 0.0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4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40482 -0.0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27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36966 -0.13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1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Hunor s Magyar, két dalia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555349"/>
            <a:ext cx="1107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Az ábra segítségével válaszoljon, hogy melyek a legnagyobb indoeurópai nyelvcsaládok? (1. c vázlatpont kiegészítése)!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483" y="122290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://www.goethe.de/resources/files/png33/kepeslap_indogerman_a6_b695-formatkey-png-w491.png</a:t>
            </a:r>
          </a:p>
        </p:txBody>
      </p:sp>
      <p:pic>
        <p:nvPicPr>
          <p:cNvPr id="4098" name="Picture 2" descr="https://www.goethe.de/resources/files/png33/kepeslap_indogerman_a6_b695-formatkey-png-w4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1079389"/>
            <a:ext cx="8023509" cy="57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7779034" y="2114551"/>
            <a:ext cx="4203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Indoeurópai nyelvcsalád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Germán nyelvek (német, angol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Italo</a:t>
            </a:r>
            <a:r>
              <a:rPr lang="hu-HU" sz="2000" dirty="0" smtClean="0"/>
              <a:t>-kelta nyelvek (francia, olasz, spanyol)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Szláv nyelvek (orosz, cseh, szerb)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Indo</a:t>
            </a:r>
            <a:r>
              <a:rPr lang="hu-HU" sz="2000" dirty="0" smtClean="0"/>
              <a:t>-iráni nyelvek (perzsa, hindi)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952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Hunor s Magyar, két </a:t>
            </a:r>
            <a:r>
              <a:rPr lang="hu-HU" sz="4000" b="1" dirty="0" smtClean="0">
                <a:solidFill>
                  <a:srgbClr val="323264"/>
                </a:solidFill>
              </a:rPr>
              <a:t>dalia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6" y="2123291"/>
            <a:ext cx="7379260" cy="408380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50110" y="2614609"/>
            <a:ext cx="5132088" cy="24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 smtClean="0">
                <a:hlinkClick r:id="rId4"/>
              </a:rPr>
              <a:t>http</a:t>
            </a:r>
            <a:r>
              <a:rPr lang="hu-HU" sz="1000" dirty="0">
                <a:hlinkClick r:id="rId4"/>
              </a:rPr>
              <a:t>://pctrs.network.hu/clubpicture/7/9/8</a:t>
            </a:r>
            <a:r>
              <a:rPr lang="hu-HU" sz="1000" dirty="0" smtClean="0">
                <a:hlinkClick r:id="rId4"/>
              </a:rPr>
              <a:t>/_/</a:t>
            </a:r>
            <a:r>
              <a:rPr lang="hu-HU" sz="1000" dirty="0" smtClean="0"/>
              <a:t>finnugor_nyelvcsaladok_798436_39571.gif</a:t>
            </a:r>
            <a:endParaRPr lang="hu-HU" sz="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-21198" y="1764690"/>
            <a:ext cx="122131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solidFill>
                  <a:srgbClr val="323264"/>
                </a:solidFill>
              </a:rPr>
              <a:t>4</a:t>
            </a:r>
            <a:r>
              <a:rPr lang="hu-HU" sz="1900" b="1" dirty="0" smtClean="0">
                <a:solidFill>
                  <a:srgbClr val="323264"/>
                </a:solidFill>
              </a:rPr>
              <a:t>. Az ábra segítségével válaszoljon, hogyan alakult ki a magyar nyelv ? (1. a vázlatpont)! Mi bizonyítja (4. pont) </a:t>
            </a:r>
            <a:endParaRPr lang="hu-HU" sz="19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94884" y="2385995"/>
            <a:ext cx="2809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Urali</a:t>
            </a:r>
            <a:r>
              <a:rPr lang="hu-HU" sz="2000" dirty="0" smtClean="0"/>
              <a:t> nyelvcsalád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Finnugor nyelvek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Ugor nyelvek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Ősmagyar nyelv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Magyar nyelv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-13821" y="707886"/>
            <a:ext cx="847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videók segítségével válaszoljon, hogy mi az  alapja a hun-magyar rokonság elméletének! (2. vázlatpont)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5" name="Téglalap 14">
            <a:hlinkClick r:id="rId5"/>
          </p:cNvPr>
          <p:cNvSpPr/>
          <p:nvPr/>
        </p:nvSpPr>
        <p:spPr>
          <a:xfrm>
            <a:off x="8632059" y="65605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6" name="Téglalap 15">
            <a:hlinkClick r:id="rId6"/>
          </p:cNvPr>
          <p:cNvSpPr/>
          <p:nvPr/>
        </p:nvSpPr>
        <p:spPr>
          <a:xfrm>
            <a:off x="9796714" y="64517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815513" y="1132411"/>
            <a:ext cx="151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0’15 – 1’27</a:t>
            </a:r>
          </a:p>
          <a:p>
            <a:r>
              <a:rPr lang="hu-HU" sz="2000" dirty="0" smtClean="0"/>
              <a:t>8’10 - végig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300944" y="1097120"/>
            <a:ext cx="151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0’25 – 1’47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8632059" y="4389775"/>
            <a:ext cx="2809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Finnugor eredet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N</a:t>
            </a:r>
            <a:r>
              <a:rPr lang="hu-HU" sz="2000" dirty="0" smtClean="0"/>
              <a:t>yelvtudomány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Régészeti leletek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Néprajz</a:t>
            </a:r>
          </a:p>
        </p:txBody>
      </p:sp>
    </p:spTree>
    <p:extLst>
      <p:ext uri="{BB962C8B-B14F-4D97-AF65-F5344CB8AC3E}">
        <p14:creationId xmlns:p14="http://schemas.microsoft.com/office/powerpoint/2010/main" val="6638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Hunor s Magyar, két </a:t>
            </a:r>
            <a:r>
              <a:rPr lang="hu-HU" sz="4000" b="1" dirty="0" smtClean="0">
                <a:solidFill>
                  <a:srgbClr val="323264"/>
                </a:solidFill>
              </a:rPr>
              <a:t>dalia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78828" y="884597"/>
            <a:ext cx="62362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solidFill>
                  <a:srgbClr val="323264"/>
                </a:solidFill>
              </a:rPr>
              <a:t>4</a:t>
            </a:r>
            <a:r>
              <a:rPr lang="hu-HU" sz="1900" b="1" dirty="0" smtClean="0">
                <a:solidFill>
                  <a:srgbClr val="323264"/>
                </a:solidFill>
              </a:rPr>
              <a:t>. Keressen rá a fogalmak jelentésére: táltos, turul, életfa! </a:t>
            </a:r>
            <a:endParaRPr lang="hu-HU" sz="1900" b="1" dirty="0">
              <a:solidFill>
                <a:srgbClr val="323264"/>
              </a:solidFill>
            </a:endParaRPr>
          </a:p>
        </p:txBody>
      </p:sp>
      <p:pic>
        <p:nvPicPr>
          <p:cNvPr id="3076" name="Picture 4" descr="http://www.5mp.eu/honlapkepek/nagyji/BBgHdFBChd/nagy/vilagf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8" y="1269318"/>
            <a:ext cx="4132695" cy="55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311523" y="2759937"/>
            <a:ext cx="4613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5. Válaszoljon </a:t>
            </a:r>
            <a:r>
              <a:rPr lang="hu-HU" b="1" dirty="0">
                <a:solidFill>
                  <a:srgbClr val="323264"/>
                </a:solidFill>
              </a:rPr>
              <a:t>a </a:t>
            </a:r>
            <a:r>
              <a:rPr lang="hu-HU" b="1" dirty="0" smtClean="0">
                <a:solidFill>
                  <a:srgbClr val="323264"/>
                </a:solidFill>
              </a:rPr>
              <a:t>kérdésekre az ábra alapján! 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Kattintson a kérdésre a megoldásért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11523" y="1414463"/>
            <a:ext cx="88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Táltos:</a:t>
            </a:r>
          </a:p>
          <a:p>
            <a:r>
              <a:rPr lang="hu-HU" b="1" dirty="0" smtClean="0"/>
              <a:t> </a:t>
            </a:r>
          </a:p>
          <a:p>
            <a:r>
              <a:rPr lang="hu-HU" b="1" dirty="0" smtClean="0"/>
              <a:t>Turul: </a:t>
            </a:r>
          </a:p>
          <a:p>
            <a:r>
              <a:rPr lang="hu-HU" b="1" dirty="0" smtClean="0"/>
              <a:t>Életfa: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29125" y="3406291"/>
            <a:ext cx="335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Hány szintje van az életfának?: 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396547" y="3773314"/>
            <a:ext cx="363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Hogyan nevezik az életfa szintjeit?: 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396548" y="5148329"/>
            <a:ext cx="306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Hány foka van az életfának:  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429124" y="4235338"/>
            <a:ext cx="335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érhető el a szinteken: 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403006" y="5717716"/>
            <a:ext cx="335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Hány ága van az életfának: 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810711" y="3412960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Három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043863" y="3751647"/>
            <a:ext cx="430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Gyökérszint – Törzsszint - Lombszint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053263" y="4248212"/>
            <a:ext cx="430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Gyökérszint – Ősök, szellemek </a:t>
            </a:r>
          </a:p>
          <a:p>
            <a:r>
              <a:rPr lang="hu-HU" dirty="0" smtClean="0"/>
              <a:t>Törzsszint – valóság</a:t>
            </a:r>
          </a:p>
          <a:p>
            <a:r>
              <a:rPr lang="hu-HU" dirty="0" smtClean="0"/>
              <a:t>Lombszint - istenek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458076" y="5126662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Hét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7330558" y="5693534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Kilenc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5396218" y="13620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magyar népi hitvilág természetfeletti erejű személye, a magyar ősvallás főpapja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5396218" y="1989805"/>
            <a:ext cx="580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 magyar eredetmondák legendás madara</a:t>
            </a:r>
            <a:r>
              <a:rPr lang="hu-HU" dirty="0"/>
              <a:t>, nagy testű sólyom</a:t>
            </a:r>
          </a:p>
        </p:txBody>
      </p:sp>
      <p:sp>
        <p:nvSpPr>
          <p:cNvPr id="20" name="Téglalap 19"/>
          <p:cNvSpPr/>
          <p:nvPr/>
        </p:nvSpPr>
        <p:spPr>
          <a:xfrm>
            <a:off x="5420472" y="2261634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Mágikus jelkép</a:t>
            </a:r>
          </a:p>
        </p:txBody>
      </p:sp>
    </p:spTree>
    <p:extLst>
      <p:ext uri="{BB962C8B-B14F-4D97-AF65-F5344CB8AC3E}">
        <p14:creationId xmlns:p14="http://schemas.microsoft.com/office/powerpoint/2010/main" val="22335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2" grpId="0"/>
      <p:bldP spid="16" grpId="0"/>
      <p:bldP spid="16" grpId="1"/>
      <p:bldP spid="17" grpId="0"/>
      <p:bldP spid="17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puszták vándorai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1092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térkép a magyarok esetlegesen valószínűsíthető vándorlását ábrázolja. Válaszoljon! (1.pont)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Téglalap 6">
            <a:hlinkClick r:id="rId3"/>
          </p:cNvPr>
          <p:cNvSpPr/>
          <p:nvPr/>
        </p:nvSpPr>
        <p:spPr>
          <a:xfrm>
            <a:off x="10548188" y="582222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4" y="1077866"/>
            <a:ext cx="6239630" cy="464072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568715" y="1368451"/>
            <a:ext cx="5623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1. Hogy hívják a magyar őshazát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 Hol volt?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568716" y="3346536"/>
            <a:ext cx="559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Hogyan nevezték a Dnyeper és Dnyeszter</a:t>
            </a:r>
          </a:p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Folyók közötti területet? Mi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történt ott?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568715" y="2236793"/>
            <a:ext cx="5095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Melyik volt az első állomás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 Kinek a </a:t>
            </a:r>
          </a:p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fennhatósága alatt álltak a magyarok?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373819" y="1665227"/>
            <a:ext cx="317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Ural keleti és nyugati oldalán </a:t>
            </a:r>
          </a:p>
          <a:p>
            <a:r>
              <a:rPr lang="hu-HU" dirty="0" smtClean="0"/>
              <a:t>Magna Hungaria – vitatott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373819" y="2883124"/>
            <a:ext cx="317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Levédia - Kazár fennhatóság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338807" y="4035943"/>
            <a:ext cx="46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Etelköz – vérszerződés, törzsszövetség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6568715" y="4392977"/>
            <a:ext cx="5419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Hol telepedtek meg őseink? Melyik </a:t>
            </a:r>
          </a:p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hegységen átkelve foglalták el a területet?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227450" y="5039308"/>
            <a:ext cx="354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Kárpát medence</a:t>
            </a:r>
          </a:p>
          <a:p>
            <a:r>
              <a:rPr lang="hu-HU" dirty="0" smtClean="0"/>
              <a:t>Kárpátokon átkelve – Vereckei hágó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5875570"/>
            <a:ext cx="991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Keressen rá a 7 magyar törzs és a 7 vezér nevére (2. pont)! Oldja meg a feladatokat! 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3" name="Téglalap 22">
            <a:hlinkClick r:id="rId5"/>
          </p:cNvPr>
          <p:cNvSpPr/>
          <p:nvPr/>
        </p:nvSpPr>
        <p:spPr>
          <a:xfrm>
            <a:off x="10548188" y="629906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68715" y="1020714"/>
            <a:ext cx="541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Válaszért kattintson a kérdésre!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9" grpId="0"/>
      <p:bldP spid="19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puszták vándorai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-16511" y="607969"/>
            <a:ext cx="1084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Mi jellemezte a vándorló magyarok gazdálkodását? Rendezze a képekhez a megfelelő szöveget!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356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4" y="1236589"/>
            <a:ext cx="2392614" cy="15432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591" y="1219429"/>
            <a:ext cx="2657475" cy="17240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825" y="1107996"/>
            <a:ext cx="2628900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3" y="3662383"/>
            <a:ext cx="2085975" cy="18288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4840" y="3457575"/>
            <a:ext cx="2152650" cy="21240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485" y="4373531"/>
            <a:ext cx="2619375" cy="17430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112" y="4710113"/>
            <a:ext cx="2638425" cy="17526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545485" y="1548396"/>
            <a:ext cx="165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földművelés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996112" y="3694451"/>
            <a:ext cx="18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f</a:t>
            </a:r>
            <a:r>
              <a:rPr lang="hu-HU" sz="2000" b="1" dirty="0" smtClean="0"/>
              <a:t>élnomád állattenyésztés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46091" y="1381485"/>
            <a:ext cx="208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íjkészítő mester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493098" y="2158793"/>
            <a:ext cx="165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vadászat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255347" y="4576783"/>
            <a:ext cx="165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halászat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010398" y="2555111"/>
            <a:ext cx="175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k</a:t>
            </a:r>
            <a:r>
              <a:rPr lang="hu-HU" sz="2000" b="1" dirty="0" smtClean="0"/>
              <a:t>ézművesség</a:t>
            </a:r>
            <a:br>
              <a:rPr lang="hu-HU" sz="2000" b="1" dirty="0" smtClean="0"/>
            </a:br>
            <a:r>
              <a:rPr lang="hu-HU" sz="2000" b="1" dirty="0" smtClean="0"/>
              <a:t>fazekas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325444" y="5581650"/>
            <a:ext cx="113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puszta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6056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62357 0.5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72" y="2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59791 0.1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5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3125 0.7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33881 0.522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6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75 -0.4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20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40951 0.1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68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9349 -0.11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3" grpId="2"/>
      <p:bldP spid="17" grpId="0"/>
      <p:bldP spid="18" grpId="2"/>
      <p:bldP spid="19" grpId="2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puszták vándorai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636446"/>
            <a:ext cx="10072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Milyen állatokat tartottak a vándorló magyarok? Rendezze a képekhez a szöveget!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2" y="1054146"/>
            <a:ext cx="2695575" cy="16954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13" y="4124325"/>
            <a:ext cx="2076450" cy="2209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736" y="1107996"/>
            <a:ext cx="2543175" cy="18192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61" y="3143247"/>
            <a:ext cx="1714500" cy="12858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" y="4808485"/>
            <a:ext cx="2628900" cy="17430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7637" y="3675013"/>
            <a:ext cx="1876425" cy="24384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2384" y="4591050"/>
            <a:ext cx="2667000" cy="17430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502" y="1268462"/>
            <a:ext cx="2914650" cy="15811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046918" y="1104870"/>
            <a:ext cx="134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komondor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046917" y="1730250"/>
            <a:ext cx="134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r</a:t>
            </a:r>
            <a:r>
              <a:rPr lang="hu-HU" sz="2000" b="1" dirty="0" smtClean="0"/>
              <a:t>acka juh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046917" y="2393795"/>
            <a:ext cx="134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mangalica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954579" y="3133656"/>
            <a:ext cx="177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</a:t>
            </a:r>
            <a:r>
              <a:rPr lang="hu-HU" sz="2000" b="1" dirty="0" smtClean="0"/>
              <a:t>zürke marha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733574" y="1219823"/>
            <a:ext cx="177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k</a:t>
            </a:r>
            <a:r>
              <a:rPr lang="hu-HU" sz="2000" b="1" dirty="0" smtClean="0"/>
              <a:t>endermagos</a:t>
            </a:r>
          </a:p>
          <a:p>
            <a:pPr algn="ctr"/>
            <a:r>
              <a:rPr lang="hu-HU" sz="2000" b="1" dirty="0" smtClean="0"/>
              <a:t>tyúk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945157" y="2227435"/>
            <a:ext cx="132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pulikutya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945157" y="3009611"/>
            <a:ext cx="94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bivaly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945157" y="3724215"/>
            <a:ext cx="120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hucul</a:t>
            </a:r>
            <a:r>
              <a:rPr lang="hu-HU" sz="2000" b="1" dirty="0" smtClean="0"/>
              <a:t> ló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713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789 0.7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38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0312 0.15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7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5065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282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57331 -0.03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-17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28789 0.7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35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59857 0.07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5" y="35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58112 0.5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25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59752 0.093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8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mindennapi élet színterei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607870"/>
            <a:ext cx="1205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Ábraelemzés! Válaszoljon a kérdésekre az ábra alapján! Megoldásért kattintson a kérdésre?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01381" y="120249"/>
            <a:ext cx="998482" cy="422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844"/>
            <a:ext cx="5857876" cy="552770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6515096"/>
            <a:ext cx="681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magyar társadalom megoszlása a IX. században – Dienes István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957882" y="111570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látható az ábrán?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957882" y="1937891"/>
            <a:ext cx="392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alkotja a társadalom alapját?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57882" y="1487235"/>
            <a:ext cx="6048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magyar társadalom rétegződése a 9. században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957883" y="2295160"/>
            <a:ext cx="3114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családok és nagycsaládok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957881" y="2666694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Fogalmazza meg a nagycsalád fogalmát!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67402" y="3054105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2, vagy több generáció </a:t>
            </a:r>
            <a:r>
              <a:rPr lang="hu-HU" sz="2000" dirty="0"/>
              <a:t>vagyon-, vér- és </a:t>
            </a:r>
            <a:r>
              <a:rPr lang="hu-HU" sz="2000" dirty="0" smtClean="0"/>
              <a:t>munkaközössége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953112" y="3433465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Mikbe tömörültek a nagycsaládok? Ki állt az élén?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976922" y="3835172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Nemzetségekbe, élén a „bő”-</a:t>
            </a:r>
            <a:r>
              <a:rPr lang="hu-HU" sz="2000" dirty="0" err="1" smtClean="0"/>
              <a:t>nek</a:t>
            </a:r>
            <a:r>
              <a:rPr lang="hu-HU" sz="2000" dirty="0" smtClean="0"/>
              <a:t> nevezett nemzetségfő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948344" y="4171667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Mikbe tömörültek a nemzetségek? Ki állt az élén?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972154" y="4530495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Törzsekbe, élén az „úr”-</a:t>
            </a:r>
            <a:r>
              <a:rPr lang="hu-HU" sz="2000" dirty="0" err="1" smtClean="0"/>
              <a:t>nek</a:t>
            </a:r>
            <a:r>
              <a:rPr lang="hu-HU" sz="2000" dirty="0" smtClean="0"/>
              <a:t> nevezett törzsfő</a:t>
            </a:r>
            <a:endParaRPr lang="hu-HU" sz="2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976922" y="4838826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Hány magyar törzs volt? Mi volt a törzsek neve?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981674" y="5154378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7, Nyék, Megyer, Kürtgyarmat, Tarján, Jenő, Kér Keszi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972154" y="5477000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áll a társadalom élén? Ki tartozott a kíséretéhez?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976906" y="5806854"/>
            <a:ext cx="619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Nagyfejedelem, kíséretéhez tartozott a főbíró, </a:t>
            </a:r>
            <a:r>
              <a:rPr lang="hu-HU" sz="2000" dirty="0" err="1" smtClean="0"/>
              <a:t>főlovász</a:t>
            </a:r>
            <a:r>
              <a:rPr lang="hu-HU" sz="2000" dirty="0" smtClean="0"/>
              <a:t>, </a:t>
            </a:r>
            <a:r>
              <a:rPr lang="hu-HU" sz="2000" dirty="0" err="1" smtClean="0"/>
              <a:t>főtáltos</a:t>
            </a:r>
            <a:r>
              <a:rPr lang="hu-HU" sz="2000" dirty="0" smtClean="0"/>
              <a:t>, pohárnok, főtolmács, szakácsok, </a:t>
            </a:r>
            <a:r>
              <a:rPr lang="hu-HU" sz="2000" dirty="0" err="1" smtClean="0"/>
              <a:t>regősök</a:t>
            </a:r>
            <a:r>
              <a:rPr lang="hu-HU" sz="2000" dirty="0" smtClean="0"/>
              <a:t>, szabók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404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5" grpId="1"/>
      <p:bldP spid="17" grpId="0"/>
      <p:bldP spid="17" grpId="1"/>
      <p:bldP spid="19" grpId="0"/>
      <p:bldP spid="19" grpId="1"/>
      <p:bldP spid="22" grpId="0"/>
      <p:bldP spid="22" grpId="1"/>
      <p:bldP spid="24" grpId="0"/>
      <p:bldP spid="24" grpId="1"/>
      <p:bldP spid="26" grpId="0"/>
      <p:bldP spid="26" grpId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</TotalTime>
  <Words>3452</Words>
  <Application>Microsoft Office PowerPoint</Application>
  <PresentationFormat>Szélesvásznú</PresentationFormat>
  <Paragraphs>469</Paragraphs>
  <Slides>22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Office-téma</vt:lpstr>
      <vt:lpstr>Árpád népe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518</cp:revision>
  <dcterms:created xsi:type="dcterms:W3CDTF">2018-08-20T12:49:51Z</dcterms:created>
  <dcterms:modified xsi:type="dcterms:W3CDTF">2022-12-09T10:11:01Z</dcterms:modified>
</cp:coreProperties>
</file>