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2" r:id="rId3"/>
    <p:sldId id="286" r:id="rId4"/>
    <p:sldId id="307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14" r:id="rId19"/>
    <p:sldId id="300" r:id="rId20"/>
    <p:sldId id="302" r:id="rId21"/>
    <p:sldId id="313" r:id="rId22"/>
    <p:sldId id="318" r:id="rId23"/>
    <p:sldId id="304" r:id="rId24"/>
    <p:sldId id="303" r:id="rId25"/>
    <p:sldId id="305" r:id="rId26"/>
    <p:sldId id="316" r:id="rId27"/>
    <p:sldId id="301" r:id="rId28"/>
    <p:sldId id="315" r:id="rId29"/>
    <p:sldId id="308" r:id="rId30"/>
    <p:sldId id="309" r:id="rId31"/>
    <p:sldId id="310" r:id="rId32"/>
    <p:sldId id="311" r:id="rId33"/>
    <p:sldId id="312" r:id="rId3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1096" userDrawn="1">
          <p15:clr>
            <a:srgbClr val="A4A3A4"/>
          </p15:clr>
        </p15:guide>
        <p15:guide id="3" orient="horz" pos="1366" userDrawn="1">
          <p15:clr>
            <a:srgbClr val="A4A3A4"/>
          </p15:clr>
        </p15:guide>
        <p15:guide id="4" orient="horz" pos="1684" userDrawn="1">
          <p15:clr>
            <a:srgbClr val="A4A3A4"/>
          </p15:clr>
        </p15:guide>
        <p15:guide id="5" orient="horz" pos="1956" userDrawn="1">
          <p15:clr>
            <a:srgbClr val="A4A3A4"/>
          </p15:clr>
        </p15:guide>
        <p15:guide id="6" pos="51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zko András" initials="MA" lastIdx="4" clrIdx="0">
    <p:extLst>
      <p:ext uri="{19B8F6BF-5375-455C-9EA6-DF929625EA0E}">
        <p15:presenceInfo xmlns:p15="http://schemas.microsoft.com/office/powerpoint/2012/main" userId="Maczko András" providerId="None"/>
      </p:ext>
    </p:extLst>
  </p:cmAuthor>
  <p:cmAuthor id="2" name="IGH004" initials="I" lastIdx="1" clrIdx="1">
    <p:extLst>
      <p:ext uri="{19B8F6BF-5375-455C-9EA6-DF929625EA0E}">
        <p15:presenceInfo xmlns:p15="http://schemas.microsoft.com/office/powerpoint/2012/main" userId="IGH00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963232"/>
    <a:srgbClr val="CC6600"/>
    <a:srgbClr val="00A84C"/>
    <a:srgbClr val="323232"/>
    <a:srgbClr val="C1E0FF"/>
    <a:srgbClr val="323264"/>
    <a:srgbClr val="339933"/>
    <a:srgbClr val="967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9" autoAdjust="0"/>
    <p:restoredTop sz="91423" autoAdjust="0"/>
  </p:normalViewPr>
  <p:slideViewPr>
    <p:cSldViewPr snapToGrid="0">
      <p:cViewPr varScale="1">
        <p:scale>
          <a:sx n="59" d="100"/>
          <a:sy n="59" d="100"/>
        </p:scale>
        <p:origin x="324" y="64"/>
      </p:cViewPr>
      <p:guideLst>
        <p:guide orient="horz" pos="1049"/>
        <p:guide pos="1096"/>
        <p:guide orient="horz" pos="1366"/>
        <p:guide orient="horz" pos="1684"/>
        <p:guide orient="horz" pos="1956"/>
        <p:guide pos="5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20000" cy="12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EAA29-0DFD-429B-A61D-31DA52D9D8E8}" type="datetimeFigureOut">
              <a:rPr lang="hu-HU" smtClean="0"/>
              <a:t>2023. 05. 03.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44547-133E-4FFB-9344-6511A5336F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26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116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303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6205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8549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70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875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7855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304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395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1224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408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136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354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223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1020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6934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670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8894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920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1642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390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2023. 05. 03.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57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2023. 05. 03.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8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2023. 05. 03.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2023. 05. 03.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7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2023. 05. 03.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2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2023. 05. 03.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67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2023. 05. 03.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88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2023. 05. 03.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2023. 05. 03.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75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2023. 05. 03.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6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2023. 05. 03.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20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EDE-6BA2-423B-BF16-56D17C78A9A5}" type="datetimeFigureOut">
              <a:rPr lang="hu-HU" smtClean="0"/>
              <a:t>2023. 05. 03.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00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hu/resource/53171327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HRw3UQq8x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OT9_a-NAA2w" TargetMode="External"/><Relationship Id="rId4" Type="http://schemas.openxmlformats.org/officeDocument/2006/relationships/hyperlink" Target="https://www.youtube.com/watch?v=lnr1KpAauA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_t02C7d61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tSiKZD_K9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gelfire.com/zine/pantagruel/LaszloII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DdhAgpTSJ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GY4kNdJvNE&amp;t=170s" TargetMode="External"/><Relationship Id="rId2" Type="http://schemas.openxmlformats.org/officeDocument/2006/relationships/hyperlink" Target="https://www.youtube.com/watch?v=xI_wnjXT2Q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t5Y0A1wH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ites.google.com/site/atatarjarasmagyarorszagon/about-m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IdmvmP-0s" TargetMode="External"/><Relationship Id="rId2" Type="http://schemas.openxmlformats.org/officeDocument/2006/relationships/hyperlink" Target="https://www.youtube.com/watch?v=LZLNBIB-qQk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dw_6eqPPIrA" TargetMode="External"/><Relationship Id="rId4" Type="http://schemas.openxmlformats.org/officeDocument/2006/relationships/hyperlink" Target="https://www.youtube.com/watch?v=wvVTNL9sOV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YTMcP17lB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XHE0MAOgvRY&amp;t=569s" TargetMode="External"/><Relationship Id="rId4" Type="http://schemas.openxmlformats.org/officeDocument/2006/relationships/hyperlink" Target="https://www.youtube.com/watch?v=dd0vjDSsJKk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wordwall.net/hu/resource/54460825" TargetMode="External"/><Relationship Id="rId7" Type="http://schemas.openxmlformats.org/officeDocument/2006/relationships/image" Target="../media/image33.png"/><Relationship Id="rId2" Type="http://schemas.openxmlformats.org/officeDocument/2006/relationships/hyperlink" Target="https://www.youtube.com/watch?v=XYFSV50Ftt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KsNGfhAxeak" TargetMode="External"/><Relationship Id="rId4" Type="http://schemas.openxmlformats.org/officeDocument/2006/relationships/hyperlink" Target="http://pctrs.network.hu/clubpicture/7/9/8/_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yLHmOSGPWC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5317196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hu/resource/53175017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Képek és portrék az Árpád kor történetéből</a:t>
            </a:r>
            <a:endParaRPr lang="hu-HU" b="1" dirty="0">
              <a:solidFill>
                <a:srgbClr val="323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0691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23264"/>
                </a:solidFill>
              </a:rPr>
              <a:t>Történelem 5. osztály tankönyvhöz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OH-TOR05TA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Készítette: Maczkó András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Pécs TVT</a:t>
            </a:r>
            <a:endParaRPr lang="hu-HU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2" y="607870"/>
            <a:ext cx="12058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Ábraelemzés! Válaszoljon a kérdésekre az ábra alapján! Megoldásért kattintson a kérdésre?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0844"/>
            <a:ext cx="5857876" cy="552770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6515096"/>
            <a:ext cx="681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magyar társadalom megoszlása a IX. században – Dienes István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957882" y="1115701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látható az ábrán?</a:t>
            </a:r>
            <a:endParaRPr lang="hu-HU" sz="20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957882" y="1937891"/>
            <a:ext cx="392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alkotja a társadalom alapját?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957882" y="1487235"/>
            <a:ext cx="6048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A magyar társadalom rétegződése a 9. században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957883" y="2295160"/>
            <a:ext cx="3114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A családok és nagycsaládok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957881" y="2666694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Fogalmazza meg a nagycsalád fogalmát!</a:t>
            </a:r>
            <a:endParaRPr lang="hu-HU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967402" y="3054105"/>
            <a:ext cx="6191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2, vagy több generáció </a:t>
            </a:r>
            <a:r>
              <a:rPr lang="hu-HU" sz="2000" dirty="0">
                <a:solidFill>
                  <a:srgbClr val="FFF2CC"/>
                </a:solidFill>
              </a:rPr>
              <a:t>vagyon-, vér- és </a:t>
            </a:r>
            <a:r>
              <a:rPr lang="hu-HU" sz="2000" dirty="0" smtClean="0">
                <a:solidFill>
                  <a:srgbClr val="FFF2CC"/>
                </a:solidFill>
              </a:rPr>
              <a:t>munkaközössége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953112" y="3433465"/>
            <a:ext cx="60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Mikbe tömörültek a nagycsaládok? Ki állt az élén?</a:t>
            </a:r>
            <a:endParaRPr lang="hu-HU" sz="20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5976922" y="3835172"/>
            <a:ext cx="6191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Nemzetségekbe, élén a „bő”-</a:t>
            </a:r>
            <a:r>
              <a:rPr lang="hu-HU" sz="2000" dirty="0" err="1" smtClean="0">
                <a:solidFill>
                  <a:srgbClr val="FFF2CC"/>
                </a:solidFill>
              </a:rPr>
              <a:t>nek</a:t>
            </a:r>
            <a:r>
              <a:rPr lang="hu-HU" sz="2000" dirty="0" smtClean="0">
                <a:solidFill>
                  <a:srgbClr val="FFF2CC"/>
                </a:solidFill>
              </a:rPr>
              <a:t> nevezett nemzetségfő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948344" y="4171667"/>
            <a:ext cx="60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Mikbe tömörültek a nemzetségek? Ki állt az élén?</a:t>
            </a:r>
            <a:endParaRPr lang="hu-HU" sz="20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972154" y="4530495"/>
            <a:ext cx="6191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Törzsekbe, élén az „úr”-</a:t>
            </a:r>
            <a:r>
              <a:rPr lang="hu-HU" sz="2000" dirty="0" err="1" smtClean="0">
                <a:solidFill>
                  <a:srgbClr val="FFF2CC"/>
                </a:solidFill>
              </a:rPr>
              <a:t>nek</a:t>
            </a:r>
            <a:r>
              <a:rPr lang="hu-HU" sz="2000" dirty="0" smtClean="0">
                <a:solidFill>
                  <a:srgbClr val="FFF2CC"/>
                </a:solidFill>
              </a:rPr>
              <a:t> nevezett törzsfő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976922" y="4838826"/>
            <a:ext cx="60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Hány magyar törzs volt? Mi volt a törzsek neve?</a:t>
            </a:r>
            <a:endParaRPr lang="hu-HU" sz="20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981674" y="5165264"/>
            <a:ext cx="6191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7, Nyék, Megyer, Kürtgyarmat, Tarján, Jenő, Kér Keszi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5972154" y="5477000"/>
            <a:ext cx="60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 áll a társadalom élén? Ki tartozott a kíséretéhez?</a:t>
            </a:r>
            <a:endParaRPr lang="hu-HU" sz="20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5976906" y="5806854"/>
            <a:ext cx="619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Nagyfejedelem, kíséretéhez tartozott a főbíró, </a:t>
            </a:r>
            <a:r>
              <a:rPr lang="hu-HU" sz="2000" dirty="0" err="1" smtClean="0">
                <a:solidFill>
                  <a:srgbClr val="FFF2CC"/>
                </a:solidFill>
              </a:rPr>
              <a:t>főlovász</a:t>
            </a:r>
            <a:r>
              <a:rPr lang="hu-HU" sz="2000" dirty="0" smtClean="0">
                <a:solidFill>
                  <a:srgbClr val="FFF2CC"/>
                </a:solidFill>
              </a:rPr>
              <a:t>, </a:t>
            </a:r>
            <a:r>
              <a:rPr lang="hu-HU" sz="2000" dirty="0" err="1" smtClean="0">
                <a:solidFill>
                  <a:srgbClr val="FFF2CC"/>
                </a:solidFill>
              </a:rPr>
              <a:t>főtáltos</a:t>
            </a:r>
            <a:r>
              <a:rPr lang="hu-HU" sz="2000" dirty="0" smtClean="0">
                <a:solidFill>
                  <a:srgbClr val="FFF2CC"/>
                </a:solidFill>
              </a:rPr>
              <a:t>, pohárnok, főtolmács, szakácsok, </a:t>
            </a:r>
            <a:r>
              <a:rPr lang="hu-HU" sz="2000" dirty="0" err="1" smtClean="0">
                <a:solidFill>
                  <a:srgbClr val="FFF2CC"/>
                </a:solidFill>
              </a:rPr>
              <a:t>regősök</a:t>
            </a:r>
            <a:r>
              <a:rPr lang="hu-HU" sz="2000" dirty="0" smtClean="0">
                <a:solidFill>
                  <a:srgbClr val="FFF2CC"/>
                </a:solidFill>
              </a:rPr>
              <a:t>, szabók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450110" y="0"/>
            <a:ext cx="9468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14. Történetek a magyarok eredetéről</a:t>
            </a:r>
            <a:endParaRPr lang="hu-HU" sz="4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5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40689" y="608006"/>
            <a:ext cx="12051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Képleírás! A képek és a kérdések segítségével mutassa be a vándorló magyarok lakhelyét! Megoldásért kattintson a kérdésre!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" y="1293740"/>
            <a:ext cx="4314825" cy="45339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044" y="1195468"/>
            <a:ext cx="4476750" cy="394335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324327" y="1107996"/>
            <a:ext cx="335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a lakhely neve?</a:t>
            </a:r>
            <a:endParaRPr lang="hu-HU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433864" y="1433656"/>
            <a:ext cx="1107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jurta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324331" y="1789722"/>
            <a:ext cx="335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készítik el?</a:t>
            </a:r>
            <a:endParaRPr lang="hu-HU" sz="2000" b="1" dirty="0"/>
          </a:p>
        </p:txBody>
      </p:sp>
      <p:sp>
        <p:nvSpPr>
          <p:cNvPr id="11" name="Téglalap 10"/>
          <p:cNvSpPr/>
          <p:nvPr/>
        </p:nvSpPr>
        <p:spPr>
          <a:xfrm>
            <a:off x="4324333" y="2159781"/>
            <a:ext cx="3350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F2CC"/>
                </a:solidFill>
                <a:latin typeface="georgia" panose="02040502050405020303" pitchFamily="18" charset="0"/>
              </a:rPr>
              <a:t>kör alakban felállított rácsos fala </a:t>
            </a:r>
            <a:r>
              <a:rPr lang="hu-HU" dirty="0" smtClean="0">
                <a:solidFill>
                  <a:srgbClr val="FFF2CC"/>
                </a:solidFill>
                <a:latin typeface="georgia" panose="02040502050405020303" pitchFamily="18" charset="0"/>
              </a:rPr>
              <a:t>tartotta </a:t>
            </a:r>
            <a:r>
              <a:rPr lang="hu-HU" dirty="0">
                <a:solidFill>
                  <a:srgbClr val="FFF2CC"/>
                </a:solidFill>
                <a:latin typeface="georgia" panose="02040502050405020303" pitchFamily="18" charset="0"/>
              </a:rPr>
              <a:t>a tetőlécekkel középre igazított kerek kör alakú </a:t>
            </a:r>
            <a:r>
              <a:rPr lang="hu-HU" dirty="0" smtClean="0">
                <a:solidFill>
                  <a:srgbClr val="FFF2CC"/>
                </a:solidFill>
                <a:latin typeface="georgia" panose="02040502050405020303" pitchFamily="18" charset="0"/>
              </a:rPr>
              <a:t>füstnyílást. Falát nemez fedte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324335" y="3588564"/>
            <a:ext cx="335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 ül a központi helyen?</a:t>
            </a:r>
            <a:endParaRPr lang="hu-HU" sz="20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324339" y="4441592"/>
            <a:ext cx="3350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Hol a családtagok helye?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8156106" y="5158800"/>
            <a:ext cx="3519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Hol vannak a férfiak és a nők?</a:t>
            </a:r>
            <a:endParaRPr lang="hu-HU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324337" y="3995888"/>
            <a:ext cx="1913177" cy="399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Családfő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324341" y="4853639"/>
            <a:ext cx="335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Az ajtótól balra, a családfő mellett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545020" y="5619470"/>
            <a:ext cx="564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Az ajtótól balra nők, az ajtótól jobbra a férfiak oldala 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433864" y="6037516"/>
            <a:ext cx="3519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Mit tartottak még a jurtában?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97619" y="642653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A családi vagyont bőrzsákokban, konyhai felszereléseket, házi isteneket, fegyvereket, fiatal és beteg állatokat.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1450110" y="0"/>
            <a:ext cx="9620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14. Történetek a magyarok eredetéről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23" name="Téglalap 22">
            <a:hlinkClick r:id="rId5"/>
          </p:cNvPr>
          <p:cNvSpPr/>
          <p:nvPr/>
        </p:nvSpPr>
        <p:spPr>
          <a:xfrm>
            <a:off x="11153312" y="4995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1" y="0"/>
            <a:ext cx="826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15. Honfoglalás és „kalandozások”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-1" y="565006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videó segítségével válaszoljon! Hogyan és milyen körülmények között jöttek a magyarok a Kárpát medencébe a mondák szerint és a valóságban? Kattintson a kérdésekre a megoldásért!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8" name="Téglalap 7">
            <a:hlinkClick r:id="rId3"/>
          </p:cNvPr>
          <p:cNvSpPr/>
          <p:nvPr/>
        </p:nvSpPr>
        <p:spPr>
          <a:xfrm>
            <a:off x="9765459" y="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716264" y="0"/>
            <a:ext cx="14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1’05” - 5’08”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8567" y="1274196"/>
            <a:ext cx="112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Monda: </a:t>
            </a:r>
            <a:endParaRPr lang="hu-HU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8567" y="1674306"/>
            <a:ext cx="112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Valóság: 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57279" y="1272892"/>
            <a:ext cx="966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Fehér ló mondája – Egy arannyal felkantározott lóért vásárolták meg Szvatopluk morva fejedelemtől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166799" y="1711052"/>
            <a:ext cx="9267521" cy="380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Szvatopluk morva fejedelem hívta be a magyarokat a frankok elleni harchoz szövetségesként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8567" y="2100724"/>
            <a:ext cx="9582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Mit jelent a kettős honfoglalás elmélete</a:t>
            </a:r>
            <a:r>
              <a:rPr lang="hu-HU" sz="2000" b="1" dirty="0">
                <a:solidFill>
                  <a:srgbClr val="323264"/>
                </a:solidFill>
              </a:rPr>
              <a:t>? Kattintson a kérdésekre a megoldásért</a:t>
            </a:r>
            <a:r>
              <a:rPr lang="hu-HU" sz="2000" b="1" dirty="0" smtClean="0">
                <a:solidFill>
                  <a:srgbClr val="323264"/>
                </a:solidFill>
              </a:rPr>
              <a:t>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5" name="Téglalap 14">
            <a:hlinkClick r:id="rId4"/>
          </p:cNvPr>
          <p:cNvSpPr/>
          <p:nvPr/>
        </p:nvSpPr>
        <p:spPr>
          <a:xfrm>
            <a:off x="11192719" y="177865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0739120" y="2224714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1’08” - 3’18”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-1" y="2485932"/>
            <a:ext cx="10635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László Gyula kettős eredet elmélete szerint a mai magyarság egy finnugor és egy török ág összenövéséből született meg, az előbbit egy finnugor nyelvű ősi magyarság, az utóbbit pedig az onogurok alkották.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10592610" y="3490100"/>
            <a:ext cx="159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3’45” </a:t>
            </a:r>
            <a:r>
              <a:rPr lang="hu-HU" dirty="0"/>
              <a:t> </a:t>
            </a:r>
            <a:r>
              <a:rPr lang="hu-HU" dirty="0" smtClean="0"/>
              <a:t>- 5’07”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9091" y="3090775"/>
            <a:ext cx="10415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Honfoglalás film alapján válaszoljon a </a:t>
            </a:r>
            <a:r>
              <a:rPr lang="hu-HU" sz="2000" b="1" dirty="0">
                <a:solidFill>
                  <a:srgbClr val="323264"/>
                </a:solidFill>
              </a:rPr>
              <a:t>kérdésekre? </a:t>
            </a:r>
            <a:r>
              <a:rPr lang="hu-HU" sz="2000" b="1" dirty="0" err="1" smtClean="0">
                <a:solidFill>
                  <a:srgbClr val="323264"/>
                </a:solidFill>
              </a:rPr>
              <a:t>Katt</a:t>
            </a:r>
            <a:r>
              <a:rPr lang="hu-HU" sz="2000" b="1" dirty="0" smtClean="0">
                <a:solidFill>
                  <a:srgbClr val="323264"/>
                </a:solidFill>
              </a:rPr>
              <a:t> </a:t>
            </a:r>
            <a:r>
              <a:rPr lang="hu-HU" sz="2000" b="1" dirty="0">
                <a:solidFill>
                  <a:srgbClr val="323264"/>
                </a:solidFill>
              </a:rPr>
              <a:t>a kérdésekre a megoldásért</a:t>
            </a:r>
            <a:r>
              <a:rPr lang="hu-HU" sz="2000" b="1" dirty="0" smtClean="0">
                <a:solidFill>
                  <a:srgbClr val="323264"/>
                </a:solidFill>
              </a:rPr>
              <a:t>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8567" y="3420668"/>
            <a:ext cx="4086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 volt Emese? Miről szólt az álma?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8567" y="4345303"/>
            <a:ext cx="590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Milyen fegyvereket lát, mi </a:t>
            </a:r>
            <a:r>
              <a:rPr lang="hu-HU" sz="2000" b="1" dirty="0" err="1" smtClean="0"/>
              <a:t>jellemzi</a:t>
            </a:r>
            <a:r>
              <a:rPr lang="hu-HU" sz="2000" b="1" dirty="0" smtClean="0"/>
              <a:t> a harcmodort?</a:t>
            </a:r>
            <a:endParaRPr lang="hu-HU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8567" y="3749338"/>
            <a:ext cx="1060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Emese volt Álmos anyja, akit a turulmadár szállt meg és gyereke született, ezért kapta az Álmos nevet. Dicső királyok lesznek utódai. 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2" name="Téglalap 21">
            <a:hlinkClick r:id="rId5"/>
          </p:cNvPr>
          <p:cNvSpPr/>
          <p:nvPr/>
        </p:nvSpPr>
        <p:spPr>
          <a:xfrm>
            <a:off x="11192719" y="305352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0213119" y="4340797"/>
            <a:ext cx="165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7’10”  - 8’20”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8567" y="4720346"/>
            <a:ext cx="618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Kard, kések, íj és nyíl, dárda, lándzsa – könnyű lovas harcmodor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28567" y="5069944"/>
            <a:ext cx="1019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Miért kell a magyaroknak elhagyni Etelközt? Mi volt a vérszerződés? </a:t>
            </a:r>
            <a:endParaRPr lang="hu-HU" sz="20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28566" y="5402018"/>
            <a:ext cx="1216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Kevés a legelő az állatok számára, jobban védhető terület, besenyők állandó támadásai – Vérszerződés a magyar törzsek szövetsége. Vezérlő fejedelem Álmos fia Árpád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0221540" y="4900606"/>
            <a:ext cx="181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33’20”  - 39’20”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9486900" y="6099263"/>
            <a:ext cx="237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1h 39’20”  - 1h 40’10”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38088" y="6020212"/>
            <a:ext cx="9077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Hogyan, milyen rendszer szerint telepedtek le a Kárpát medencében a magyarok? </a:t>
            </a:r>
            <a:endParaRPr lang="hu-HU" sz="2000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9476" y="6375104"/>
            <a:ext cx="273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Nemzetségek szerint</a:t>
            </a:r>
            <a:endParaRPr lang="hu-HU" dirty="0">
              <a:solidFill>
                <a:srgbClr val="FFF2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7583" y="656341"/>
            <a:ext cx="1209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Csataterek–kalandozások videó segítségével válaszoljon a kérdésekre! Kattintson a kérdésre a megoldásért!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8" name="Téglalap 7">
            <a:hlinkClick r:id="rId3"/>
          </p:cNvPr>
          <p:cNvSpPr/>
          <p:nvPr/>
        </p:nvSpPr>
        <p:spPr>
          <a:xfrm>
            <a:off x="10975804" y="109066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3312775"/>
            <a:ext cx="5902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Mik voltak a kalandozó </a:t>
            </a:r>
            <a:r>
              <a:rPr lang="hu-HU" sz="2000" b="1" dirty="0" smtClean="0"/>
              <a:t>hadjáratok </a:t>
            </a:r>
            <a:r>
              <a:rPr lang="hu-HU" sz="2000" b="1" dirty="0"/>
              <a:t>sikereinek </a:t>
            </a:r>
            <a:r>
              <a:rPr lang="hu-HU" sz="2000" b="1" dirty="0" smtClean="0"/>
              <a:t>okai</a:t>
            </a:r>
            <a:r>
              <a:rPr lang="hu-HU" sz="2000" b="1" dirty="0"/>
              <a:t>?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4650155"/>
            <a:ext cx="4582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Írja le a szembenálló </a:t>
            </a:r>
            <a:r>
              <a:rPr lang="hu-HU" sz="2000" b="1" dirty="0" smtClean="0"/>
              <a:t>felek </a:t>
            </a:r>
            <a:r>
              <a:rPr lang="hu-HU" sz="2000" b="1" dirty="0"/>
              <a:t>fegyverzetét!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320714"/>
            <a:ext cx="415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Jellemezze a magyarok </a:t>
            </a:r>
            <a:r>
              <a:rPr lang="hu-HU" sz="2000" b="1" dirty="0" smtClean="0"/>
              <a:t>taktikáját</a:t>
            </a:r>
            <a:r>
              <a:rPr lang="hu-HU" sz="2000" b="1" dirty="0"/>
              <a:t>!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1073834"/>
            <a:ext cx="456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Mikor </a:t>
            </a:r>
            <a:r>
              <a:rPr lang="hu-HU" sz="2000" b="1" dirty="0" smtClean="0"/>
              <a:t>voltak </a:t>
            </a:r>
            <a:r>
              <a:rPr lang="hu-HU" sz="2000" b="1" dirty="0"/>
              <a:t>a </a:t>
            </a:r>
            <a:r>
              <a:rPr lang="hu-HU" sz="2000" b="1" dirty="0" smtClean="0"/>
              <a:t>kalandozó hadjáratok</a:t>
            </a:r>
            <a:r>
              <a:rPr lang="hu-HU" sz="2000" b="1" dirty="0"/>
              <a:t>?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5995014"/>
            <a:ext cx="6278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Mik voltak a kalandozó </a:t>
            </a:r>
            <a:r>
              <a:rPr lang="hu-HU" sz="2000" b="1" dirty="0" smtClean="0"/>
              <a:t>hadjáratok kudarcainak </a:t>
            </a:r>
            <a:r>
              <a:rPr lang="hu-HU" sz="2000" b="1" dirty="0"/>
              <a:t>okai?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0" y="2207624"/>
            <a:ext cx="403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Merseburgnál és Augsburgnál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0" y="1432560"/>
            <a:ext cx="1060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9. század közepétől kb. 970-ig (Etelközből és a honfoglalást követően a Kárpát medencéből egyaránt 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0" y="1815515"/>
            <a:ext cx="622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Hol szenvedtek nagyobb vereséget a magyar csapatok?</a:t>
            </a:r>
            <a:endParaRPr lang="hu-HU" sz="2000" b="1" dirty="0"/>
          </a:p>
        </p:txBody>
      </p:sp>
      <p:sp>
        <p:nvSpPr>
          <p:cNvPr id="18" name="Téglalap 17"/>
          <p:cNvSpPr/>
          <p:nvPr/>
        </p:nvSpPr>
        <p:spPr>
          <a:xfrm>
            <a:off x="0" y="2577515"/>
            <a:ext cx="700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Hány fő harcolt a kalandozó, portyázó magyar csapatokban?</a:t>
            </a:r>
            <a:endParaRPr lang="hu-HU" sz="20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0" y="2926080"/>
            <a:ext cx="403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Néhány száz, vagy néhány ezer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0" y="3647440"/>
            <a:ext cx="4907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FFF2CC"/>
                </a:solidFill>
              </a:rPr>
              <a:t>k</a:t>
            </a:r>
            <a:r>
              <a:rPr lang="hu-HU" sz="2000" dirty="0" smtClean="0">
                <a:solidFill>
                  <a:srgbClr val="FFF2CC"/>
                </a:solidFill>
              </a:rPr>
              <a:t>eresztény nyugat széttagolt, anarchia,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FFF2CC"/>
                </a:solidFill>
              </a:rPr>
              <a:t>magyar csapatok harcmodora,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FFF2CC"/>
                </a:solidFill>
              </a:rPr>
              <a:t>más népek is támadták Nyugat Európát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0" y="497840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F2CC"/>
                </a:solidFill>
              </a:rPr>
              <a:t>Magyarok</a:t>
            </a:r>
            <a:r>
              <a:rPr lang="hu-HU" sz="2000" dirty="0" smtClean="0">
                <a:solidFill>
                  <a:srgbClr val="FFF2CC"/>
                </a:solidFill>
              </a:rPr>
              <a:t>: acélsisak, sodronyvért, szablya, képzett ló – </a:t>
            </a:r>
            <a:r>
              <a:rPr lang="hu-HU" sz="2000" b="1" dirty="0" smtClean="0">
                <a:solidFill>
                  <a:srgbClr val="FFF2CC"/>
                </a:solidFill>
              </a:rPr>
              <a:t>lovagok</a:t>
            </a:r>
            <a:r>
              <a:rPr lang="hu-HU" sz="2000" dirty="0" smtClean="0">
                <a:solidFill>
                  <a:srgbClr val="FFF2CC"/>
                </a:solidFill>
              </a:rPr>
              <a:t>: </a:t>
            </a:r>
            <a:r>
              <a:rPr lang="hu-HU" sz="2000" dirty="0">
                <a:solidFill>
                  <a:srgbClr val="FFF2CC"/>
                </a:solidFill>
              </a:rPr>
              <a:t>acélsisak, sodronyvért, </a:t>
            </a:r>
            <a:r>
              <a:rPr lang="hu-HU" sz="2000" dirty="0" smtClean="0">
                <a:solidFill>
                  <a:srgbClr val="FFF2CC"/>
                </a:solidFill>
              </a:rPr>
              <a:t>pajzs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0" y="636645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Egységes államok jönnek létre Nyugat Európában, hatékony védelmi rendszer, kiismerik a harcmodort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0" y="564509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Könnyűlovas, íjjal vívott távolharc, összeszokott harcosok, hatékony irányítás, színlelt menekülés, cselvetés 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450111" y="0"/>
            <a:ext cx="826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15. Honfoglalás és „kalandozások”</a:t>
            </a:r>
            <a:endParaRPr lang="hu-HU" sz="4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0" y="736526"/>
            <a:ext cx="1013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Merre vezettek hadjáratokat a kalandozó magyarok! Megoldás – kattintson a térképre!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858034" y="1431019"/>
            <a:ext cx="330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2000" dirty="0" smtClean="0">
                <a:solidFill>
                  <a:srgbClr val="FFF2CC"/>
                </a:solidFill>
              </a:rPr>
              <a:t>Nyugat Európa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>
                <a:solidFill>
                  <a:srgbClr val="FFF2CC"/>
                </a:solidFill>
              </a:rPr>
              <a:t>Itália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>
                <a:solidFill>
                  <a:srgbClr val="FFF2CC"/>
                </a:solidFill>
              </a:rPr>
              <a:t>Kelet-Római Birodalom (Bizánci Császárság)</a:t>
            </a:r>
            <a:endParaRPr lang="hu-HU" sz="2000" dirty="0">
              <a:solidFill>
                <a:srgbClr val="FFF2CC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11344" t="19625" r="45509" b="27859"/>
          <a:stretch/>
        </p:blipFill>
        <p:spPr>
          <a:xfrm>
            <a:off x="152400" y="1238468"/>
            <a:ext cx="7305039" cy="500140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62560" y="5821680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FI-504010501/1 Történelem tankönyv 5. osztály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865120" y="3139440"/>
            <a:ext cx="57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1.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145280" y="4064000"/>
            <a:ext cx="57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2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807200" y="4541520"/>
            <a:ext cx="57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3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462522" y="4221536"/>
            <a:ext cx="4631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Nyugat- és Dél-Európában is egy erős birodalom jött létre, akik szövetséget kötöttek egymással.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450111" y="0"/>
            <a:ext cx="826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15. Honfoglalás és „kalandozások”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437120" y="3048842"/>
            <a:ext cx="46569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Miért </a:t>
            </a:r>
            <a:r>
              <a:rPr lang="hu-HU" sz="2000" b="1" dirty="0"/>
              <a:t>egyezik ki Géza fejedelem a keresztény uralkodókkal</a:t>
            </a:r>
            <a:r>
              <a:rPr lang="hu-HU" sz="2000" b="1" dirty="0" smtClean="0"/>
              <a:t>? Megoldásért kattintson a kérdésre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7142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9443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16. Szent István keresztény államalapítása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3" y="707886"/>
            <a:ext cx="106166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smtClean="0">
                <a:solidFill>
                  <a:srgbClr val="323264"/>
                </a:solidFill>
              </a:rPr>
              <a:t>Olvassa el! Miért vált szükségessé a kereszténység felvétele a pogány magyarok számára? (1.pont) </a:t>
            </a:r>
            <a:endParaRPr lang="hu-HU" sz="1900" b="1" dirty="0">
              <a:solidFill>
                <a:srgbClr val="323264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11039008" y="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1047429" y="53847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8" name="Téglalap 7">
            <a:hlinkClick r:id="rId3"/>
          </p:cNvPr>
          <p:cNvSpPr/>
          <p:nvPr/>
        </p:nvSpPr>
        <p:spPr>
          <a:xfrm>
            <a:off x="11154754" y="282380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1048326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Géza fejedelem (972 – 997) felismerte</a:t>
            </a:r>
            <a:r>
              <a:rPr lang="hu-HU" dirty="0"/>
              <a:t>, hogy a magyarság körül megváltoztak a külpolitikai viszonyok. A Kárpát-medencétől nyugatra I. (Nagy) Ottó 962-ben megalapította a Német-római Császárságot, délen pedig a Bizánci Birodalom kapott új erőre. E két hatalmas keresztény állam fogta közre a pogány magyar fejedelemséget, melynek fennmaradását csak az biztosíthatta, ha békében él a szomszédokkal és felveszi a kereszténységet</a:t>
            </a:r>
            <a:r>
              <a:rPr lang="hu-HU" dirty="0" smtClean="0"/>
              <a:t>. A német-római </a:t>
            </a:r>
            <a:r>
              <a:rPr lang="hu-HU" dirty="0"/>
              <a:t>császár egy püspököt és papokat küldött Magyarországra, ezzel vette kezdetét a </a:t>
            </a:r>
            <a:r>
              <a:rPr lang="hu-HU" dirty="0" smtClean="0"/>
              <a:t>hittérítés. </a:t>
            </a:r>
            <a:r>
              <a:rPr lang="hu-HU" dirty="0"/>
              <a:t>Bár Géza megkeresztelt uralkodó volt, címe – mindenekelőtt a koronázás hiánya miatt – még nélkülözte a keresztény király hivatalos elismertetését. </a:t>
            </a:r>
          </a:p>
        </p:txBody>
      </p:sp>
      <p:cxnSp>
        <p:nvCxnSpPr>
          <p:cNvPr id="6" name="Egyenes összekötő 5"/>
          <p:cNvCxnSpPr>
            <a:stCxn id="4" idx="1"/>
          </p:cNvCxnSpPr>
          <p:nvPr/>
        </p:nvCxnSpPr>
        <p:spPr>
          <a:xfrm flipV="1">
            <a:off x="0" y="1900238"/>
            <a:ext cx="11715617" cy="252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2986088" y="2200275"/>
            <a:ext cx="2414587" cy="142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0" y="2748727"/>
            <a:ext cx="1018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Nézze meg a részletet az István a király rockoperából! Kik állnak egymással szemben Géza fejedelem halála után? Mi az ellentétek oka? Megoldásért kattintson a betűre! (2.pont)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0893857" y="3937949"/>
            <a:ext cx="101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István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0814012" y="4371841"/>
            <a:ext cx="1377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Koppány</a:t>
            </a:r>
            <a:endParaRPr lang="hu-HU" sz="20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8437524" y="4439125"/>
            <a:ext cx="2279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Géza fejedelem fia</a:t>
            </a:r>
            <a:endParaRPr lang="hu-HU" sz="20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8516497" y="3547759"/>
            <a:ext cx="3391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Árpád ház legidősebb férfitagja</a:t>
            </a:r>
            <a:endParaRPr lang="hu-HU" sz="20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8592488" y="4908483"/>
            <a:ext cx="155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új rend híve </a:t>
            </a:r>
            <a:endParaRPr lang="hu-HU" sz="20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8473272" y="395301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r</a:t>
            </a:r>
            <a:r>
              <a:rPr lang="hu-HU" sz="2000" dirty="0" smtClean="0"/>
              <a:t>égi rend híve </a:t>
            </a:r>
            <a:endParaRPr lang="hu-HU" sz="2000" dirty="0"/>
          </a:p>
        </p:txBody>
      </p:sp>
      <p:sp>
        <p:nvSpPr>
          <p:cNvPr id="13" name="Téglalap 12"/>
          <p:cNvSpPr/>
          <p:nvPr/>
        </p:nvSpPr>
        <p:spPr>
          <a:xfrm>
            <a:off x="10717135" y="4894060"/>
            <a:ext cx="1279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keresztény</a:t>
            </a:r>
          </a:p>
        </p:txBody>
      </p:sp>
      <p:sp>
        <p:nvSpPr>
          <p:cNvPr id="14" name="Téglalap 13"/>
          <p:cNvSpPr/>
          <p:nvPr/>
        </p:nvSpPr>
        <p:spPr>
          <a:xfrm>
            <a:off x="8724883" y="5421637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pogány</a:t>
            </a:r>
          </a:p>
        </p:txBody>
      </p:sp>
      <p:graphicFrame>
        <p:nvGraphicFramePr>
          <p:cNvPr id="16" name="Tábláza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666804"/>
              </p:ext>
            </p:extLst>
          </p:nvPr>
        </p:nvGraphicFramePr>
        <p:xfrm>
          <a:off x="-7770" y="3568843"/>
          <a:ext cx="8127999" cy="2557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103178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414657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67808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Szemben álló felek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Szemben álló felek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94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Személy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750048"/>
                  </a:ext>
                </a:extLst>
              </a:tr>
              <a:tr h="639302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Árpád házban a helye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346512"/>
                  </a:ext>
                </a:extLst>
              </a:tr>
              <a:tr h="424264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Vallás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530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Változásokhoz viszonya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03439"/>
                  </a:ext>
                </a:extLst>
              </a:tr>
            </a:tbl>
          </a:graphicData>
        </a:graphic>
      </p:graphicFrame>
      <p:sp>
        <p:nvSpPr>
          <p:cNvPr id="24" name="Szövegdoboz 23"/>
          <p:cNvSpPr txBox="1"/>
          <p:nvPr/>
        </p:nvSpPr>
        <p:spPr>
          <a:xfrm>
            <a:off x="2686050" y="3936893"/>
            <a:ext cx="60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A1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3189253" y="3910263"/>
            <a:ext cx="1377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Koppány</a:t>
            </a:r>
            <a:endParaRPr lang="hu-HU" sz="20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5962698" y="3874369"/>
            <a:ext cx="101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István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5962698" y="4438961"/>
            <a:ext cx="2157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Géza fejedelem fia</a:t>
            </a:r>
            <a:endParaRPr lang="hu-HU" sz="20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3164954" y="4288858"/>
            <a:ext cx="2306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Árpád ház </a:t>
            </a:r>
          </a:p>
          <a:p>
            <a:r>
              <a:rPr lang="hu-HU" sz="2000" dirty="0" smtClean="0"/>
              <a:t>legidősebb férfitagja</a:t>
            </a:r>
            <a:endParaRPr lang="hu-HU" sz="2000" dirty="0"/>
          </a:p>
        </p:txBody>
      </p:sp>
      <p:sp>
        <p:nvSpPr>
          <p:cNvPr id="33" name="Téglalap 32"/>
          <p:cNvSpPr/>
          <p:nvPr/>
        </p:nvSpPr>
        <p:spPr>
          <a:xfrm>
            <a:off x="3164954" y="4974871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pogány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3164954" y="5525041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r</a:t>
            </a:r>
            <a:r>
              <a:rPr lang="hu-HU" sz="2000" dirty="0" smtClean="0"/>
              <a:t>égi rend híve </a:t>
            </a:r>
            <a:endParaRPr lang="hu-HU" sz="2000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2686049" y="4411612"/>
            <a:ext cx="60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A2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2653955" y="5007458"/>
            <a:ext cx="60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A3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2728413" y="5539079"/>
            <a:ext cx="60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A4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5353979" y="3938839"/>
            <a:ext cx="60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B</a:t>
            </a:r>
            <a:r>
              <a:rPr lang="hu-HU" sz="2000" b="1" dirty="0" smtClean="0">
                <a:solidFill>
                  <a:srgbClr val="FF0000"/>
                </a:solidFill>
              </a:rPr>
              <a:t>1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5356749" y="4438961"/>
            <a:ext cx="60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B2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6043655" y="4953192"/>
            <a:ext cx="1279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keresztény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6096000" y="5504173"/>
            <a:ext cx="155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új rend híve </a:t>
            </a:r>
            <a:endParaRPr lang="hu-HU" sz="2000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5394824" y="4977799"/>
            <a:ext cx="60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B3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5430011" y="5497620"/>
            <a:ext cx="52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B4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  <p:bldP spid="22" grpId="0"/>
      <p:bldP spid="13" grpId="0"/>
      <p:bldP spid="14" grpId="0"/>
      <p:bldP spid="28" grpId="0"/>
      <p:bldP spid="29" grpId="0"/>
      <p:bldP spid="30" grpId="0"/>
      <p:bldP spid="32" grpId="0"/>
      <p:bldP spid="33" grpId="0"/>
      <p:bldP spid="34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895" y="636481"/>
            <a:ext cx="1218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Olvassa el a szöveget! Milyen területi egységeket hozott létre István? Ki állt az élén és mi a feladata? Megoldásért kattintson a kérdésre!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-1258" y="1314927"/>
            <a:ext cx="12184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István </a:t>
            </a:r>
            <a:r>
              <a:rPr lang="hu-HU" dirty="0" smtClean="0"/>
              <a:t>létrehozta a vármegyerendszert. </a:t>
            </a:r>
            <a:r>
              <a:rPr lang="hu-HU" dirty="0"/>
              <a:t>Vármegyéket alapított, amelyek </a:t>
            </a:r>
            <a:r>
              <a:rPr lang="hu-HU" dirty="0" smtClean="0"/>
              <a:t>középpontjában egy-egy </a:t>
            </a:r>
            <a:r>
              <a:rPr lang="hu-HU" dirty="0"/>
              <a:t>vár állt. A vármegyék élére az ispánok kerültek. </a:t>
            </a:r>
            <a:r>
              <a:rPr lang="hu-HU" dirty="0" smtClean="0"/>
              <a:t>Ők képviselték </a:t>
            </a:r>
            <a:r>
              <a:rPr lang="hu-HU" dirty="0"/>
              <a:t>a királyt az adott területen. Beszedték az </a:t>
            </a:r>
            <a:r>
              <a:rPr lang="hu-HU" dirty="0" smtClean="0"/>
              <a:t>adókat, bíráskodtak</a:t>
            </a:r>
            <a:r>
              <a:rPr lang="hu-HU" dirty="0"/>
              <a:t>, vezették a vármegye katonaságát. István </a:t>
            </a:r>
            <a:r>
              <a:rPr lang="hu-HU" dirty="0" smtClean="0"/>
              <a:t>ezüstpénzt, dénárt </a:t>
            </a:r>
            <a:r>
              <a:rPr lang="hu-HU" dirty="0"/>
              <a:t>veretett, és két törvénykönyv is fűződik a </a:t>
            </a:r>
            <a:r>
              <a:rPr lang="hu-HU" dirty="0" smtClean="0"/>
              <a:t>nevéhez. Fehérvár </a:t>
            </a:r>
            <a:r>
              <a:rPr lang="hu-HU" dirty="0"/>
              <a:t>lett az ország királyi központja.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7895" y="2205599"/>
            <a:ext cx="5990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FFF2CC"/>
                </a:solidFill>
              </a:rPr>
              <a:t>T</a:t>
            </a:r>
            <a:r>
              <a:rPr lang="hu-HU" sz="2000" dirty="0" smtClean="0">
                <a:solidFill>
                  <a:srgbClr val="FFF2CC"/>
                </a:solidFill>
              </a:rPr>
              <a:t>erületi egység: vármegye, </a:t>
            </a:r>
          </a:p>
          <a:p>
            <a:r>
              <a:rPr lang="hu-HU" sz="2000" dirty="0" smtClean="0">
                <a:solidFill>
                  <a:srgbClr val="FFF2CC"/>
                </a:solidFill>
              </a:rPr>
              <a:t>élén az ispán </a:t>
            </a:r>
          </a:p>
          <a:p>
            <a:r>
              <a:rPr lang="hu-HU" sz="2000" dirty="0">
                <a:solidFill>
                  <a:srgbClr val="FFF2CC"/>
                </a:solidFill>
              </a:rPr>
              <a:t>f</a:t>
            </a:r>
            <a:r>
              <a:rPr lang="hu-HU" sz="2000" dirty="0" smtClean="0">
                <a:solidFill>
                  <a:srgbClr val="FFF2CC"/>
                </a:solidFill>
              </a:rPr>
              <a:t>eladata: adóbeszedés, bíráskodás, katonai vezetés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-1" y="3183882"/>
            <a:ext cx="10244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Egyházszervezés! Nézze meg a képet, olvassa el a szöveget! Milyen intézkedéseket hozott István a keresztény egyház érdekében? (3. pont)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4068284"/>
            <a:ext cx="3810000" cy="245745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957637" y="3819159"/>
            <a:ext cx="82200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István király építette ki a keresztény magyar </a:t>
            </a:r>
            <a:r>
              <a:rPr lang="hu-HU" dirty="0" smtClean="0"/>
              <a:t>államot, ezért </a:t>
            </a:r>
            <a:r>
              <a:rPr lang="hu-HU" dirty="0"/>
              <a:t>államalapító királyunkként tiszteljük. Az </a:t>
            </a:r>
            <a:r>
              <a:rPr lang="hu-HU" dirty="0" smtClean="0"/>
              <a:t>egyházszervezés legfontosabb </a:t>
            </a:r>
            <a:r>
              <a:rPr lang="hu-HU" dirty="0"/>
              <a:t>lépéseként két érsekséget és </a:t>
            </a:r>
            <a:r>
              <a:rPr lang="hu-HU" dirty="0" smtClean="0"/>
              <a:t>nyolc püspökséget </a:t>
            </a:r>
            <a:r>
              <a:rPr lang="hu-HU" dirty="0"/>
              <a:t>hozott létre. A legfontosabb érsekség </a:t>
            </a:r>
            <a:r>
              <a:rPr lang="hu-HU" dirty="0" smtClean="0"/>
              <a:t>Esztergom lett</a:t>
            </a:r>
            <a:r>
              <a:rPr lang="hu-HU" dirty="0"/>
              <a:t>. A későbbiekben az esztergomi érsek koronázta </a:t>
            </a:r>
            <a:r>
              <a:rPr lang="hu-HU" dirty="0" smtClean="0"/>
              <a:t>a magyar </a:t>
            </a:r>
            <a:r>
              <a:rPr lang="hu-HU" dirty="0"/>
              <a:t>királyokat. István elrendelte az egyházi tized </a:t>
            </a:r>
            <a:r>
              <a:rPr lang="hu-HU" dirty="0" smtClean="0"/>
              <a:t>fizetését és </a:t>
            </a:r>
            <a:r>
              <a:rPr lang="hu-HU" dirty="0"/>
              <a:t>a kötelező vasárnapi templomba járást.  Minden </a:t>
            </a:r>
            <a:r>
              <a:rPr lang="hu-HU" dirty="0" smtClean="0"/>
              <a:t>tíz falunak </a:t>
            </a:r>
            <a:r>
              <a:rPr lang="hu-HU" dirty="0"/>
              <a:t>kötelessége volt legalább egy közös </a:t>
            </a:r>
            <a:r>
              <a:rPr lang="hu-HU" dirty="0" smtClean="0"/>
              <a:t>kőtemplomot építenie</a:t>
            </a:r>
            <a:r>
              <a:rPr lang="hu-HU" dirty="0"/>
              <a:t>.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3957637" y="55271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u-HU" sz="2000" dirty="0" smtClean="0">
                <a:solidFill>
                  <a:srgbClr val="FFF2CC"/>
                </a:solidFill>
              </a:rPr>
              <a:t>püspökséget és 2 érsekséget alapít;    </a:t>
            </a:r>
          </a:p>
          <a:p>
            <a:pPr marL="342900" indent="-342900">
              <a:buFontTx/>
              <a:buChar char="-"/>
            </a:pPr>
            <a:r>
              <a:rPr lang="hu-HU" sz="2000" dirty="0" smtClean="0">
                <a:solidFill>
                  <a:srgbClr val="FFF2CC"/>
                </a:solidFill>
              </a:rPr>
              <a:t>elrendeli a tizedfizetés kötelezettségét, </a:t>
            </a:r>
          </a:p>
          <a:p>
            <a:pPr marL="342900" indent="-342900">
              <a:buFontTx/>
              <a:buChar char="-"/>
            </a:pPr>
            <a:r>
              <a:rPr lang="hu-HU" sz="2000" dirty="0" smtClean="0">
                <a:solidFill>
                  <a:srgbClr val="FFF2CC"/>
                </a:solidFill>
              </a:rPr>
              <a:t>templomépíttetés;</a:t>
            </a:r>
          </a:p>
          <a:p>
            <a:pPr marL="342900" indent="-342900">
              <a:buFontTx/>
              <a:buChar char="-"/>
            </a:pPr>
            <a:r>
              <a:rPr lang="hu-HU" sz="2000" dirty="0" smtClean="0">
                <a:solidFill>
                  <a:srgbClr val="FFF2CC"/>
                </a:solidFill>
              </a:rPr>
              <a:t>kötelező templomba járás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1450110" y="0"/>
            <a:ext cx="8523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23264"/>
                </a:solidFill>
              </a:rPr>
              <a:t>16. Szent István keresztény államalapítása</a:t>
            </a:r>
            <a:endParaRPr lang="hu-HU" sz="36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2" y="707886"/>
            <a:ext cx="11937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Trónutódlás! Ábraelemzés! Válaszoljon a kérdésekre az ábra alapján! Megoldásért kattintson a kérdésre!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1163498" y="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3" y="1154162"/>
            <a:ext cx="10215092" cy="33892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0482" y="4543425"/>
            <a:ext cx="447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1. Kinek a gyermeke Géza fejedelem?</a:t>
            </a:r>
            <a:endParaRPr lang="hu-HU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0479" y="5210005"/>
            <a:ext cx="4885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2</a:t>
            </a:r>
            <a:r>
              <a:rPr lang="hu-HU" sz="2000" b="1" dirty="0" smtClean="0"/>
              <a:t>. Hogy hívják Géza fejedelem testvérét?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33418" y="4881364"/>
            <a:ext cx="1349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Taksony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20228" y="5558801"/>
            <a:ext cx="118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Mihály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00480" y="5904510"/>
            <a:ext cx="4885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3. Hogy hívják Géza fejedelem feleségét?</a:t>
            </a:r>
            <a:endParaRPr lang="hu-HU" sz="20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20228" y="6318622"/>
            <a:ext cx="1013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Sarolt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286487" y="4903621"/>
            <a:ext cx="179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1 vagy 2 - Imre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938141" y="4543425"/>
            <a:ext cx="5253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4</a:t>
            </a:r>
            <a:r>
              <a:rPr lang="hu-HU" sz="2000" b="1" dirty="0" smtClean="0"/>
              <a:t>. Hány fia született Szent Istvánnak, nevük?</a:t>
            </a:r>
            <a:endParaRPr lang="hu-HU" sz="2000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783630" y="5198575"/>
            <a:ext cx="5253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4</a:t>
            </a:r>
            <a:r>
              <a:rPr lang="hu-HU" sz="2000" b="1" dirty="0" smtClean="0"/>
              <a:t>. Imre halála után ki lehetett trónörökös?</a:t>
            </a:r>
            <a:endParaRPr lang="hu-HU" sz="20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912740" y="6139945"/>
            <a:ext cx="5253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4</a:t>
            </a:r>
            <a:r>
              <a:rPr lang="hu-HU" sz="2000" b="1" dirty="0" smtClean="0"/>
              <a:t>. Hogy hívják ?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7221170" y="5515227"/>
            <a:ext cx="494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István lányainak férje, illetve Géza fejedelem testvérének fia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7221171" y="6457889"/>
            <a:ext cx="2532430" cy="41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Vazul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1450110" y="0"/>
            <a:ext cx="9413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16. Szent István keresztény államalapítása</a:t>
            </a:r>
            <a:endParaRPr lang="hu-HU" sz="4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9609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16. Szent István keresztény államalapítása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707886"/>
            <a:ext cx="12181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5">
                    <a:lumMod val="50000"/>
                  </a:schemeClr>
                </a:solidFill>
              </a:rPr>
              <a:t>Trónutódlás – Trónviszályok Olvassa el a szöveget oldja me a feladatokat! Megoldásért </a:t>
            </a:r>
            <a:r>
              <a:rPr lang="hu-HU" sz="2000" b="1" dirty="0" err="1" smtClean="0">
                <a:solidFill>
                  <a:schemeClr val="accent5">
                    <a:lumMod val="50000"/>
                  </a:schemeClr>
                </a:solidFill>
              </a:rPr>
              <a:t>katt</a:t>
            </a:r>
            <a:r>
              <a:rPr lang="hu-HU" sz="2000" b="1" dirty="0" smtClean="0">
                <a:solidFill>
                  <a:schemeClr val="accent5">
                    <a:lumMod val="50000"/>
                  </a:schemeClr>
                </a:solidFill>
              </a:rPr>
              <a:t> a kérdésre!</a:t>
            </a:r>
            <a:endParaRPr lang="hu-H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1112413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Szent István fiának, Imre hercegnek a halála után igényt tarthatott a trónra. Kézai és a krónikakompozíció szerint István először őt is jelölte, azonban Gizella királyné nyomására Orseolo Péter – Géza leányági unokája – kedvéért később mégis mellőzte. Vazul nem akarta elismerni Pétert a trón örököséül, István kisebbik legendája szerint részt vett egy összeesküvésben, ezért őt István elfogatta, és Nyitrán őriztette. Végül, hogy az uralkodásra alkalmatlanná tegye, szemeit kitolatta, fiait pedig száműzette. </a:t>
            </a:r>
            <a:endParaRPr lang="hu-HU" dirty="0" smtClean="0"/>
          </a:p>
          <a:p>
            <a:r>
              <a:rPr lang="hu-HU" dirty="0" smtClean="0"/>
              <a:t>Szent István halála után Orseolo Péter került hatalomra 1038-1041 között. </a:t>
            </a:r>
            <a:r>
              <a:rPr lang="hu-HU" dirty="0"/>
              <a:t>A döntéshozatalban mellőzte a királyi tanácsot; az ellene fellépő főurakat </a:t>
            </a:r>
            <a:r>
              <a:rPr lang="hu-HU" dirty="0" err="1"/>
              <a:t>kizáratta</a:t>
            </a:r>
            <a:r>
              <a:rPr lang="hu-HU" dirty="0"/>
              <a:t> és helyükre saját híveit ültette — főleg németeket és olaszokat</a:t>
            </a:r>
            <a:r>
              <a:rPr lang="hu-HU" dirty="0" smtClean="0"/>
              <a:t>. A magyar főurak fellázadtak ellene, Péter elmenekült az országból. Helyére Aba Sámuel került 1041-1044 között a magyar királyi székbe. Péter a német-római császártól kér és kap segítséget. 1044-ben a </a:t>
            </a:r>
            <a:r>
              <a:rPr lang="hu-HU" dirty="0" err="1" smtClean="0"/>
              <a:t>ménfői</a:t>
            </a:r>
            <a:r>
              <a:rPr lang="hu-HU" dirty="0" smtClean="0"/>
              <a:t> csatában vereséget szenved, elfogják és megölik Aba Sámuelt. 1044 – 1046 között újra Orseolo Péter ülhet a magyar trónra. 1046-ban sikerül Vazul fiainak legyőzni Orseolo Péter és András kerül a trónra.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369773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Fogalmazzanak meg kérdéseket a szöveghez! Konkrét eseményre kérdezzen rá! Történelmi összefüggésekre kérdezzen rá!</a:t>
            </a:r>
            <a:endParaRPr lang="hu-H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8857" y="4067068"/>
            <a:ext cx="5388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Mikor halt meg I. Szent István király?</a:t>
            </a:r>
          </a:p>
          <a:p>
            <a:r>
              <a:rPr lang="hu-HU" dirty="0" smtClean="0">
                <a:solidFill>
                  <a:srgbClr val="FFF2CC"/>
                </a:solidFill>
              </a:rPr>
              <a:t>Mikor volt Orseolo Péter első és második királysága?</a:t>
            </a:r>
          </a:p>
          <a:p>
            <a:r>
              <a:rPr lang="hu-HU" dirty="0" smtClean="0">
                <a:solidFill>
                  <a:srgbClr val="FFF2CC"/>
                </a:solidFill>
              </a:rPr>
              <a:t>Ki uralkodott Orseolo Péter két királysága között? 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606143" y="4060924"/>
            <a:ext cx="6553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Miért vakíttatta meg Szent István Vazult?</a:t>
            </a:r>
          </a:p>
          <a:p>
            <a:r>
              <a:rPr lang="hu-HU" dirty="0" smtClean="0">
                <a:solidFill>
                  <a:srgbClr val="FFF2CC"/>
                </a:solidFill>
              </a:rPr>
              <a:t>Mi volt az oka Orseolo Péter bukásának az első királysága idején?</a:t>
            </a:r>
          </a:p>
          <a:p>
            <a:r>
              <a:rPr lang="hu-HU" dirty="0" smtClean="0">
                <a:solidFill>
                  <a:srgbClr val="FFF2CC"/>
                </a:solidFill>
              </a:rPr>
              <a:t>Mi vezet Aba Sámuel bukásához? 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-10882" y="50107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Fogalmazzák meg saját szavaikkal az eseményeket, amelyekre a vázlatpontok utalnak!</a:t>
            </a:r>
            <a:endParaRPr lang="hu-H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85057" y="53801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Harc a trónért: Vazul </a:t>
            </a:r>
            <a:r>
              <a:rPr lang="hu-HU" dirty="0" smtClean="0">
                <a:sym typeface="Wingdings" panose="05000000000000000000" pitchFamily="2" charset="2"/>
              </a:rPr>
              <a:t></a:t>
            </a:r>
            <a:r>
              <a:rPr lang="hu-HU" dirty="0" smtClean="0"/>
              <a:t> Orseolo Péter</a:t>
            </a:r>
          </a:p>
          <a:p>
            <a:r>
              <a:rPr lang="hu-HU" dirty="0" smtClean="0"/>
              <a:t>- Vazul végzete</a:t>
            </a:r>
          </a:p>
          <a:p>
            <a:r>
              <a:rPr lang="hu-HU" dirty="0" smtClean="0"/>
              <a:t>- Orseolo Péter uralkodása – elégedetlenség</a:t>
            </a:r>
          </a:p>
          <a:p>
            <a:r>
              <a:rPr lang="hu-HU" dirty="0" smtClean="0"/>
              <a:t>-  Aba Sámuel és Orseolo Péter harca</a:t>
            </a:r>
          </a:p>
          <a:p>
            <a:r>
              <a:rPr lang="hu-HU" dirty="0" smtClean="0"/>
              <a:t>- I. András  hatalomra kerülése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87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2" y="707886"/>
            <a:ext cx="10938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Olvassa el Szent László törvényeit, válaszoljon a kérdésekre! Megoldásért </a:t>
            </a:r>
            <a:r>
              <a:rPr lang="hu-HU" sz="2000" b="1" dirty="0" err="1" smtClean="0">
                <a:solidFill>
                  <a:srgbClr val="323264"/>
                </a:solidFill>
              </a:rPr>
              <a:t>katt</a:t>
            </a:r>
            <a:r>
              <a:rPr lang="hu-HU" sz="2000" b="1" dirty="0" smtClean="0">
                <a:solidFill>
                  <a:srgbClr val="323264"/>
                </a:solidFill>
              </a:rPr>
              <a:t> a kérdésre!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-16946" y="1081656"/>
            <a:ext cx="6760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Ha </a:t>
            </a:r>
            <a:r>
              <a:rPr lang="hu-HU" dirty="0"/>
              <a:t>valamely szabadot vagy rabszolgát lopáson érnek, </a:t>
            </a:r>
            <a:r>
              <a:rPr lang="hu-HU" dirty="0" err="1"/>
              <a:t>akasszák</a:t>
            </a:r>
            <a:r>
              <a:rPr lang="hu-HU" dirty="0"/>
              <a:t> fel</a:t>
            </a:r>
          </a:p>
        </p:txBody>
      </p:sp>
      <p:sp>
        <p:nvSpPr>
          <p:cNvPr id="4" name="Téglalap 3"/>
          <p:cNvSpPr/>
          <p:nvPr/>
        </p:nvSpPr>
        <p:spPr>
          <a:xfrm>
            <a:off x="-16946" y="1389398"/>
            <a:ext cx="11688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</a:t>
            </a:r>
            <a:r>
              <a:rPr lang="hu-HU" dirty="0"/>
              <a:t>olyan rabszolga pedig avagy szabad ( ember ), aki libát vagy tyúkot lop, fél szemét veszítse, és amit lopott, adja vissza</a:t>
            </a:r>
          </a:p>
        </p:txBody>
      </p:sp>
      <p:sp>
        <p:nvSpPr>
          <p:cNvPr id="6" name="Téglalap 5"/>
          <p:cNvSpPr/>
          <p:nvPr/>
        </p:nvSpPr>
        <p:spPr>
          <a:xfrm>
            <a:off x="-16946" y="2278601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Akik pogány szokás szerint kutak mellett áldoznak, vagy fákhoz, forrásokhoz és </a:t>
            </a:r>
            <a:r>
              <a:rPr lang="hu-HU" dirty="0" err="1"/>
              <a:t>kövekhez</a:t>
            </a:r>
            <a:r>
              <a:rPr lang="hu-HU" dirty="0"/>
              <a:t> ajándékokat visznek, bűnükért egy ökörrel fizessenek.</a:t>
            </a:r>
          </a:p>
        </p:txBody>
      </p:sp>
      <p:sp>
        <p:nvSpPr>
          <p:cNvPr id="10" name="Téglalap 9"/>
          <p:cNvSpPr/>
          <p:nvPr/>
        </p:nvSpPr>
        <p:spPr>
          <a:xfrm>
            <a:off x="-16946" y="2867780"/>
            <a:ext cx="425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A püspökök a szabadoktól szedjenek tizedet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7949" y="317996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Ha pedig az eskü után a termés tulajdonosáról valaki idegen azt mondja, hogy hamisan esküdött, a püspök poroszlóján kívül a király és az ispán poroszlója előtt mérjék meg a termést. Ha a termés tulajdonosa vétkesnek bizonyul, neki adják a tizedrészt és a kilenc részt adják a püspöknek, ha azonban az találtatik hazugnak, aki bevádolta őt, ugyanazon büntetés szerint fizessen vétkéért. Ha pedig ( a vádaskodónak ) nincs semmije sem, amiből magát </a:t>
            </a:r>
            <a:r>
              <a:rPr lang="hu-HU" dirty="0" err="1"/>
              <a:t>megváltsa</a:t>
            </a:r>
            <a:r>
              <a:rPr lang="hu-HU" dirty="0"/>
              <a:t>, adják el őt, de csak egyedül, gyermekeit nem.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-16947" y="4363099"/>
            <a:ext cx="12226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Ha a falusiak egyházukat ( templomukat ) elhagyva máshova vándorolnak, püspöki joggal és királyi paranccsal kényszerítsék őket oda visszatérni, ahonnan elmente</a:t>
            </a:r>
          </a:p>
        </p:txBody>
      </p:sp>
      <p:sp>
        <p:nvSpPr>
          <p:cNvPr id="13" name="Téglalap 12"/>
          <p:cNvSpPr/>
          <p:nvPr/>
        </p:nvSpPr>
        <p:spPr>
          <a:xfrm>
            <a:off x="-33892" y="1683987"/>
            <a:ext cx="12208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Ha pedig ( a falu ) egy része vádolja a tolvajt, a másik pedig védelmezi, ne fogadják el ez utóbbiak védelmét, hanem vizsgálják meg a tolvajt istenítélettel,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7988816" y="1007417"/>
            <a:ext cx="418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Forrás: </a:t>
            </a:r>
            <a:r>
              <a:rPr lang="hu-HU" sz="1200" dirty="0">
                <a:hlinkClick r:id="rId3"/>
              </a:rPr>
              <a:t>http://www.angelfire.com/zine/pantagruel/LaszloII.htm</a:t>
            </a:r>
            <a:endParaRPr lang="hu-HU" sz="12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3331" y="5009430"/>
            <a:ext cx="335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M</a:t>
            </a:r>
            <a:r>
              <a:rPr lang="hu-HU" sz="2000" b="1" dirty="0" smtClean="0"/>
              <a:t>it védenek a törvények?</a:t>
            </a:r>
            <a:endParaRPr lang="hu-HU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9043" y="5338100"/>
            <a:ext cx="3157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Egyházat és magántulajdont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3623706" y="5018329"/>
            <a:ext cx="7577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büntetik a lopást? Hogyan döntik el, kinek van igaza? </a:t>
            </a:r>
            <a:endParaRPr lang="hu-HU" sz="20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3643785" y="5365369"/>
            <a:ext cx="8027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Akasztás, ha tyúk értékű, vagy kisebb vakítással - istenítélettel 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29042" y="5678155"/>
            <a:ext cx="4928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védik az egyházat a törvények?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989353" y="5667269"/>
            <a:ext cx="4928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Milyen büntetés jár a pogányoknak?</a:t>
            </a:r>
            <a:endParaRPr lang="hu-HU" sz="20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4456" y="6068830"/>
            <a:ext cx="482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Pogány vallás üldözése, tized az egyháznak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5989353" y="6003400"/>
            <a:ext cx="6185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Egy ökröt kell fizetni a pogány vallás gyakorlóinak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0" y="6392624"/>
            <a:ext cx="5791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büntetik a törvények a hamis vádaskodót?</a:t>
            </a:r>
            <a:endParaRPr lang="hu-HU" sz="2000" b="1" dirty="0"/>
          </a:p>
        </p:txBody>
      </p:sp>
      <p:sp>
        <p:nvSpPr>
          <p:cNvPr id="5" name="Téglalap 4"/>
          <p:cNvSpPr/>
          <p:nvPr/>
        </p:nvSpPr>
        <p:spPr>
          <a:xfrm>
            <a:off x="5720317" y="6447054"/>
            <a:ext cx="5951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Ugyanazon büntetést kapja, mint ha ő lett volna a bűnös 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17. Árpád házi királyportrék</a:t>
            </a:r>
            <a:endParaRPr lang="hu-HU" sz="4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911248" y="85133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1077909" y="85133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1077909" y="165651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1077909" y="2335546"/>
            <a:ext cx="1160830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Megoldás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1077909" y="28584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2" y="707886"/>
            <a:ext cx="11081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Olvassa el a szöveget, nézze meg a videót! Válaszoljon a kérdésekre! Megoldásért </a:t>
            </a:r>
            <a:r>
              <a:rPr lang="hu-HU" sz="2000" b="1" dirty="0" err="1" smtClean="0">
                <a:solidFill>
                  <a:srgbClr val="323264"/>
                </a:solidFill>
              </a:rPr>
              <a:t>katt</a:t>
            </a:r>
            <a:r>
              <a:rPr lang="hu-HU" sz="2000" b="1" dirty="0" smtClean="0">
                <a:solidFill>
                  <a:srgbClr val="323264"/>
                </a:solidFill>
              </a:rPr>
              <a:t> a kérdésre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8" name="Téglalap 7">
            <a:hlinkClick r:id="rId3"/>
          </p:cNvPr>
          <p:cNvSpPr/>
          <p:nvPr/>
        </p:nvSpPr>
        <p:spPr>
          <a:xfrm>
            <a:off x="11156861" y="1730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1101437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Kálmán királyról a krónikák </a:t>
            </a:r>
            <a:r>
              <a:rPr lang="hu-HU" dirty="0" smtClean="0"/>
              <a:t>úgy számoltak </a:t>
            </a:r>
            <a:r>
              <a:rPr lang="hu-HU" dirty="0"/>
              <a:t>be, mint púpos, </a:t>
            </a:r>
            <a:r>
              <a:rPr lang="hu-HU" dirty="0" smtClean="0"/>
              <a:t>sánta, kancsal</a:t>
            </a:r>
            <a:r>
              <a:rPr lang="hu-HU" dirty="0"/>
              <a:t>, beszédhibás, </a:t>
            </a:r>
            <a:r>
              <a:rPr lang="hu-HU" dirty="0" smtClean="0"/>
              <a:t>uralkodásra alkalmatlan királyról. Valószínűtlen azonban</a:t>
            </a:r>
            <a:r>
              <a:rPr lang="hu-HU" dirty="0"/>
              <a:t>, hogy valakit </a:t>
            </a:r>
            <a:r>
              <a:rPr lang="hu-HU" dirty="0" smtClean="0"/>
              <a:t>megkoronáztak volna </a:t>
            </a:r>
            <a:r>
              <a:rPr lang="hu-HU" dirty="0"/>
              <a:t>ilyen sok születési </a:t>
            </a:r>
            <a:r>
              <a:rPr lang="hu-HU" dirty="0" smtClean="0"/>
              <a:t>hibával. Kálmánt </a:t>
            </a:r>
            <a:r>
              <a:rPr lang="hu-HU" dirty="0"/>
              <a:t>a trónon lázadó </a:t>
            </a:r>
            <a:r>
              <a:rPr lang="hu-HU" dirty="0" smtClean="0"/>
              <a:t>testvérének utódai </a:t>
            </a:r>
            <a:r>
              <a:rPr lang="hu-HU" dirty="0"/>
              <a:t>követték, többek között az a II</a:t>
            </a:r>
            <a:r>
              <a:rPr lang="hu-HU" dirty="0" smtClean="0"/>
              <a:t>. (</a:t>
            </a:r>
            <a:r>
              <a:rPr lang="hu-HU" dirty="0"/>
              <a:t>Vak) Béla, akit Kálmán </a:t>
            </a:r>
            <a:r>
              <a:rPr lang="hu-HU" dirty="0" smtClean="0"/>
              <a:t>parancsára fosztottak meg </a:t>
            </a:r>
            <a:r>
              <a:rPr lang="hu-HU" dirty="0"/>
              <a:t>szeme világától. </a:t>
            </a:r>
            <a:r>
              <a:rPr lang="hu-HU" dirty="0" smtClean="0"/>
              <a:t>Természetes tehát</a:t>
            </a:r>
            <a:r>
              <a:rPr lang="hu-HU" dirty="0"/>
              <a:t>, hogy a </a:t>
            </a:r>
            <a:r>
              <a:rPr lang="hu-HU" dirty="0" smtClean="0"/>
              <a:t>krónikaírók kedvezőtlen </a:t>
            </a:r>
            <a:r>
              <a:rPr lang="hu-HU" dirty="0"/>
              <a:t>színben tüntették fel </a:t>
            </a:r>
            <a:r>
              <a:rPr lang="hu-HU" dirty="0" smtClean="0"/>
              <a:t>azt a </a:t>
            </a:r>
            <a:r>
              <a:rPr lang="hu-HU" dirty="0"/>
              <a:t>királyt, aki ártott az uruknak.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4280" y="2236451"/>
            <a:ext cx="5729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ábrázolták Kálmán királyt a krónikák? </a:t>
            </a:r>
            <a:endParaRPr lang="hu-HU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9513" y="2597046"/>
            <a:ext cx="221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volt az oka? </a:t>
            </a:r>
            <a:endParaRPr lang="hu-HU" sz="20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9512" y="2973296"/>
            <a:ext cx="6448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Miért vakíttatta meg Kálmán a testvérét és annak a fiát? </a:t>
            </a:r>
            <a:endParaRPr lang="hu-HU" sz="20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632811" y="2228211"/>
            <a:ext cx="641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Púpos, sánta, kancsal, beszédhibás, uralkodásra alkalmatlan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037878" y="2594593"/>
            <a:ext cx="7109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Lázadó testvérének utódainak krónikásai tüntették fel rossz színben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333672" y="2984181"/>
            <a:ext cx="5011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Hogy uralkodásra alkalmatlanná tegye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182043" y="501939"/>
            <a:ext cx="103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11’20”</a:t>
            </a:r>
          </a:p>
          <a:p>
            <a:r>
              <a:rPr lang="hu-HU" dirty="0" smtClean="0"/>
              <a:t>13’00”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575" y="3687893"/>
            <a:ext cx="4189551" cy="3026869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0" y="3302040"/>
            <a:ext cx="11156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Merre vezettek hadjáratokat Szent László és Könyves Kálmán? </a:t>
            </a:r>
            <a:r>
              <a:rPr lang="hu-HU" sz="2000" b="1" dirty="0">
                <a:solidFill>
                  <a:srgbClr val="323264"/>
                </a:solidFill>
              </a:rPr>
              <a:t>Megoldásért </a:t>
            </a:r>
            <a:r>
              <a:rPr lang="hu-HU" sz="2000" b="1" dirty="0" smtClean="0">
                <a:solidFill>
                  <a:srgbClr val="323264"/>
                </a:solidFill>
              </a:rPr>
              <a:t>kattintson </a:t>
            </a:r>
            <a:r>
              <a:rPr lang="hu-HU" sz="2000" b="1" dirty="0">
                <a:solidFill>
                  <a:srgbClr val="323264"/>
                </a:solidFill>
              </a:rPr>
              <a:t>a </a:t>
            </a:r>
            <a:r>
              <a:rPr lang="hu-HU" sz="2000" b="1" dirty="0" smtClean="0">
                <a:solidFill>
                  <a:srgbClr val="323264"/>
                </a:solidFill>
              </a:rPr>
              <a:t>kérdésre</a:t>
            </a:r>
            <a:r>
              <a:rPr lang="hu-HU" sz="2000" b="1" dirty="0">
                <a:solidFill>
                  <a:srgbClr val="323264"/>
                </a:solidFill>
              </a:rPr>
              <a:t>!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228600" y="3673542"/>
            <a:ext cx="6105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solidFill>
                  <a:srgbClr val="FFF2CC"/>
                </a:solidFill>
              </a:rPr>
              <a:t>Halics</a:t>
            </a:r>
            <a:r>
              <a:rPr lang="hu-HU" sz="2000" dirty="0" smtClean="0">
                <a:solidFill>
                  <a:srgbClr val="FFF2CC"/>
                </a:solidFill>
              </a:rPr>
              <a:t> – Horvát Királyság – Dalmácia</a:t>
            </a:r>
          </a:p>
          <a:p>
            <a:r>
              <a:rPr lang="hu-HU" sz="2000" dirty="0" smtClean="0">
                <a:solidFill>
                  <a:srgbClr val="FFF2CC"/>
                </a:solidFill>
              </a:rPr>
              <a:t>Szent László: Horvátország elfoglalása</a:t>
            </a:r>
          </a:p>
          <a:p>
            <a:r>
              <a:rPr lang="hu-HU" sz="2000" dirty="0" smtClean="0">
                <a:solidFill>
                  <a:srgbClr val="FFF2CC"/>
                </a:solidFill>
              </a:rPr>
              <a:t>Könyves Kálmán: Dalmácia elfoglalása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00481" y="5212078"/>
            <a:ext cx="7463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Ha valaki négylábú állatot vagy ennek megfelelő értékű dolgot, avagy húsz dénár értékű ruhát lopott, mint tolvajt ítéljék el</a:t>
            </a:r>
            <a:r>
              <a:rPr lang="hu-HU" dirty="0" smtClean="0"/>
              <a:t>. </a:t>
            </a:r>
            <a:r>
              <a:rPr lang="hu-HU" dirty="0"/>
              <a:t>Ha a tolvaj </a:t>
            </a:r>
            <a:r>
              <a:rPr lang="hu-HU" dirty="0" smtClean="0"/>
              <a:t>… bűnösnek </a:t>
            </a:r>
            <a:r>
              <a:rPr lang="hu-HU" dirty="0"/>
              <a:t>találtatik, vakítsák meg.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-19063" y="4660597"/>
            <a:ext cx="711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Hogyan enyhült a tolvajlás megítélése Könyves Kálmánnál? Megoldásért </a:t>
            </a:r>
            <a:r>
              <a:rPr lang="hu-HU" sz="2000" b="1" dirty="0" err="1" smtClean="0">
                <a:solidFill>
                  <a:srgbClr val="323264"/>
                </a:solidFill>
              </a:rPr>
              <a:t>katt</a:t>
            </a:r>
            <a:r>
              <a:rPr lang="hu-HU" sz="2000" b="1" dirty="0" smtClean="0">
                <a:solidFill>
                  <a:srgbClr val="323264"/>
                </a:solidFill>
              </a:rPr>
              <a:t> a kérdésre!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97271" y="6124521"/>
            <a:ext cx="7234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F2CC"/>
                </a:solidFill>
              </a:rPr>
              <a:t>Válasz</a:t>
            </a:r>
            <a:r>
              <a:rPr lang="hu-HU" sz="2000" dirty="0" smtClean="0">
                <a:solidFill>
                  <a:srgbClr val="FFF2CC"/>
                </a:solidFill>
              </a:rPr>
              <a:t>: Nem akasztással büntetik, mint Szent László király uralkodása alatt, hanem megvakítással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17. Árpád házi királyportrék</a:t>
            </a:r>
            <a:endParaRPr lang="hu-HU" sz="4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hlinkClick r:id="rId2"/>
          </p:cNvPr>
          <p:cNvSpPr/>
          <p:nvPr/>
        </p:nvSpPr>
        <p:spPr>
          <a:xfrm>
            <a:off x="11005654" y="26442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5" name="Téglalap 4">
            <a:hlinkClick r:id="rId3"/>
          </p:cNvPr>
          <p:cNvSpPr/>
          <p:nvPr/>
        </p:nvSpPr>
        <p:spPr>
          <a:xfrm>
            <a:off x="11005654" y="80183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9743" y="96882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5">
                    <a:lumMod val="50000"/>
                  </a:schemeClr>
                </a:solidFill>
              </a:rPr>
              <a:t>Válaszoljon a kérdésekre a videók alapján! Megoldásért kattintson a kérdésre!</a:t>
            </a:r>
            <a:endParaRPr lang="hu-H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9743" y="1632856"/>
            <a:ext cx="611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1. Melyik királyunk nevéhez fűződik az Aranybulla kiadása?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19742" y="2471060"/>
            <a:ext cx="611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3. Nézzen utána a tankönyvi ábrán, hogy mikor uralkodott!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9742" y="3015342"/>
            <a:ext cx="388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4</a:t>
            </a:r>
            <a:r>
              <a:rPr lang="hu-HU" b="1" dirty="0" smtClean="0"/>
              <a:t>. Miről kapta a nevét Aranybulla?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19742" y="2046902"/>
            <a:ext cx="359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2</a:t>
            </a:r>
            <a:r>
              <a:rPr lang="hu-HU" b="1" dirty="0" smtClean="0"/>
              <a:t>. Mikor adták ki az Aranybullát?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19741" y="3559624"/>
            <a:ext cx="388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5. Hol van szobra az Aranybullának?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19741" y="3973670"/>
            <a:ext cx="490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6</a:t>
            </a:r>
            <a:r>
              <a:rPr lang="hu-HU" b="1" dirty="0" smtClean="0"/>
              <a:t>. Miért adta ki a király az Aranybullát?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24543" y="4463143"/>
            <a:ext cx="4985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FFF2CC"/>
                </a:solidFill>
              </a:rPr>
              <a:t>Felelőtlen birtokadományozási politika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FFF2CC"/>
                </a:solidFill>
              </a:rPr>
              <a:t>II. András feleségének Gertrúdnak idegen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FFF2CC"/>
                </a:solidFill>
              </a:rPr>
              <a:t>pénzrontás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1005654" y="1368939"/>
            <a:ext cx="998482" cy="3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2’45-ig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245429" y="3559624"/>
            <a:ext cx="6139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Székesfehérváron, ahol a király kiadta az Aranybullát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712028" y="3015342"/>
            <a:ext cx="4339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Az arany pecsétről, amivel hitelesítették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237514" y="2471060"/>
            <a:ext cx="165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1205 - 1235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712028" y="2046902"/>
            <a:ext cx="1132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1222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237513" y="1632856"/>
            <a:ext cx="251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II. András – II. Endre</a:t>
            </a:r>
            <a:endParaRPr lang="hu-HU" sz="2000" dirty="0">
              <a:solidFill>
                <a:srgbClr val="FFF2CC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771" y="4306289"/>
            <a:ext cx="3526972" cy="2551711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729" y="4348656"/>
            <a:ext cx="1847850" cy="2466975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17. Árpád házi királyportrék</a:t>
            </a:r>
            <a:endParaRPr lang="hu-HU" sz="4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-274"/>
            <a:ext cx="12192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Gondosan olvassák el a szöveget, és próbálják megtalálni a benne rejlő hibát! Ha megtalálták, írjanak a képzeletbeli osztálytársnak egy rövid visszajelzést arról, hogy mi is a hiba, és hogyan lenne helyes a megoldás.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 megoldást követően írjanak egy számot egy 1-10-ig terjedő skálán mennyire biztosak a saját </a:t>
            </a:r>
            <a:r>
              <a:rPr kumimoji="0" lang="hu-HU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megoldá-sukban</a:t>
            </a:r>
            <a:r>
              <a:rPr kumimoji="0" lang="hu-HU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 (1=egyáltalán nem vagyok biztos;10=teljesen meg vagyok győződve arról, hogy </a:t>
            </a:r>
            <a:r>
              <a:rPr kumimoji="0" lang="hu-HU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jó </a:t>
            </a:r>
            <a:r>
              <a:rPr kumimoji="0" lang="hu-HU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 megoldásom)</a:t>
            </a:r>
          </a:p>
        </p:txBody>
      </p:sp>
      <p:sp>
        <p:nvSpPr>
          <p:cNvPr id="3" name="Téglalap 2"/>
          <p:cNvSpPr/>
          <p:nvPr/>
        </p:nvSpPr>
        <p:spPr>
          <a:xfrm>
            <a:off x="-2" y="2155646"/>
            <a:ext cx="121920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1. </a:t>
            </a: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Szent László király idején kevés</a:t>
            </a:r>
            <a:r>
              <a:rPr kumimoji="0" lang="hu-HU" sz="2300" b="0" i="0" u="none" strike="noStrike" kern="1200" cap="none" spc="0" normalizeH="0" noProof="0" dirty="0" smtClean="0">
                <a:ln>
                  <a:noFill/>
                </a:ln>
                <a:solidFill>
                  <a:srgbClr val="96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volt a</a:t>
            </a: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tyúk és ezért nagyon értékes volt,</a:t>
            </a:r>
            <a:r>
              <a:rPr kumimoji="0" lang="hu-HU" sz="2300" b="0" i="0" u="none" strike="noStrike" kern="1200" cap="none" spc="0" normalizeH="0" noProof="0" dirty="0" smtClean="0">
                <a:ln>
                  <a:noFill/>
                </a:ln>
                <a:solidFill>
                  <a:srgbClr val="96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mert halál járt a lopásáért</a:t>
            </a: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hu-HU" sz="2300" b="0" i="0" u="none" strike="noStrike" kern="1200" cap="none" spc="0" normalizeH="0" baseline="0" noProof="0" dirty="0">
              <a:ln>
                <a:noFill/>
              </a:ln>
              <a:solidFill>
                <a:srgbClr val="96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2. </a:t>
            </a: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Szent László nehéz páncélzatban, lóhalálában rohant a lányrabló kun</a:t>
            </a:r>
            <a:r>
              <a:rPr kumimoji="0" lang="hu-HU" sz="2300" b="0" i="0" u="none" strike="noStrike" kern="1200" cap="none" spc="0" normalizeH="0" noProof="0" dirty="0" smtClean="0">
                <a:ln>
                  <a:noFill/>
                </a:ln>
                <a:solidFill>
                  <a:srgbClr val="96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után</a:t>
            </a: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hu-H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3. </a:t>
            </a:r>
            <a:r>
              <a:rPr kumimoji="0" lang="hu-HU" sz="2300" i="0" u="none" strike="noStrike" kern="1200" cap="none" spc="0" normalizeH="0" baseline="0" noProof="0" dirty="0" smtClean="0">
                <a:ln>
                  <a:noFill/>
                </a:ln>
                <a:solidFill>
                  <a:srgbClr val="96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Szent László idején Imrét,</a:t>
            </a:r>
            <a:r>
              <a:rPr kumimoji="0" lang="hu-HU" sz="2300" i="0" u="none" strike="noStrike" kern="1200" cap="none" spc="0" normalizeH="0" noProof="0" dirty="0" smtClean="0">
                <a:ln>
                  <a:noFill/>
                </a:ln>
                <a:solidFill>
                  <a:srgbClr val="96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Gellértet és István királyt feldolgozzák és szentté avatják</a:t>
            </a:r>
            <a:r>
              <a:rPr kumimoji="0" lang="hu-HU" sz="2300" i="0" u="none" strike="noStrike" kern="1200" cap="none" spc="0" normalizeH="0" baseline="0" noProof="0" dirty="0" smtClean="0">
                <a:ln>
                  <a:noFill/>
                </a:ln>
                <a:solidFill>
                  <a:srgbClr val="96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hu-HU" sz="2300" i="0" u="none" strike="noStrike" kern="1200" cap="none" spc="0" normalizeH="0" baseline="0" noProof="0" dirty="0">
              <a:ln>
                <a:noFill/>
              </a:ln>
              <a:solidFill>
                <a:srgbClr val="96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4. </a:t>
            </a: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III Béla a negyedik ilyen nevű királyunk</a:t>
            </a: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hu-H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5. </a:t>
            </a: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Szent László övénél fogva üldözte a lányrabló kunt.</a:t>
            </a:r>
            <a:endParaRPr kumimoji="0" lang="hu-HU" sz="2300" b="0" i="0" u="none" strike="noStrike" kern="1200" cap="none" spc="0" normalizeH="0" baseline="0" noProof="0" dirty="0">
              <a:ln>
                <a:noFill/>
              </a:ln>
              <a:solidFill>
                <a:srgbClr val="96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6. </a:t>
            </a:r>
            <a:r>
              <a:rPr lang="hu-HU" sz="2300" dirty="0" smtClean="0">
                <a:solidFill>
                  <a:srgbClr val="963232"/>
                </a:solidFill>
                <a:latin typeface="Times New Roman"/>
              </a:rPr>
              <a:t>II Vak Béla nem nézte jó szemmel a trónja ellen szervezkedőket</a:t>
            </a: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hu-H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7. </a:t>
            </a: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Az Aranybulla egy</a:t>
            </a:r>
            <a:r>
              <a:rPr kumimoji="0" lang="hu-HU" sz="2300" b="0" i="0" u="none" strike="noStrike" kern="1200" cap="none" spc="0" normalizeH="0" noProof="0" dirty="0" smtClean="0">
                <a:ln>
                  <a:noFill/>
                </a:ln>
                <a:solidFill>
                  <a:srgbClr val="96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olyan aranypecsét, amit II. </a:t>
            </a:r>
            <a:r>
              <a:rPr kumimoji="0" lang="hu-HU" sz="2300" b="0" i="0" u="none" strike="noStrike" kern="1200" cap="none" spc="0" normalizeH="0" noProof="0" dirty="0" err="1" smtClean="0">
                <a:ln>
                  <a:noFill/>
                </a:ln>
                <a:solidFill>
                  <a:srgbClr val="96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Andrá</a:t>
            </a:r>
            <a:r>
              <a:rPr lang="hu-HU" sz="2300" dirty="0" smtClean="0">
                <a:solidFill>
                  <a:srgbClr val="963232"/>
                </a:solidFill>
                <a:latin typeface="Times New Roman"/>
              </a:rPr>
              <a:t>s ajándékozott a nemeseknek</a:t>
            </a: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hu-H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8. </a:t>
            </a: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Könyves Kálmán, miután</a:t>
            </a:r>
            <a:r>
              <a:rPr kumimoji="0" lang="hu-HU" sz="2300" b="0" i="0" u="none" strike="noStrike" kern="1200" cap="none" spc="0" normalizeH="0" noProof="0" dirty="0" smtClean="0">
                <a:ln>
                  <a:noFill/>
                </a:ln>
                <a:solidFill>
                  <a:srgbClr val="96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elfoglalta Alexandriát, az ottani könyvtár után kapta a „könyves” előnevet</a:t>
            </a: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300" smtClean="0">
                <a:solidFill>
                  <a:prstClr val="black"/>
                </a:solidFill>
                <a:latin typeface="Times New Roman"/>
              </a:rPr>
              <a:t>9.  </a:t>
            </a:r>
            <a:r>
              <a:rPr lang="hu-HU" sz="2300" dirty="0" smtClean="0">
                <a:solidFill>
                  <a:srgbClr val="963232"/>
                </a:solidFill>
                <a:latin typeface="Times New Roman"/>
              </a:rPr>
              <a:t>Gertrúd II. András felesége, de meggyilkolták</a:t>
            </a:r>
            <a:r>
              <a:rPr lang="hu-HU" sz="2300" dirty="0" smtClean="0">
                <a:solidFill>
                  <a:prstClr val="black"/>
                </a:solidFill>
                <a:latin typeface="Times New Roman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10. </a:t>
            </a: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 nemesek az adómentességér</a:t>
            </a:r>
            <a:r>
              <a:rPr lang="hu-HU" sz="2300" dirty="0" smtClean="0">
                <a:solidFill>
                  <a:srgbClr val="963232"/>
                </a:solidFill>
                <a:latin typeface="Times New Roman"/>
              </a:rPr>
              <a:t>t kötelesek voltak hadba vonulni</a:t>
            </a:r>
            <a:r>
              <a:rPr lang="hu-HU" sz="2300" dirty="0" smtClean="0">
                <a:solidFill>
                  <a:prstClr val="black"/>
                </a:solidFill>
                <a:latin typeface="Times New Roman"/>
              </a:rPr>
              <a:t>.</a:t>
            </a:r>
            <a:endParaRPr kumimoji="0" lang="hu-H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5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3" y="679310"/>
            <a:ext cx="9930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A szöveg segítségével töltse ki a táblázatot! Megoldásért kattintson a cellajelre! (3.pont)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1786" y="990424"/>
            <a:ext cx="120459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IV. </a:t>
            </a:r>
            <a:r>
              <a:rPr lang="hu-HU" dirty="0" smtClean="0"/>
              <a:t>Béla felülvizsgáltatta </a:t>
            </a:r>
            <a:r>
              <a:rPr lang="hu-HU" dirty="0"/>
              <a:t>a korábbi birtokadományokat. A királyi tekintély növelése érdekében felrúgott korábbi hagyományokat. A királyi tanácsban elégettette a bárók székeit, így a főpapok és a hercegek kivételével senki nem ülhetett le a király jelenlétében. Birtokokat egyáltalán nem adományozott. IV. Béla a tatárok elől menekülő Kötöny kun király 40000 emberével együtt befogadta az országba. A bárók féltek attól, hogy a király ellenük használja majd a kunokat, a és elítélték a kunok szokásait (pogány), ezért kiűzték őket. A Muhi csatát követően a király el tudott menekülni, azonban az ország vezető rétege jelentősen megfogyatkozott. A tatárok berendezkedtek az országban, behajtották az adókat és raboltak. Szervezett ellenállással nem találkoztak, de a kővárak </a:t>
            </a:r>
            <a:r>
              <a:rPr lang="hu-HU" dirty="0" err="1"/>
              <a:t>ellenálltak</a:t>
            </a:r>
            <a:r>
              <a:rPr lang="hu-HU" dirty="0"/>
              <a:t>. 1242 márciusában a tatárok váratlanul kivonultak az országból. </a:t>
            </a:r>
            <a:r>
              <a:rPr lang="hu-HU" dirty="0" smtClean="0"/>
              <a:t>IV </a:t>
            </a:r>
            <a:r>
              <a:rPr lang="hu-HU" dirty="0"/>
              <a:t>Béla az emberveszteséget főleg a bevándorlás pótolta. IV. Béla visszahívta a kunokat. Betelepültek jászok, lengyelek, csehek. IV. Béla lemondott a királyi birtokállomány visszaállításáról. Jelentős adományokat tett, melyeket katonaállításhoz és várépítéshez kötött. Ő maga is számos várat építtetett (Buda, Visegrád, Sárospatak). Tömeges várépítés indult el. 1285-ben  </a:t>
            </a:r>
            <a:r>
              <a:rPr lang="hu-HU" dirty="0" err="1"/>
              <a:t>Nogáj</a:t>
            </a:r>
            <a:r>
              <a:rPr lang="hu-HU" dirty="0"/>
              <a:t> kán vezetésével a mongolok újból megtámadták Magyarországot. Ez volt az ún. második tatárjárás. IV. László király serege szétverte, majd egészen a Keleti-Kárpátokban lévő szorosokig űzte őket, a székelyek segítségével a tatár </a:t>
            </a:r>
            <a:r>
              <a:rPr lang="hu-HU" dirty="0" err="1"/>
              <a:t>hadak</a:t>
            </a:r>
            <a:r>
              <a:rPr lang="hu-HU" dirty="0"/>
              <a:t> maradékát kiűzték az országból.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38885"/>
              </p:ext>
            </p:extLst>
          </p:nvPr>
        </p:nvGraphicFramePr>
        <p:xfrm>
          <a:off x="129083" y="4350778"/>
          <a:ext cx="11945427" cy="2451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809">
                  <a:extLst>
                    <a:ext uri="{9D8B030D-6E8A-4147-A177-3AD203B41FA5}">
                      <a16:colId xmlns:a16="http://schemas.microsoft.com/office/drawing/2014/main" val="1331462308"/>
                    </a:ext>
                  </a:extLst>
                </a:gridCol>
                <a:gridCol w="3981809">
                  <a:extLst>
                    <a:ext uri="{9D8B030D-6E8A-4147-A177-3AD203B41FA5}">
                      <a16:colId xmlns:a16="http://schemas.microsoft.com/office/drawing/2014/main" val="1428750271"/>
                    </a:ext>
                  </a:extLst>
                </a:gridCol>
                <a:gridCol w="3981809">
                  <a:extLst>
                    <a:ext uri="{9D8B030D-6E8A-4147-A177-3AD203B41FA5}">
                      <a16:colId xmlns:a16="http://schemas.microsoft.com/office/drawing/2014/main" val="1320726525"/>
                    </a:ext>
                  </a:extLst>
                </a:gridCol>
              </a:tblGrid>
              <a:tr h="49025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Tatárjárás előtt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Tatárjárás után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079897"/>
                  </a:ext>
                </a:extLst>
              </a:tr>
              <a:tr h="490251">
                <a:tc>
                  <a:txBody>
                    <a:bodyPr/>
                    <a:lstStyle/>
                    <a:p>
                      <a:r>
                        <a:rPr lang="hu-HU" b="1" dirty="0" smtClean="0"/>
                        <a:t>Királyi birtokok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811035"/>
                  </a:ext>
                </a:extLst>
              </a:tr>
              <a:tr h="490251">
                <a:tc>
                  <a:txBody>
                    <a:bodyPr/>
                    <a:lstStyle/>
                    <a:p>
                      <a:r>
                        <a:rPr lang="hu-HU" b="1" dirty="0" smtClean="0"/>
                        <a:t>Viszony a főnemesekhez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754430"/>
                  </a:ext>
                </a:extLst>
              </a:tr>
              <a:tr h="490251">
                <a:tc>
                  <a:txBody>
                    <a:bodyPr/>
                    <a:lstStyle/>
                    <a:p>
                      <a:r>
                        <a:rPr lang="hu-HU" b="1" dirty="0" smtClean="0"/>
                        <a:t>Viszony a kunokhoz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79720"/>
                  </a:ext>
                </a:extLst>
              </a:tr>
              <a:tr h="490251">
                <a:tc>
                  <a:txBody>
                    <a:bodyPr/>
                    <a:lstStyle/>
                    <a:p>
                      <a:r>
                        <a:rPr lang="hu-HU" b="1" dirty="0" smtClean="0"/>
                        <a:t>Kővárak</a:t>
                      </a:r>
                      <a:r>
                        <a:rPr lang="hu-HU" b="1" baseline="0" dirty="0" smtClean="0"/>
                        <a:t> építése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489927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4637303" y="4800596"/>
            <a:ext cx="24003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Birtokok visszavétele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057649" y="4800596"/>
            <a:ext cx="4857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A1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057649" y="5318041"/>
            <a:ext cx="4857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A2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057649" y="5835486"/>
            <a:ext cx="4857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A3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029074" y="6367218"/>
            <a:ext cx="4857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A4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129120" y="4945223"/>
            <a:ext cx="4857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B</a:t>
            </a:r>
            <a:r>
              <a:rPr lang="hu-HU" b="1" dirty="0" smtClean="0">
                <a:solidFill>
                  <a:srgbClr val="FF0000"/>
                </a:solidFill>
              </a:rPr>
              <a:t>1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114833" y="5444729"/>
            <a:ext cx="4857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B2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8029105" y="5835486"/>
            <a:ext cx="4857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B3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8048568" y="6283637"/>
            <a:ext cx="4857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B4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622777" y="5316136"/>
            <a:ext cx="24003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Ellentét a főnemesekkel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637303" y="5837629"/>
            <a:ext cx="27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Kunok behívása, kiűzése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4637303" y="6283637"/>
            <a:ext cx="29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Várépítés elhanyagolása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8508736" y="6283637"/>
            <a:ext cx="348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Várépítési kötelezettség új birtokon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8508736" y="5877992"/>
            <a:ext cx="27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Kunok visszahívása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8508735" y="5390667"/>
            <a:ext cx="253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Kibékül a főnemesekkel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8508735" y="4901199"/>
            <a:ext cx="24003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Birtokok adományozása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17. Árpád házi királyportrék</a:t>
            </a:r>
            <a:endParaRPr lang="hu-HU" sz="4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4754" y="707886"/>
            <a:ext cx="11937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Keressen rá az interneten, hogy ki és hogyan egyesítette a mongol törzseket. Milyen területeket foglalt el?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8" name="Téglalap 7">
            <a:hlinkClick r:id="rId3"/>
          </p:cNvPr>
          <p:cNvSpPr/>
          <p:nvPr/>
        </p:nvSpPr>
        <p:spPr>
          <a:xfrm>
            <a:off x="11152712" y="261414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085846"/>
            <a:ext cx="1028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FFF2CC"/>
                </a:solidFill>
              </a:rPr>
              <a:t>Temüdzsin</a:t>
            </a:r>
            <a:r>
              <a:rPr lang="hu-HU" dirty="0" smtClean="0">
                <a:solidFill>
                  <a:srgbClr val="FFF2CC"/>
                </a:solidFill>
              </a:rPr>
              <a:t>, azaz Dzsingisz kán – elfoglalta Kínát, Oroszországot, Perzsia, Kelet-Európa, Közel-Kelet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1424706"/>
            <a:ext cx="11937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linken található adatok segítségével számoljon be a mongolok harcmodoráról és fegyvereiről!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1" name="Téglalap 10">
            <a:hlinkClick r:id="rId4"/>
          </p:cNvPr>
          <p:cNvSpPr/>
          <p:nvPr/>
        </p:nvSpPr>
        <p:spPr>
          <a:xfrm>
            <a:off x="11152845" y="108711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Link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754" y="1824816"/>
            <a:ext cx="10943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Lovas íjász harcmodor, hadicselek (pl. álcázott megfutamodás) – fegyverek: íj, pajzs, kard, kopja, lándzsa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9520" y="2205751"/>
            <a:ext cx="10277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videó segítségével válaszoljon a kérdésekre! Megoldásért kattintson a kérdésre!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520" y="2625036"/>
            <a:ext cx="621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készült a magyar király a tatár támadásra?</a:t>
            </a:r>
            <a:endParaRPr lang="hu-HU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-14296" y="3908016"/>
            <a:ext cx="621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Hol van ez a helység? Melyik folyó partján?</a:t>
            </a:r>
            <a:endParaRPr lang="hu-HU" sz="2000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-14296" y="3439261"/>
            <a:ext cx="3133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Mikor volt a Muhi csata?</a:t>
            </a:r>
            <a:endParaRPr lang="hu-HU" sz="20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27" y="5090001"/>
            <a:ext cx="3952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 vezette a magyar csapatokat?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9042" y="5583967"/>
            <a:ext cx="479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ért véget a csata? Mi volt az oka?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-14297" y="6083514"/>
            <a:ext cx="3629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lett a királlyal és a sereggel?</a:t>
            </a:r>
            <a:endParaRPr lang="hu-HU" sz="20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0" y="3029909"/>
            <a:ext cx="679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A király eltorlaszoltatta a hágókat, amelyek az országba vezettek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3033709" y="3425256"/>
            <a:ext cx="1680531" cy="40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1241-ben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5143500" y="3908016"/>
            <a:ext cx="270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A Sajó folyó partján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981449" y="5098568"/>
            <a:ext cx="539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Béla király, Kálmán herceg, </a:t>
            </a:r>
            <a:r>
              <a:rPr lang="hu-HU" sz="2000" dirty="0" err="1" smtClean="0">
                <a:solidFill>
                  <a:srgbClr val="FFF2CC"/>
                </a:solidFill>
              </a:rPr>
              <a:t>Ugrin</a:t>
            </a:r>
            <a:r>
              <a:rPr lang="hu-HU" sz="2000" dirty="0" smtClean="0">
                <a:solidFill>
                  <a:srgbClr val="FFF2CC"/>
                </a:solidFill>
              </a:rPr>
              <a:t> kalocsai érsek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5143499" y="5581328"/>
            <a:ext cx="535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Magyarok vereségével a nagy mongol túlerő miatt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4075046" y="6071768"/>
            <a:ext cx="8116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A király elmenekül, a sereg nagy részét menekülés közben lekaszabolják a tatárok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4035" y="4699457"/>
            <a:ext cx="3952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 vezette a tatár csapatokat?</a:t>
            </a:r>
            <a:endParaRPr lang="hu-HU" sz="20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4005257" y="4708024"/>
            <a:ext cx="150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Batu kán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-14297" y="4308507"/>
            <a:ext cx="468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keltek át a tatárok a folyón?</a:t>
            </a:r>
            <a:endParaRPr lang="hu-HU" sz="2000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4710345" y="4319843"/>
            <a:ext cx="2847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A hídon és a gázlókon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1450110" y="0"/>
            <a:ext cx="883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23264"/>
                </a:solidFill>
              </a:rPr>
              <a:t>17</a:t>
            </a:r>
            <a:r>
              <a:rPr lang="hu-HU" sz="3600" b="1" dirty="0">
                <a:solidFill>
                  <a:srgbClr val="323264"/>
                </a:solidFill>
              </a:rPr>
              <a:t>. Árpád házi királyportrék</a:t>
            </a:r>
          </a:p>
        </p:txBody>
      </p:sp>
    </p:spTree>
    <p:extLst>
      <p:ext uri="{BB962C8B-B14F-4D97-AF65-F5344CB8AC3E}">
        <p14:creationId xmlns:p14="http://schemas.microsoft.com/office/powerpoint/2010/main" val="379739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4754" y="707886"/>
            <a:ext cx="1209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</a:t>
            </a:r>
            <a:r>
              <a:rPr lang="hu-HU" sz="2000" b="1" dirty="0" err="1" smtClean="0">
                <a:solidFill>
                  <a:srgbClr val="323264"/>
                </a:solidFill>
              </a:rPr>
              <a:t>tk</a:t>
            </a:r>
            <a:r>
              <a:rPr lang="hu-HU" sz="2000" b="1" dirty="0" smtClean="0">
                <a:solidFill>
                  <a:srgbClr val="323264"/>
                </a:solidFill>
              </a:rPr>
              <a:t>. leszármazási tábla segítségével olvassa le! Ki volt az utolsó Árpád-házi király?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8573" y="1071558"/>
            <a:ext cx="11070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V. István, IV (Kun) László, utolsó Árpád házi uralkodó: III. András 1301 kihal az Árpád-ház férfiágon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141449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Az előző feladat szövege alapján válaszoljon! Mikor volt a második tatárjárás – „magyarjárás”? Milyen eredménnyel zárult összehasonlítva az 1240 / 42 – es tatárjárással!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0483" y="2122379"/>
            <a:ext cx="1054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1285 </a:t>
            </a:r>
            <a:r>
              <a:rPr lang="hu-HU" sz="2000" dirty="0" err="1" smtClean="0">
                <a:solidFill>
                  <a:srgbClr val="FFF2CC"/>
                </a:solidFill>
              </a:rPr>
              <a:t>Nogaj</a:t>
            </a:r>
            <a:r>
              <a:rPr lang="hu-HU" sz="2000" dirty="0" smtClean="0">
                <a:solidFill>
                  <a:srgbClr val="FFF2CC"/>
                </a:solidFill>
              </a:rPr>
              <a:t> kán vezetésével – IV László a székelyek segítségével kiűzi a mongol-tatárokat Magyarországról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303992" y="2605837"/>
            <a:ext cx="6909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323264"/>
                </a:solidFill>
              </a:rPr>
              <a:t>Mit őrzünk azÁrpád korból</a:t>
            </a:r>
            <a:endParaRPr lang="hu-HU" sz="4400" b="1" dirty="0">
              <a:solidFill>
                <a:srgbClr val="323264"/>
              </a:solidFill>
            </a:endParaRPr>
          </a:p>
        </p:txBody>
      </p:sp>
      <p:sp useBgFill="1">
        <p:nvSpPr>
          <p:cNvPr id="12" name="Téglalap 11"/>
          <p:cNvSpPr/>
          <p:nvPr/>
        </p:nvSpPr>
        <p:spPr>
          <a:xfrm>
            <a:off x="100481" y="3275262"/>
            <a:ext cx="3642844" cy="3582738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4341060" y="3367710"/>
            <a:ext cx="3743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Várak: Buda, Visegrád, Szigliget</a:t>
            </a:r>
            <a:endParaRPr lang="hu-HU" sz="2000" dirty="0"/>
          </a:p>
        </p:txBody>
      </p:sp>
      <p:sp useBgFill="1">
        <p:nvSpPr>
          <p:cNvPr id="18" name="Téglalap 17"/>
          <p:cNvSpPr/>
          <p:nvPr/>
        </p:nvSpPr>
        <p:spPr>
          <a:xfrm>
            <a:off x="8334751" y="3256571"/>
            <a:ext cx="3642844" cy="3582738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47320" y="2902628"/>
            <a:ext cx="2256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Tárgyi emlék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0458453" y="2880924"/>
            <a:ext cx="1604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Írásos emlék</a:t>
            </a:r>
            <a:endParaRPr lang="hu-HU" sz="2000" b="1" dirty="0"/>
          </a:p>
        </p:txBody>
      </p:sp>
      <p:sp>
        <p:nvSpPr>
          <p:cNvPr id="21" name="Téglalap 20"/>
          <p:cNvSpPr/>
          <p:nvPr/>
        </p:nvSpPr>
        <p:spPr>
          <a:xfrm>
            <a:off x="11069514" y="250168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4360300" y="4101134"/>
            <a:ext cx="3743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Tihanyi apátság alapítólevele</a:t>
            </a:r>
            <a:endParaRPr lang="hu-HU" sz="20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4341060" y="4530948"/>
            <a:ext cx="3743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Templomok (Ják, Zsámbék)</a:t>
            </a:r>
            <a:endParaRPr lang="hu-HU" sz="20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4360300" y="4893966"/>
            <a:ext cx="2511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Pannonhalmi</a:t>
            </a:r>
            <a:r>
              <a:rPr lang="hu-HU" sz="2000" dirty="0" smtClean="0"/>
              <a:t> kolostor</a:t>
            </a:r>
            <a:endParaRPr lang="hu-HU" sz="20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4340078" y="5293986"/>
            <a:ext cx="2175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Halotti beszéd</a:t>
            </a:r>
            <a:endParaRPr lang="hu-HU" sz="20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4341060" y="5686618"/>
            <a:ext cx="2174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Szent korona</a:t>
            </a:r>
            <a:endParaRPr lang="hu-HU" sz="20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4340078" y="6057024"/>
            <a:ext cx="1222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Pénzek</a:t>
            </a:r>
            <a:endParaRPr lang="hu-HU" sz="20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4340077" y="6479270"/>
            <a:ext cx="28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Anonymus Gestája</a:t>
            </a:r>
            <a:endParaRPr lang="hu-HU" sz="20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360300" y="3738206"/>
            <a:ext cx="3743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Pannonhalmi</a:t>
            </a:r>
            <a:r>
              <a:rPr lang="hu-HU" sz="2000" dirty="0" smtClean="0"/>
              <a:t> apátság alapítólevele</a:t>
            </a:r>
            <a:endParaRPr lang="hu-HU" sz="20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17. Árpád házi királyportrék</a:t>
            </a:r>
            <a:endParaRPr lang="hu-HU" sz="4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3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34636 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8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34467 -0.0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-37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31068 -0.03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18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29271 -0.052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6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25859 -0.00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32291 -0.04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24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32969 0.008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84" y="4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40482 -0.05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-27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36966 -0.13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18. Árpád-kori szentek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838200"/>
            <a:ext cx="773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5">
                    <a:lumMod val="50000"/>
                  </a:schemeClr>
                </a:solidFill>
              </a:rPr>
              <a:t>Szent Imrével kapcsolatos kérdésekre  válaszoljon a videó alapján!</a:t>
            </a:r>
            <a:endParaRPr lang="hu-H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églalap 4">
            <a:hlinkClick r:id="rId2"/>
          </p:cNvPr>
          <p:cNvSpPr/>
          <p:nvPr/>
        </p:nvSpPr>
        <p:spPr>
          <a:xfrm>
            <a:off x="11121452" y="1155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6" name="Téglalap 5">
            <a:hlinkClick r:id="rId3"/>
          </p:cNvPr>
          <p:cNvSpPr/>
          <p:nvPr/>
        </p:nvSpPr>
        <p:spPr>
          <a:xfrm>
            <a:off x="11121452" y="302610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874827" y="515034"/>
            <a:ext cx="129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0’15 - 1’20</a:t>
            </a:r>
          </a:p>
          <a:p>
            <a:r>
              <a:rPr lang="hu-HU" dirty="0" smtClean="0"/>
              <a:t>2’13 – 3’55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0" y="1238308"/>
            <a:ext cx="234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 volt Szent Imre?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-1" y="1630234"/>
            <a:ext cx="23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 volt a nevelője?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-1" y="1999564"/>
            <a:ext cx="566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Kitől tanulta az uralkodás és hadvezetés tudományát?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885" y="2345322"/>
            <a:ext cx="546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Hogyan halt meg? Milyen rejtély övezi halálát?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253343" y="124096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Szent István király fia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253342" y="1618935"/>
            <a:ext cx="19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Gellért püspök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632811" y="2039191"/>
            <a:ext cx="243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Szent István királytól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865914" y="2374063"/>
            <a:ext cx="730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Állítólag vadászbaleset áldozata lett, de lehet hogy vadkan nemzetségből származó besenyő ölte meg.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7" name="Téglalap 16">
            <a:hlinkClick r:id="rId4"/>
          </p:cNvPr>
          <p:cNvSpPr/>
          <p:nvPr/>
        </p:nvSpPr>
        <p:spPr>
          <a:xfrm>
            <a:off x="11171746" y="525521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8" name="Téglalap 17">
            <a:hlinkClick r:id="rId5"/>
          </p:cNvPr>
          <p:cNvSpPr/>
          <p:nvPr/>
        </p:nvSpPr>
        <p:spPr>
          <a:xfrm>
            <a:off x="11121452" y="420511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-1" y="3004261"/>
            <a:ext cx="773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5">
                    <a:lumMod val="50000"/>
                  </a:schemeClr>
                </a:solidFill>
              </a:rPr>
              <a:t>Szent Gellérttel kapcsolatos kérdésekre válaszoljon a videó alapján!</a:t>
            </a:r>
            <a:endParaRPr lang="hu-H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0885" y="3469686"/>
            <a:ext cx="655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Milyen tisztségeket töltött be Gellért Szent István szolgálatában?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0885" y="3836627"/>
            <a:ext cx="485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Számoljon be Szent Gellért vértanú haláláról?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6564086" y="3478054"/>
            <a:ext cx="555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Szent István fiának nevelője, Csanád megye első püspöke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-2" y="5255215"/>
            <a:ext cx="773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5">
                    <a:lumMod val="50000"/>
                  </a:schemeClr>
                </a:solidFill>
              </a:rPr>
              <a:t>Szent Margittal kapcsolatos kérdésekre válaszoljon a vid</a:t>
            </a:r>
            <a:r>
              <a:rPr lang="hu-HU" sz="2000" b="1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hu-HU" sz="2000" b="1" dirty="0" smtClean="0">
                <a:solidFill>
                  <a:schemeClr val="accent5">
                    <a:lumMod val="50000"/>
                  </a:schemeClr>
                </a:solidFill>
              </a:rPr>
              <a:t>ó alapján!</a:t>
            </a:r>
            <a:endParaRPr lang="hu-H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0885" y="4144319"/>
            <a:ext cx="773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5">
                    <a:lumMod val="50000"/>
                  </a:schemeClr>
                </a:solidFill>
              </a:rPr>
              <a:t>Szent Erzsébettel kapcsolatos kérdésekre válaszoljon a vid</a:t>
            </a:r>
            <a:r>
              <a:rPr lang="hu-HU" sz="2000" b="1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hu-HU" sz="2000" b="1" dirty="0" smtClean="0">
                <a:solidFill>
                  <a:schemeClr val="accent5">
                    <a:lumMod val="50000"/>
                  </a:schemeClr>
                </a:solidFill>
              </a:rPr>
              <a:t>ó alapján!</a:t>
            </a:r>
            <a:endParaRPr lang="hu-H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43542" y="4516551"/>
            <a:ext cx="375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 voltak Szent Erzsébet szülei?</a:t>
            </a:r>
            <a:endParaRPr lang="hu-HU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0886" y="4894621"/>
            <a:ext cx="397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Mivel érdemelte ki szentté avatását?</a:t>
            </a:r>
            <a:endParaRPr lang="hu-HU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3995060" y="4551128"/>
            <a:ext cx="572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II. András magyar király és Gertrúd királyné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3984172" y="4890070"/>
            <a:ext cx="572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Könyörületessége, szegények segítése, adományozás 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27210" y="5693888"/>
            <a:ext cx="375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 voltak Szent Margit szülei?</a:t>
            </a:r>
            <a:endParaRPr lang="hu-HU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-2" y="6106024"/>
            <a:ext cx="5323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Mivel érdemelte ki szentté avatását Szent Margit?</a:t>
            </a:r>
            <a:endParaRPr lang="hu-HU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5660571" y="6139541"/>
            <a:ext cx="437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Apáca, segítőkészsége, könyörületessége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3418114" y="5655325"/>
            <a:ext cx="490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Királyi család, édesapja IV Béla magyar király</a:t>
            </a:r>
            <a:endParaRPr lang="hu-HU" dirty="0">
              <a:solidFill>
                <a:srgbClr val="FFF2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23264"/>
                </a:solidFill>
              </a:rPr>
              <a:t>19</a:t>
            </a:r>
            <a:r>
              <a:rPr lang="hu-HU" sz="3600" b="1" dirty="0">
                <a:solidFill>
                  <a:srgbClr val="323264"/>
                </a:solidFill>
              </a:rPr>
              <a:t>. Árpád-kori győztes harcok és csaták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0" y="2549054"/>
            <a:ext cx="918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videó segítségével válaszoljon a kérdésekre! Megoldásért kattintson a kérdésre!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8" name="Téglalap 7">
            <a:hlinkClick r:id="rId3"/>
          </p:cNvPr>
          <p:cNvSpPr/>
          <p:nvPr/>
        </p:nvSpPr>
        <p:spPr>
          <a:xfrm>
            <a:off x="10951029" y="265717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549149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zene segítségével válaszoljon, hogy az 1052-es német támadás meddig jutott és hogyan sikerült feltartóztatni! Megoldásért kattintson a kérdésre!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14754" y="2882684"/>
            <a:ext cx="9800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volt az 1051-es támadás előzménye? Mi volt a kimenetele?</a:t>
            </a:r>
            <a:endParaRPr lang="hu-HU" sz="20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0714" y="3207170"/>
            <a:ext cx="12268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1044-ben Ménfőnél, a német-római császár csapatai legyőzték a magyar seregeket, hűbéresének tekintette az országot! 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4754" y="3494047"/>
            <a:ext cx="907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 volt a </a:t>
            </a:r>
            <a:r>
              <a:rPr lang="hu-HU" sz="2000" b="1" dirty="0" err="1" smtClean="0"/>
              <a:t>a</a:t>
            </a:r>
            <a:r>
              <a:rPr lang="hu-HU" sz="2000" b="1" dirty="0" smtClean="0"/>
              <a:t> német-római császár? Mikor és hogyan  támadott újra?</a:t>
            </a:r>
            <a:endParaRPr lang="hu-HU" sz="20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" y="4155946"/>
            <a:ext cx="5602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 veszi fel a harcot a német-római csapatokkal?</a:t>
            </a:r>
            <a:endParaRPr lang="hu-HU" sz="20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0" y="3816078"/>
            <a:ext cx="927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III. Henrik és 1051-ben kétirányból Dunán Győrig, Henrik nyugatról Székesfehérvárig! 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-41594" y="4817845"/>
            <a:ext cx="672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sikerült legyőzni a német-római csapatokat?</a:t>
            </a:r>
            <a:endParaRPr lang="hu-HU" sz="20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5600698" y="4178488"/>
            <a:ext cx="1728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Béla herceg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29042" y="5193978"/>
            <a:ext cx="12162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„felperzselt föld”, az utóvéd felmorzsolása, Dunai hajók hazaküldése, Fehérvár védelme, kiéheztetés, részenként győz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8409" y="4470567"/>
            <a:ext cx="3177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Hol és mikor volt a csata?</a:t>
            </a:r>
            <a:endParaRPr lang="hu-HU" sz="2000" b="1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3206452" y="4515530"/>
            <a:ext cx="1728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1051 Vértes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37" name="Téglalap 36">
            <a:hlinkClick r:id="rId4"/>
          </p:cNvPr>
          <p:cNvSpPr/>
          <p:nvPr/>
        </p:nvSpPr>
        <p:spPr>
          <a:xfrm>
            <a:off x="11062692" y="623115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8409" y="6149821"/>
            <a:ext cx="10942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1052 Pozsony - Dunán érkeznek hajóval - Pozsony ostroma - Búvár Kund (</a:t>
            </a:r>
            <a:r>
              <a:rPr lang="hu-HU" sz="2000" dirty="0">
                <a:solidFill>
                  <a:srgbClr val="FFF2CC"/>
                </a:solidFill>
              </a:rPr>
              <a:t>Z</a:t>
            </a:r>
            <a:r>
              <a:rPr lang="hu-HU" sz="2000" dirty="0" smtClean="0">
                <a:solidFill>
                  <a:srgbClr val="FFF2CC"/>
                </a:solidFill>
              </a:rPr>
              <a:t>otmund) – éjjel megfúrja a hajókat- Hajók </a:t>
            </a:r>
            <a:r>
              <a:rPr lang="hu-HU" sz="2000" dirty="0" err="1" smtClean="0">
                <a:solidFill>
                  <a:srgbClr val="FFF2CC"/>
                </a:solidFill>
              </a:rPr>
              <a:t>elsülyedtek</a:t>
            </a:r>
            <a:r>
              <a:rPr lang="hu-HU" sz="2000" dirty="0" smtClean="0">
                <a:solidFill>
                  <a:srgbClr val="FFF2CC"/>
                </a:solidFill>
              </a:rPr>
              <a:t> – élelem elveszett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-41594" y="591077"/>
            <a:ext cx="1223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videó segítségével válaszoljon a Pozsonyi csatával kapcsolatos kérdésekre! Megoldásért </a:t>
            </a:r>
            <a:r>
              <a:rPr lang="hu-HU" sz="2000" b="1" dirty="0" err="1" smtClean="0">
                <a:solidFill>
                  <a:srgbClr val="323264"/>
                </a:solidFill>
              </a:rPr>
              <a:t>katt</a:t>
            </a:r>
            <a:r>
              <a:rPr lang="hu-HU" sz="2000" b="1" dirty="0" smtClean="0">
                <a:solidFill>
                  <a:srgbClr val="323264"/>
                </a:solidFill>
              </a:rPr>
              <a:t> a kérdésre!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9" name="Téglalap 38">
            <a:hlinkClick r:id="rId5"/>
          </p:cNvPr>
          <p:cNvSpPr/>
          <p:nvPr/>
        </p:nvSpPr>
        <p:spPr>
          <a:xfrm>
            <a:off x="11193518" y="540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895115" y="57012"/>
            <a:ext cx="129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6’30- 15’05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0883" y="991187"/>
            <a:ext cx="549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Kivel és mikor vívták a magyarok a pozsonyi csatát?</a:t>
            </a:r>
            <a:endParaRPr lang="hu-HU" b="1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-12122" y="1337578"/>
            <a:ext cx="549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Milyen eseménnyel vette kezdetét az ellenségeskedés?</a:t>
            </a:r>
            <a:endParaRPr lang="hu-HU" b="1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1" y="1698544"/>
            <a:ext cx="458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 voltak a szembenálló csapatok vezetői?</a:t>
            </a:r>
            <a:endParaRPr lang="hu-HU" b="1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13854" y="2101916"/>
            <a:ext cx="584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Írja le saját szavaival a csatát! Mi lett a csata kimenetele?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600698" y="991187"/>
            <a:ext cx="32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907, Keleti </a:t>
            </a:r>
            <a:r>
              <a:rPr lang="hu-HU" dirty="0">
                <a:solidFill>
                  <a:srgbClr val="FFF2CC"/>
                </a:solidFill>
              </a:rPr>
              <a:t>F</a:t>
            </a:r>
            <a:r>
              <a:rPr lang="hu-HU" dirty="0" smtClean="0">
                <a:solidFill>
                  <a:srgbClr val="FFF2CC"/>
                </a:solidFill>
              </a:rPr>
              <a:t>rank </a:t>
            </a:r>
            <a:r>
              <a:rPr lang="hu-HU" dirty="0">
                <a:solidFill>
                  <a:srgbClr val="FFF2CC"/>
                </a:solidFill>
              </a:rPr>
              <a:t>B</a:t>
            </a:r>
            <a:r>
              <a:rPr lang="hu-HU" dirty="0" smtClean="0">
                <a:solidFill>
                  <a:srgbClr val="FFF2CC"/>
                </a:solidFill>
              </a:rPr>
              <a:t>irodalom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5636076" y="1360699"/>
            <a:ext cx="570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902, Kurszán magyar vezér küldöttségének meggyilkolása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5780314" y="2101916"/>
            <a:ext cx="330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A bajor haderő megsemmisül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4593770" y="1718083"/>
            <a:ext cx="659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IV (Gyermek) Lajos, </a:t>
            </a:r>
            <a:r>
              <a:rPr lang="hu-HU" dirty="0" err="1" smtClean="0">
                <a:solidFill>
                  <a:srgbClr val="FFF2CC"/>
                </a:solidFill>
              </a:rPr>
              <a:t>Luitpold</a:t>
            </a:r>
            <a:r>
              <a:rPr lang="hu-HU" dirty="0" smtClean="0">
                <a:solidFill>
                  <a:srgbClr val="FFF2CC"/>
                </a:solidFill>
              </a:rPr>
              <a:t> bajor herceg – Árpád fejedelem (?)</a:t>
            </a:r>
            <a:endParaRPr lang="hu-HU" dirty="0">
              <a:solidFill>
                <a:srgbClr val="FFF2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50110" y="0"/>
            <a:ext cx="883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23264"/>
                </a:solidFill>
              </a:rPr>
              <a:t>20. Magyarország koronázási jelvények</a:t>
            </a:r>
            <a:endParaRPr lang="hu-HU" sz="3600" b="1" dirty="0">
              <a:solidFill>
                <a:srgbClr val="323264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65074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dirty="0"/>
          </a:p>
        </p:txBody>
      </p:sp>
      <p:sp>
        <p:nvSpPr>
          <p:cNvPr id="5" name="Téglalap 4">
            <a:hlinkClick r:id="rId2"/>
          </p:cNvPr>
          <p:cNvSpPr/>
          <p:nvPr/>
        </p:nvSpPr>
        <p:spPr>
          <a:xfrm>
            <a:off x="11077909" y="28584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7" name="Téglalap 6">
            <a:hlinkClick r:id="rId3"/>
          </p:cNvPr>
          <p:cNvSpPr/>
          <p:nvPr/>
        </p:nvSpPr>
        <p:spPr>
          <a:xfrm>
            <a:off x="11077909" y="165651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/>
          <a:srcRect l="24854" t="20334" r="26146" b="22444"/>
          <a:stretch/>
        </p:blipFill>
        <p:spPr>
          <a:xfrm>
            <a:off x="223702" y="947056"/>
            <a:ext cx="4248971" cy="2791097"/>
          </a:xfrm>
          <a:prstGeom prst="rect">
            <a:avLst/>
          </a:prstGeom>
        </p:spPr>
      </p:pic>
      <p:pic>
        <p:nvPicPr>
          <p:cNvPr id="11" name="Kép 10"/>
          <p:cNvPicPr/>
          <p:nvPr/>
        </p:nvPicPr>
        <p:blipFill rotWithShape="1">
          <a:blip r:embed="rId5"/>
          <a:srcRect l="40454" t="20576" r="41579" b="21223"/>
          <a:stretch/>
        </p:blipFill>
        <p:spPr bwMode="auto">
          <a:xfrm>
            <a:off x="5633810" y="947056"/>
            <a:ext cx="1708150" cy="3112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Kép 11"/>
          <p:cNvPicPr/>
          <p:nvPr/>
        </p:nvPicPr>
        <p:blipFill rotWithShape="1">
          <a:blip r:embed="rId6"/>
          <a:srcRect l="20944" t="21948" r="22840" b="21027"/>
          <a:stretch/>
        </p:blipFill>
        <p:spPr bwMode="auto">
          <a:xfrm>
            <a:off x="816520" y="4338864"/>
            <a:ext cx="3983990" cy="2273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Kép 12"/>
          <p:cNvPicPr/>
          <p:nvPr/>
        </p:nvPicPr>
        <p:blipFill rotWithShape="1">
          <a:blip r:embed="rId7"/>
          <a:srcRect l="41888" t="21164" r="43231" b="21616"/>
          <a:stretch/>
        </p:blipFill>
        <p:spPr bwMode="auto">
          <a:xfrm>
            <a:off x="9090025" y="947056"/>
            <a:ext cx="1479550" cy="3199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Kép 13"/>
          <p:cNvPicPr/>
          <p:nvPr/>
        </p:nvPicPr>
        <p:blipFill rotWithShape="1">
          <a:blip r:embed="rId8"/>
          <a:srcRect l="21054" t="21360" r="22068" b="39839"/>
          <a:stretch/>
        </p:blipFill>
        <p:spPr bwMode="auto">
          <a:xfrm>
            <a:off x="6487885" y="5069568"/>
            <a:ext cx="3590925" cy="1377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50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-274"/>
            <a:ext cx="12192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rgbClr val="FF0000"/>
                </a:solidFill>
              </a:rPr>
              <a:t>Gondosan olvassák el a szöveget, és próbálják megtalálni a benne rejlő hibát! Ha megtalálták, írjanak a képzeletbeli osztálytársnak egy rövid visszajelzést arról, hogy mi is a hiba, és hogyan lenne helyes a megoldás.</a:t>
            </a:r>
          </a:p>
          <a:p>
            <a:r>
              <a:rPr lang="hu-HU" sz="2200" i="1" dirty="0"/>
              <a:t>A megoldást követően írjanak egy számot egy 1-10-ig terjedő skálán mennyire biztosak a saját </a:t>
            </a:r>
            <a:r>
              <a:rPr lang="hu-HU" sz="2200" i="1" dirty="0" err="1" smtClean="0"/>
              <a:t>megoldá-sukban</a:t>
            </a:r>
            <a:r>
              <a:rPr lang="hu-HU" sz="2200" i="1" dirty="0"/>
              <a:t>. (1=egyáltalán nem vagyok biztos;10=teljesen meg vagyok győződve arról, hogy </a:t>
            </a:r>
            <a:r>
              <a:rPr lang="hu-HU" sz="2200" i="1" dirty="0" smtClean="0"/>
              <a:t>jó </a:t>
            </a:r>
            <a:r>
              <a:rPr lang="hu-HU" sz="2200" i="1" dirty="0"/>
              <a:t>a megoldásom)</a:t>
            </a:r>
          </a:p>
        </p:txBody>
      </p:sp>
      <p:sp>
        <p:nvSpPr>
          <p:cNvPr id="3" name="Téglalap 2"/>
          <p:cNvSpPr/>
          <p:nvPr/>
        </p:nvSpPr>
        <p:spPr>
          <a:xfrm>
            <a:off x="-2" y="2155646"/>
            <a:ext cx="12192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300" dirty="0" smtClean="0"/>
              <a:t>1. A Makedón </a:t>
            </a:r>
            <a:r>
              <a:rPr lang="hu-HU" sz="2300" dirty="0"/>
              <a:t>Birodalmat Nagy Sándor hozta létre, halála után felbomlott.</a:t>
            </a:r>
          </a:p>
          <a:p>
            <a:r>
              <a:rPr lang="hu-HU" sz="2300" dirty="0" smtClean="0"/>
              <a:t>2. Caesar </a:t>
            </a:r>
            <a:r>
              <a:rPr lang="hu-HU" sz="2300" dirty="0"/>
              <a:t>katonái állig felfegyverzett, </a:t>
            </a:r>
            <a:r>
              <a:rPr lang="hu-HU" sz="2300" dirty="0" smtClean="0"/>
              <a:t>tüntetően fenyegető </a:t>
            </a:r>
            <a:r>
              <a:rPr lang="hu-HU" sz="2300" dirty="0"/>
              <a:t>pillantásokkal bevonultak a szenátusba.</a:t>
            </a:r>
          </a:p>
          <a:p>
            <a:r>
              <a:rPr lang="hu-HU" sz="2300" dirty="0" smtClean="0"/>
              <a:t>3. Julius </a:t>
            </a:r>
            <a:r>
              <a:rPr lang="hu-HU" sz="2300" dirty="0"/>
              <a:t>Caesarról készült film olyan alkotás, amelyben a főhőst feldolgozzák.</a:t>
            </a:r>
          </a:p>
          <a:p>
            <a:r>
              <a:rPr lang="hu-HU" sz="2300" dirty="0" smtClean="0"/>
              <a:t>4. Az </a:t>
            </a:r>
            <a:r>
              <a:rPr lang="hu-HU" sz="2300" dirty="0"/>
              <a:t>athéni Szophoklész utolsó drámája már a vénülő költő szemével íródott.</a:t>
            </a:r>
          </a:p>
          <a:p>
            <a:r>
              <a:rPr lang="hu-HU" sz="2300" dirty="0" smtClean="0"/>
              <a:t>5. A </a:t>
            </a:r>
            <a:r>
              <a:rPr lang="hu-HU" sz="2300" dirty="0"/>
              <a:t>Szent Jobb István király bal keze.</a:t>
            </a:r>
          </a:p>
          <a:p>
            <a:r>
              <a:rPr lang="hu-HU" sz="2300" dirty="0" smtClean="0"/>
              <a:t>6. Szulejmán </a:t>
            </a:r>
            <a:r>
              <a:rPr lang="hu-HU" sz="2300" dirty="0"/>
              <a:t>szultán Szigetvár ostromnál meghalt, ezért egyelőre felhagyott azzal az álmával, hogy meghódítsa Bécset.</a:t>
            </a:r>
          </a:p>
          <a:p>
            <a:r>
              <a:rPr lang="hu-HU" sz="2300" dirty="0" smtClean="0"/>
              <a:t>7. Az </a:t>
            </a:r>
            <a:r>
              <a:rPr lang="hu-HU" sz="2300" dirty="0"/>
              <a:t>időutazás költségei az utóbbi évben </a:t>
            </a:r>
            <a:r>
              <a:rPr lang="hu-HU" sz="2300" dirty="0" err="1"/>
              <a:t>megduplázódtak</a:t>
            </a:r>
            <a:r>
              <a:rPr lang="hu-HU" sz="2300" dirty="0"/>
              <a:t>, ami nagyban megnehezíti a turisztikai cégek helyzetét, hiszen egyre kevesebben engedhetik meg maguknak, hogy személyes látogatást tegyenek pl. az ókori Egyiptomba.</a:t>
            </a:r>
          </a:p>
          <a:p>
            <a:r>
              <a:rPr lang="hu-HU" sz="2300" dirty="0" smtClean="0"/>
              <a:t>8. A </a:t>
            </a:r>
            <a:r>
              <a:rPr lang="hu-HU" sz="2300" dirty="0"/>
              <a:t>görög – perzsa háborúban a perzsák második támadása alkalmával Hannibál az Alpokon átkelve közelítette meg a görög csapatokat.</a:t>
            </a:r>
          </a:p>
        </p:txBody>
      </p:sp>
    </p:spTree>
    <p:extLst>
      <p:ext uri="{BB962C8B-B14F-4D97-AF65-F5344CB8AC3E}">
        <p14:creationId xmlns:p14="http://schemas.microsoft.com/office/powerpoint/2010/main" val="24139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10690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14. Történetek a magyarok eredetéről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3" y="707886"/>
            <a:ext cx="10946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Az ábra segítségével válaszoljon, hogy melyek a legnagyobb nyelvcsaládok!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0976"/>
            <a:ext cx="12141103" cy="57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KVÍZ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849086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rgbClr val="FF0000"/>
                </a:solidFill>
              </a:rPr>
              <a:t>1. Mikor voltak Magyarország élén Árpád házból származó uralkodók?</a:t>
            </a:r>
            <a:endParaRPr lang="hu-HU" sz="22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883" y="1279973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A: Álmos vagy Árpád hatalomra kerüléstől Szent István haláláig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444342" y="1286317"/>
            <a:ext cx="574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</a:t>
            </a:r>
            <a:r>
              <a:rPr lang="hu-HU" dirty="0" smtClean="0"/>
              <a:t>: Szent Istvántól III. András haláláig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171086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C: Álmos vagy Árpád hatalomra kerüléstől III. András haláláig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444342" y="1661992"/>
            <a:ext cx="363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D: Szent Istvántól IV. Béla haláláig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-10888" y="2129299"/>
            <a:ext cx="4397831" cy="43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rgbClr val="FF0000"/>
                </a:solidFill>
              </a:rPr>
              <a:t>2. Mikor halt ki az Árpád ház?</a:t>
            </a:r>
            <a:endParaRPr lang="hu-HU" sz="22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-5" y="2560184"/>
            <a:ext cx="1197434" cy="3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A: 1241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433454" y="2566529"/>
            <a:ext cx="1415146" cy="37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</a:t>
            </a:r>
            <a:r>
              <a:rPr lang="hu-HU" dirty="0" smtClean="0"/>
              <a:t>: 1038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-10889" y="2991072"/>
            <a:ext cx="146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C: 1270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433455" y="2942204"/>
            <a:ext cx="141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D: 1301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0884" y="3402925"/>
            <a:ext cx="12181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FF0000"/>
                </a:solidFill>
              </a:rPr>
              <a:t>3</a:t>
            </a:r>
            <a:r>
              <a:rPr lang="hu-HU" sz="2200" b="1" dirty="0" smtClean="0">
                <a:solidFill>
                  <a:srgbClr val="FF0000"/>
                </a:solidFill>
              </a:rPr>
              <a:t>. Ki volt az Árpád ház és a Magyar Királyság első megkoronázott királya?</a:t>
            </a:r>
            <a:endParaRPr lang="hu-HU" sz="2200" b="1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0882" y="4624168"/>
            <a:ext cx="4702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rgbClr val="FF0000"/>
                </a:solidFill>
              </a:rPr>
              <a:t>4. Ki követte István királyt a trónon?</a:t>
            </a:r>
            <a:endParaRPr lang="hu-HU" sz="2200" b="1" dirty="0">
              <a:solidFill>
                <a:srgbClr val="FF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-10890" y="3795829"/>
            <a:ext cx="232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A: I. Szent István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-10889" y="4165315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: I. Szent László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732311" y="3783142"/>
            <a:ext cx="1197434" cy="3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</a:t>
            </a:r>
            <a:r>
              <a:rPr lang="hu-HU" dirty="0" smtClean="0"/>
              <a:t>: Árpád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732311" y="4165161"/>
            <a:ext cx="1197434" cy="3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</a:t>
            </a:r>
            <a:r>
              <a:rPr lang="hu-HU" dirty="0" smtClean="0"/>
              <a:t>: Géza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-10890" y="5769404"/>
            <a:ext cx="11985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rgbClr val="FF0000"/>
                </a:solidFill>
              </a:rPr>
              <a:t>5. Melyik fogalomra ismer: A kereszténység bevezetését ellenző csoportok fegyveres felkelése?</a:t>
            </a:r>
            <a:endParaRPr lang="hu-HU" sz="2200" b="1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-10890" y="5379829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: Aba Sámuel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-10890" y="5032497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A: </a:t>
            </a:r>
            <a:r>
              <a:rPr lang="hu-HU" dirty="0" err="1" smtClean="0"/>
              <a:t>Orseoló</a:t>
            </a:r>
            <a:r>
              <a:rPr lang="hu-HU" dirty="0" smtClean="0"/>
              <a:t> Péter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2726865" y="5346407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D: Szent Gellért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726865" y="4999075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</a:t>
            </a:r>
            <a:r>
              <a:rPr lang="hu-HU" dirty="0" smtClean="0"/>
              <a:t>: Szent Imre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10882" y="6466025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: fosztogatás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0882" y="6118693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A: trónviszály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2775853" y="6503090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D: polgárháború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775852" y="6155758"/>
            <a:ext cx="216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</a:t>
            </a:r>
            <a:r>
              <a:rPr lang="hu-HU" dirty="0" smtClean="0"/>
              <a:t>: pogánylázadás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920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-1" y="119718"/>
            <a:ext cx="10319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rgbClr val="FF0000"/>
                </a:solidFill>
              </a:rPr>
              <a:t>6. Kit nem avattak szentté az alábbi Árpád kori személyek közül?</a:t>
            </a:r>
            <a:endParaRPr lang="hu-HU" sz="2200" b="1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4080" y="5243479"/>
            <a:ext cx="12167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rgbClr val="FF0000"/>
                </a:solidFill>
              </a:rPr>
              <a:t>10. Mivel büntették I. Szent László idején azt a személyt, aki egy tyúk értékénél többet lopott?</a:t>
            </a:r>
            <a:endParaRPr lang="hu-HU" sz="22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914306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: László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566974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A: Gellért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764971" y="907827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D: Imre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764971" y="560495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</a:t>
            </a:r>
            <a:r>
              <a:rPr lang="hu-HU" dirty="0" smtClean="0"/>
              <a:t>: Béla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-1" y="1320703"/>
            <a:ext cx="9492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rgbClr val="FF0000"/>
                </a:solidFill>
              </a:rPr>
              <a:t>7. Melyik királyunk kezdeményezte államalapító királyunk szentté avatását?</a:t>
            </a:r>
            <a:endParaRPr lang="hu-HU" sz="22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2135987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: I. László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0" y="1788655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A: Árpád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764971" y="2129508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D: Péter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764971" y="1782176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</a:t>
            </a:r>
            <a:r>
              <a:rPr lang="hu-HU" dirty="0" smtClean="0"/>
              <a:t>: Géza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-1" y="2683306"/>
            <a:ext cx="6357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rgbClr val="FF0000"/>
                </a:solidFill>
              </a:rPr>
              <a:t>8. Mikor uralkodott I. Szent István királyunk?</a:t>
            </a:r>
            <a:endParaRPr lang="hu-HU" sz="2200" b="1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-2" y="3930872"/>
            <a:ext cx="114953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rgbClr val="FF0000"/>
                </a:solidFill>
              </a:rPr>
              <a:t>9. Milyen területet foglalt el I. Szent László királyunk és terjesztette ki az ország hatalmát?</a:t>
            </a:r>
            <a:endParaRPr lang="hu-HU" sz="2200" b="1" dirty="0">
              <a:solidFill>
                <a:srgbClr val="FF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0" y="3456244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: 1000 - 1301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0" y="3108912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A: 972 - 997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764971" y="3449765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D: 997 - 1038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764971" y="3102433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</a:t>
            </a:r>
            <a:r>
              <a:rPr lang="hu-HU" dirty="0" smtClean="0"/>
              <a:t>: 997 - 1001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0" y="4713781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: Erdély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0" y="4366449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A: Horvátország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2764971" y="4707302"/>
            <a:ext cx="237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D: Lengyel Királyság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2764971" y="4359970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</a:t>
            </a:r>
            <a:r>
              <a:rPr lang="hu-HU" dirty="0" smtClean="0"/>
              <a:t>: Dalmácia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24080" y="6028177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: száműzetéssel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4080" y="5680845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A: kézlevágással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2843481" y="6021698"/>
            <a:ext cx="229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D: kényszermunkával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2843481" y="5674366"/>
            <a:ext cx="19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</a:t>
            </a:r>
            <a:r>
              <a:rPr lang="hu-HU" dirty="0" smtClean="0"/>
              <a:t>: halállal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210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413064"/>
            <a:ext cx="121920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100" dirty="0" smtClean="0"/>
              <a:t>István király számára is, mint minden </a:t>
            </a:r>
            <a:r>
              <a:rPr lang="hu-HU" sz="2100" dirty="0"/>
              <a:t>uralkodó számára fontos az utódlás kérdése. A keresztény </a:t>
            </a:r>
            <a:r>
              <a:rPr lang="hu-HU" sz="2100" dirty="0" smtClean="0"/>
              <a:t>uralkodó-családokban </a:t>
            </a:r>
            <a:r>
              <a:rPr lang="hu-HU" sz="2100" dirty="0"/>
              <a:t>szokásos elv, az elsőszülöttségi jog alapján követte édesapját a főhatalomban. István király azt remélte, hogy fia, Imre herceg majd folytatja a politikáját. </a:t>
            </a:r>
            <a:r>
              <a:rPr lang="hu-HU" sz="2100" dirty="0" smtClean="0"/>
              <a:t> Ezért </a:t>
            </a:r>
            <a:r>
              <a:rPr lang="hu-HU" sz="2100" dirty="0"/>
              <a:t>Gellért püspököt bízta meg a fiú </a:t>
            </a:r>
            <a:r>
              <a:rPr lang="hu-HU" sz="2100" dirty="0" smtClean="0"/>
              <a:t>nevelésével. </a:t>
            </a:r>
          </a:p>
          <a:p>
            <a:r>
              <a:rPr lang="hu-HU" sz="2100" dirty="0" smtClean="0"/>
              <a:t>Imre herceg jogát a trónra</a:t>
            </a:r>
            <a:r>
              <a:rPr lang="hu-HU" sz="2100" dirty="0"/>
              <a:t> azonban Koppány, Géza nagyfejedelem legidősebb rokona nem ismerte el</a:t>
            </a:r>
            <a:r>
              <a:rPr lang="hu-HU" sz="2100" dirty="0" smtClean="0"/>
              <a:t>.</a:t>
            </a:r>
            <a:r>
              <a:rPr lang="hu-HU" sz="2100" dirty="0"/>
              <a:t> </a:t>
            </a:r>
            <a:r>
              <a:rPr lang="hu-HU" sz="2100" dirty="0" smtClean="0"/>
              <a:t>Vadászat során azonban az </a:t>
            </a:r>
            <a:r>
              <a:rPr lang="hu-HU" sz="2100" dirty="0"/>
              <a:t>ifjú herceg </a:t>
            </a:r>
            <a:r>
              <a:rPr lang="hu-HU" sz="2100" dirty="0" smtClean="0"/>
              <a:t>életét vadkan </a:t>
            </a:r>
            <a:r>
              <a:rPr lang="hu-HU" sz="2100" dirty="0"/>
              <a:t>oltotta </a:t>
            </a:r>
            <a:r>
              <a:rPr lang="hu-HU" sz="2100" dirty="0" smtClean="0"/>
              <a:t>ki. </a:t>
            </a:r>
            <a:r>
              <a:rPr lang="hu-HU" sz="2100" dirty="0"/>
              <a:t>A király ezután nem talált megfelelő utódot az ország élére. </a:t>
            </a:r>
            <a:r>
              <a:rPr lang="hu-HU" sz="2100" dirty="0" smtClean="0"/>
              <a:t>Végül </a:t>
            </a:r>
            <a:r>
              <a:rPr lang="hu-HU" sz="2100" dirty="0" err="1"/>
              <a:t>unokaöccsét</a:t>
            </a:r>
            <a:r>
              <a:rPr lang="hu-HU" sz="2100" dirty="0"/>
              <a:t>, az itáliai Velencében nevelkedett Orseolo Pétert tette meg trónörökösnek. István 1038-ban bekövetkezett halála után azonban a királyi hatalom ereje és tekintélye meggyengült.</a:t>
            </a:r>
          </a:p>
        </p:txBody>
      </p:sp>
      <p:sp>
        <p:nvSpPr>
          <p:cNvPr id="3" name="Téglalap 2"/>
          <p:cNvSpPr/>
          <p:nvPr/>
        </p:nvSpPr>
        <p:spPr>
          <a:xfrm>
            <a:off x="-1" y="0"/>
            <a:ext cx="12083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rgbClr val="FF0000"/>
                </a:solidFill>
              </a:rPr>
              <a:t>Gondosan olvassák el a szöveget, és próbálják megtalálni a benne rejlő hibát! Ha megtalálták, írjanak a képzeletbeli osztálytársnak egy rövid visszajelzést arról, hogy mi is a hiba, és hogyan lenne helyes a </a:t>
            </a:r>
            <a:r>
              <a:rPr lang="hu-HU" sz="2400" b="1" dirty="0" smtClean="0">
                <a:solidFill>
                  <a:srgbClr val="FF0000"/>
                </a:solidFill>
              </a:rPr>
              <a:t>megoldás, illetve mennyire volt érthető a szöveg!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7210" y="4151053"/>
            <a:ext cx="118327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Feladat</a:t>
            </a:r>
            <a:r>
              <a:rPr lang="hu-HU" sz="2000" dirty="0" smtClean="0"/>
              <a:t>: Válaszolja meg! Mennyire </a:t>
            </a:r>
            <a:r>
              <a:rPr lang="hu-HU" sz="2000" dirty="0"/>
              <a:t>volt könnyen érthető számodra ez a szöveg?</a:t>
            </a:r>
          </a:p>
          <a:p>
            <a:pPr lvl="1"/>
            <a:r>
              <a:rPr lang="hu-HU" sz="2000" dirty="0"/>
              <a:t>1: Egyáltalán nem volt érthető </a:t>
            </a:r>
          </a:p>
          <a:p>
            <a:pPr lvl="1"/>
            <a:r>
              <a:rPr lang="hu-HU" sz="2000" dirty="0"/>
              <a:t>2: Egy kicsit </a:t>
            </a:r>
          </a:p>
          <a:p>
            <a:pPr lvl="1"/>
            <a:r>
              <a:rPr lang="hu-HU" sz="2000" dirty="0"/>
              <a:t>3: Valamennyire értettem  </a:t>
            </a:r>
          </a:p>
          <a:p>
            <a:pPr lvl="1"/>
            <a:r>
              <a:rPr lang="hu-HU" sz="2000" dirty="0"/>
              <a:t>4: Teljesen érthető volt</a:t>
            </a:r>
          </a:p>
          <a:p>
            <a:r>
              <a:rPr lang="hu-HU" sz="2000" b="1" dirty="0" smtClean="0"/>
              <a:t>Feladat</a:t>
            </a:r>
            <a:r>
              <a:rPr lang="hu-HU" sz="2000" dirty="0" smtClean="0"/>
              <a:t>: Találtál </a:t>
            </a:r>
            <a:r>
              <a:rPr lang="hu-HU" sz="2000" dirty="0"/>
              <a:t>olyan részt, amely összezavart?  </a:t>
            </a:r>
          </a:p>
          <a:p>
            <a:r>
              <a:rPr lang="hu-HU" sz="2000" dirty="0" smtClean="0"/>
              <a:t>A: IGEN - Ha </a:t>
            </a:r>
            <a:r>
              <a:rPr lang="hu-HU" sz="2000" dirty="0"/>
              <a:t>igen, melyik volt az? (Magyarázd meg a problémát) </a:t>
            </a:r>
          </a:p>
          <a:p>
            <a:r>
              <a:rPr lang="hu-HU" sz="2000" dirty="0" smtClean="0"/>
              <a:t>B: NEM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644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72707"/>
            <a:ext cx="11832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Mindegyik kérdés után, írd oda, hogy mennyire vagy biztos abban, hogy jó választ adtál? </a:t>
            </a:r>
          </a:p>
          <a:p>
            <a:r>
              <a:rPr lang="hu-HU" sz="2400" b="1" dirty="0" smtClean="0"/>
              <a:t>(1-10-ig terjedő skálán, ahol 1= egyálalán nem 10=teljes mértékben) </a:t>
            </a:r>
            <a:endParaRPr lang="hu-HU" sz="2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8857" y="1436914"/>
            <a:ext cx="11723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rgbClr val="FF0000"/>
                </a:solidFill>
              </a:rPr>
              <a:t>1. Miért Imre herceget kívánta Szent István utódjául a királyi trónon?  </a:t>
            </a:r>
            <a:endParaRPr lang="hu-HU" sz="22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2914241"/>
            <a:ext cx="11723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FF0000"/>
                </a:solidFill>
              </a:rPr>
              <a:t>2</a:t>
            </a:r>
            <a:r>
              <a:rPr lang="hu-HU" sz="2200" b="1" dirty="0" smtClean="0">
                <a:solidFill>
                  <a:srgbClr val="FF0000"/>
                </a:solidFill>
              </a:rPr>
              <a:t>. Koppány ellenezte Imre herceg trónra kerülését?  </a:t>
            </a:r>
            <a:endParaRPr lang="hu-HU" sz="22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442" y="4379140"/>
            <a:ext cx="11723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FF0000"/>
                </a:solidFill>
              </a:rPr>
              <a:t>3</a:t>
            </a:r>
            <a:r>
              <a:rPr lang="hu-HU" sz="2200" b="1" dirty="0" smtClean="0">
                <a:solidFill>
                  <a:srgbClr val="FF0000"/>
                </a:solidFill>
              </a:rPr>
              <a:t>. Milyen rokonságban állt </a:t>
            </a:r>
            <a:r>
              <a:rPr lang="hu-HU" sz="2200" b="1" dirty="0" err="1" smtClean="0">
                <a:solidFill>
                  <a:srgbClr val="FF0000"/>
                </a:solidFill>
              </a:rPr>
              <a:t>Orseoló</a:t>
            </a:r>
            <a:r>
              <a:rPr lang="hu-HU" sz="2200" b="1" dirty="0" smtClean="0">
                <a:solidFill>
                  <a:srgbClr val="FF0000"/>
                </a:solidFill>
              </a:rPr>
              <a:t> Péter Szent Istvánnal?  </a:t>
            </a:r>
            <a:endParaRPr lang="hu-HU" sz="22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769" y="1901011"/>
            <a:ext cx="4898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A. Imre volt a legidősebb az Árpád házban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768" y="2325781"/>
            <a:ext cx="5029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C</a:t>
            </a:r>
            <a:r>
              <a:rPr lang="hu-HU" sz="2000" dirty="0" smtClean="0"/>
              <a:t>. Imre volt István elsőszülött és egyetlen fia</a:t>
            </a:r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431969" y="1873918"/>
            <a:ext cx="5246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B</a:t>
            </a:r>
            <a:r>
              <a:rPr lang="hu-HU" sz="2000" dirty="0" smtClean="0"/>
              <a:t>. A szövegből nem derül ki egyértelműen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431968" y="2298688"/>
            <a:ext cx="620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D. Imre egy országon kívüli keresztény uralkodócsalád fia</a:t>
            </a:r>
            <a:endParaRPr lang="hu-HU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6328" y="3372124"/>
            <a:ext cx="3641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A. Csak a szöveg alapján igaz.</a:t>
            </a:r>
            <a:endParaRPr lang="hu-HU" sz="2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6328" y="3796894"/>
            <a:ext cx="419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C</a:t>
            </a:r>
            <a:r>
              <a:rPr lang="hu-HU" sz="2000" dirty="0" smtClean="0"/>
              <a:t>. A szöveg alapján nem igaz.</a:t>
            </a:r>
            <a:endParaRPr lang="hu-HU" sz="2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426529" y="3345031"/>
            <a:ext cx="5246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B</a:t>
            </a:r>
            <a:r>
              <a:rPr lang="hu-HU" sz="2000" dirty="0" smtClean="0"/>
              <a:t>. A szövegből nem derül ki egyértelműen.</a:t>
            </a:r>
            <a:endParaRPr lang="hu-HU" sz="2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426528" y="3769801"/>
            <a:ext cx="6134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D. A szöveg a történelmi hűségnek ebben is megfelel</a:t>
            </a:r>
            <a:endParaRPr lang="hu-HU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0" y="4819201"/>
            <a:ext cx="445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A. Szent István volt Péter unokaöccse.</a:t>
            </a:r>
            <a:endParaRPr lang="hu-HU" sz="2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0" y="5243971"/>
            <a:ext cx="419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C</a:t>
            </a:r>
            <a:r>
              <a:rPr lang="hu-HU" sz="2000" dirty="0" smtClean="0"/>
              <a:t>. </a:t>
            </a:r>
            <a:r>
              <a:rPr lang="hu-HU" sz="2000" dirty="0"/>
              <a:t>Szent István volt Péter </a:t>
            </a:r>
            <a:r>
              <a:rPr lang="hu-HU" sz="2000" dirty="0" smtClean="0"/>
              <a:t>nagybátyja.</a:t>
            </a:r>
            <a:endParaRPr lang="hu-HU" sz="2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410201" y="4792108"/>
            <a:ext cx="5671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B</a:t>
            </a:r>
            <a:r>
              <a:rPr lang="hu-HU" sz="2000" dirty="0" smtClean="0"/>
              <a:t>. </a:t>
            </a:r>
            <a:r>
              <a:rPr lang="hu-HU" sz="2000"/>
              <a:t>A szövegből nem derül ki egyértelműen</a:t>
            </a:r>
            <a:r>
              <a:rPr lang="hu-HU" sz="2000" smtClean="0"/>
              <a:t>.</a:t>
            </a:r>
            <a:endParaRPr lang="hu-HU" sz="20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410200" y="5216878"/>
            <a:ext cx="6134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D. A szöveg a történelmi hűségnek ebben is megfelel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09086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2" y="623878"/>
            <a:ext cx="1209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Az ábra segítségével válaszoljon, melyek a legnagyobb indoeurópai nyelvcsaládok! Megoldásért </a:t>
            </a:r>
            <a:r>
              <a:rPr lang="hu-HU" sz="2000" b="1" dirty="0" err="1" smtClean="0">
                <a:solidFill>
                  <a:srgbClr val="323264"/>
                </a:solidFill>
              </a:rPr>
              <a:t>katt</a:t>
            </a:r>
            <a:r>
              <a:rPr lang="hu-HU" sz="2000" b="1" dirty="0" smtClean="0">
                <a:solidFill>
                  <a:srgbClr val="323264"/>
                </a:solidFill>
              </a:rPr>
              <a:t> a képre!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0483" y="122290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00" dirty="0" smtClean="0"/>
              <a:t>Forrás: https</a:t>
            </a:r>
            <a:r>
              <a:rPr lang="hu-HU" sz="1000" dirty="0"/>
              <a:t>://www.goethe.de/resources/files/png33/kepeslap_indogerman_a6_b695-formatkey-png-w491.png</a:t>
            </a:r>
          </a:p>
        </p:txBody>
      </p:sp>
      <p:pic>
        <p:nvPicPr>
          <p:cNvPr id="4098" name="Picture 2" descr="https://www.goethe.de/resources/files/png33/kepeslap_indogerman_a6_b695-formatkey-png-w4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1079389"/>
            <a:ext cx="8023509" cy="573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7779034" y="2114551"/>
            <a:ext cx="4203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Indoeurópai nyelvcsalád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FFF2CC"/>
                </a:solidFill>
              </a:rPr>
              <a:t>Germán nyelvek (német, angol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rgbClr val="FFF2CC"/>
                </a:solidFill>
              </a:rPr>
              <a:t>Italo</a:t>
            </a:r>
            <a:r>
              <a:rPr lang="hu-HU" sz="2000" dirty="0" smtClean="0">
                <a:solidFill>
                  <a:srgbClr val="FFF2CC"/>
                </a:solidFill>
              </a:rPr>
              <a:t>-kelta nyelvek (francia, olasz, spanyol)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FFF2CC"/>
                </a:solidFill>
              </a:rPr>
              <a:t>Szláv nyelvek (orosz, cseh, szerb)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rgbClr val="FFF2CC"/>
                </a:solidFill>
              </a:rPr>
              <a:t>Indo</a:t>
            </a:r>
            <a:r>
              <a:rPr lang="hu-HU" sz="2000" dirty="0" smtClean="0">
                <a:solidFill>
                  <a:srgbClr val="FFF2CC"/>
                </a:solidFill>
              </a:rPr>
              <a:t>-iráni nyelvek (perzsa, hindi)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450110" y="0"/>
            <a:ext cx="9588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14. Történetek a magyarok eredetéről</a:t>
            </a:r>
            <a:endParaRPr lang="hu-HU" sz="4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6" y="2123291"/>
            <a:ext cx="7379260" cy="408380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450110" y="2614609"/>
            <a:ext cx="5132088" cy="24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 smtClean="0">
                <a:hlinkClick r:id="rId4"/>
              </a:rPr>
              <a:t>http</a:t>
            </a:r>
            <a:r>
              <a:rPr lang="hu-HU" sz="1000" dirty="0">
                <a:hlinkClick r:id="rId4"/>
              </a:rPr>
              <a:t>://pctrs.network.hu/clubpicture/7/9/8</a:t>
            </a:r>
            <a:r>
              <a:rPr lang="hu-HU" sz="1000" dirty="0" smtClean="0">
                <a:hlinkClick r:id="rId4"/>
              </a:rPr>
              <a:t>/_/</a:t>
            </a:r>
            <a:r>
              <a:rPr lang="hu-HU" sz="1000" dirty="0" smtClean="0"/>
              <a:t>finnugor_nyelvcsaladok_798436_39571.gif</a:t>
            </a:r>
            <a:endParaRPr lang="hu-HU" sz="1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-51202" y="1766311"/>
            <a:ext cx="1221319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smtClean="0">
                <a:solidFill>
                  <a:srgbClr val="323264"/>
                </a:solidFill>
              </a:rPr>
              <a:t>Az ábra segítségével válaszoljon, hogyan alakult ki a magyar nyelv ! Mi bizonyítja? Megoldásért kattintson a képre!</a:t>
            </a:r>
            <a:endParaRPr lang="hu-HU" sz="19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577630" y="2364224"/>
            <a:ext cx="28098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solidFill>
                  <a:srgbClr val="FFF2CC"/>
                </a:solidFill>
              </a:rPr>
              <a:t>Urali</a:t>
            </a:r>
            <a:r>
              <a:rPr lang="hu-HU" sz="2000" dirty="0" smtClean="0">
                <a:solidFill>
                  <a:srgbClr val="FFF2CC"/>
                </a:solidFill>
              </a:rPr>
              <a:t> nyelvcsalád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FFF2CC"/>
                </a:solidFill>
              </a:rPr>
              <a:t>Finnugor nyelvek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FFF2CC"/>
                </a:solidFill>
              </a:rPr>
              <a:t>Ugor nyelvek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FFF2CC"/>
                </a:solidFill>
              </a:rPr>
              <a:t>Ősmagyar nyelv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FFF2CC"/>
                </a:solidFill>
              </a:rPr>
              <a:t>Magyar nyelv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-13822" y="707886"/>
            <a:ext cx="10061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videók segítségével válaszoljon, hogy mi az  alapja a hun-magyar rokonság elméletének!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6" name="Téglalap 15">
            <a:hlinkClick r:id="rId5"/>
          </p:cNvPr>
          <p:cNvSpPr/>
          <p:nvPr/>
        </p:nvSpPr>
        <p:spPr>
          <a:xfrm>
            <a:off x="11193518" y="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0647521" y="488561"/>
            <a:ext cx="1514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0’15 – 1’27</a:t>
            </a:r>
          </a:p>
          <a:p>
            <a:r>
              <a:rPr lang="hu-HU" sz="2000" dirty="0" smtClean="0"/>
              <a:t>8’10 - végig</a:t>
            </a:r>
            <a:endParaRPr lang="hu-HU" sz="20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8632059" y="4389775"/>
            <a:ext cx="2809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Finnugor eredet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FFF2CC"/>
                </a:solidFill>
              </a:rPr>
              <a:t>N</a:t>
            </a:r>
            <a:r>
              <a:rPr lang="hu-HU" sz="2000" dirty="0" smtClean="0">
                <a:solidFill>
                  <a:srgbClr val="FFF2CC"/>
                </a:solidFill>
              </a:rPr>
              <a:t>yelvtudomány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FFF2CC"/>
                </a:solidFill>
              </a:rPr>
              <a:t>Régészeti leletek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FFF2CC"/>
                </a:solidFill>
              </a:rPr>
              <a:t>Néprajz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1450110" y="0"/>
            <a:ext cx="9511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14. Történetek a magyarok eredetéről</a:t>
            </a:r>
            <a:endParaRPr lang="hu-HU" sz="4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52974" y="848432"/>
            <a:ext cx="97965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smtClean="0">
                <a:solidFill>
                  <a:srgbClr val="323264"/>
                </a:solidFill>
              </a:rPr>
              <a:t>Keressen rá a fogalmak jelentésére: táltos, turul, életfa! Megoldásért kattintson a fogalomra! </a:t>
            </a:r>
            <a:endParaRPr lang="hu-HU" sz="1900" b="1" dirty="0">
              <a:solidFill>
                <a:srgbClr val="323264"/>
              </a:solidFill>
            </a:endParaRPr>
          </a:p>
        </p:txBody>
      </p:sp>
      <p:pic>
        <p:nvPicPr>
          <p:cNvPr id="3076" name="Picture 4" descr="http://www.5mp.eu/honlapkepek/nagyji/BBgHdFBChd/nagy/vilagfa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8" y="1269318"/>
            <a:ext cx="4132695" cy="556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4311522" y="1649593"/>
            <a:ext cx="7543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323264"/>
                </a:solidFill>
              </a:rPr>
              <a:t>Válaszoljon </a:t>
            </a:r>
            <a:r>
              <a:rPr lang="hu-HU" b="1" dirty="0">
                <a:solidFill>
                  <a:srgbClr val="323264"/>
                </a:solidFill>
              </a:rPr>
              <a:t>a </a:t>
            </a:r>
            <a:r>
              <a:rPr lang="hu-HU" b="1" dirty="0" smtClean="0">
                <a:solidFill>
                  <a:srgbClr val="323264"/>
                </a:solidFill>
              </a:rPr>
              <a:t>kérdésekre az ábra alapján! </a:t>
            </a:r>
            <a:r>
              <a:rPr lang="hu-HU" b="1" dirty="0" err="1" smtClean="0">
                <a:solidFill>
                  <a:srgbClr val="323264"/>
                </a:solidFill>
              </a:rPr>
              <a:t>Katt</a:t>
            </a:r>
            <a:r>
              <a:rPr lang="hu-HU" b="1" dirty="0" smtClean="0">
                <a:solidFill>
                  <a:srgbClr val="323264"/>
                </a:solidFill>
              </a:rPr>
              <a:t> a kérdésre a megoldásért</a:t>
            </a:r>
            <a:endParaRPr lang="hu-HU" b="1" dirty="0">
              <a:solidFill>
                <a:srgbClr val="323264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311523" y="1305603"/>
            <a:ext cx="88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Életfa: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429125" y="2078229"/>
            <a:ext cx="335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Hány szintje van az életfának?: 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396547" y="2445252"/>
            <a:ext cx="363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Hogyan nevezik az életfa szintjeit?: 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4396548" y="3820267"/>
            <a:ext cx="306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Hány foka van az életfának:  </a:t>
            </a:r>
            <a:endParaRPr lang="hu-HU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429124" y="2907276"/>
            <a:ext cx="262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 érhető el a szinteken: </a:t>
            </a:r>
            <a:endParaRPr lang="hu-HU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4396547" y="4242619"/>
            <a:ext cx="292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Hány ága van az életfának: 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941343" y="2084898"/>
            <a:ext cx="104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Három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8181898" y="2457830"/>
            <a:ext cx="382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Gyökérszint – Törzsszint - Lombszint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7183893" y="2920150"/>
            <a:ext cx="4300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Gyökérszint – Ősök, szellemek </a:t>
            </a:r>
          </a:p>
          <a:p>
            <a:r>
              <a:rPr lang="hu-HU" dirty="0" smtClean="0">
                <a:solidFill>
                  <a:srgbClr val="FFF2CC"/>
                </a:solidFill>
              </a:rPr>
              <a:t>Törzsszint – valóság</a:t>
            </a:r>
          </a:p>
          <a:p>
            <a:r>
              <a:rPr lang="hu-HU" dirty="0" smtClean="0">
                <a:solidFill>
                  <a:srgbClr val="FFF2CC"/>
                </a:solidFill>
              </a:rPr>
              <a:t>Lombszint - istenek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7664905" y="3829139"/>
            <a:ext cx="104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Hét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7580929" y="4289270"/>
            <a:ext cx="104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Kilenc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5181061" y="1284707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Mágikus jelkép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1450110" y="0"/>
            <a:ext cx="9517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14. Történetek a magyarok eredetéről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26" name="Téglalap 25">
            <a:hlinkClick r:id="rId4"/>
          </p:cNvPr>
          <p:cNvSpPr/>
          <p:nvPr/>
        </p:nvSpPr>
        <p:spPr>
          <a:xfrm>
            <a:off x="11193517" y="457005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353300" y="5301342"/>
            <a:ext cx="889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b="1" dirty="0">
                <a:solidFill>
                  <a:prstClr val="black"/>
                </a:solidFill>
              </a:rPr>
              <a:t>Táltos</a:t>
            </a:r>
            <a:r>
              <a:rPr lang="hu-HU" b="1" dirty="0" smtClean="0">
                <a:solidFill>
                  <a:prstClr val="black"/>
                </a:solidFill>
              </a:rPr>
              <a:t>:</a:t>
            </a:r>
            <a:endParaRPr lang="hu-HU" b="1" dirty="0">
              <a:solidFill>
                <a:prstClr val="black"/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5284205" y="53013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a magyar népi </a:t>
            </a:r>
            <a:r>
              <a:rPr lang="hu-HU" dirty="0" smtClean="0">
                <a:solidFill>
                  <a:srgbClr val="FFF2CC"/>
                </a:solidFill>
              </a:rPr>
              <a:t>hitvilág </a:t>
            </a:r>
            <a:r>
              <a:rPr lang="hu-HU" dirty="0">
                <a:solidFill>
                  <a:srgbClr val="FFF2CC"/>
                </a:solidFill>
              </a:rPr>
              <a:t>természetfeletti erejű személye, a magyar ősvallás főpapja</a:t>
            </a:r>
          </a:p>
        </p:txBody>
      </p:sp>
      <p:sp>
        <p:nvSpPr>
          <p:cNvPr id="35" name="Téglalap 34"/>
          <p:cNvSpPr/>
          <p:nvPr/>
        </p:nvSpPr>
        <p:spPr>
          <a:xfrm>
            <a:off x="5166421" y="5892498"/>
            <a:ext cx="5801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F2CC"/>
                </a:solidFill>
              </a:rPr>
              <a:t>a magyar eredetmondák legendás madara</a:t>
            </a:r>
            <a:r>
              <a:rPr lang="hu-HU" dirty="0">
                <a:solidFill>
                  <a:srgbClr val="FFF2CC"/>
                </a:solidFill>
              </a:rPr>
              <a:t>, nagy testű sólyom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4314829" y="4657862"/>
            <a:ext cx="67450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smtClean="0">
                <a:solidFill>
                  <a:srgbClr val="323264"/>
                </a:solidFill>
              </a:rPr>
              <a:t>A videó alapján fogalmazza meg a fogalmak jelentését! Mondja el Emese álmát! Megoldásért kattintson a fogalmakra!</a:t>
            </a:r>
            <a:endParaRPr lang="hu-HU" sz="1900" b="1" dirty="0">
              <a:solidFill>
                <a:srgbClr val="323264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 flipH="1">
            <a:off x="4297210" y="590338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Turul:</a:t>
            </a:r>
            <a:endParaRPr lang="hu-HU" b="1" dirty="0"/>
          </a:p>
        </p:txBody>
      </p:sp>
      <p:sp>
        <p:nvSpPr>
          <p:cNvPr id="37" name="Szövegdoboz 36"/>
          <p:cNvSpPr txBox="1"/>
          <p:nvPr/>
        </p:nvSpPr>
        <p:spPr>
          <a:xfrm flipH="1">
            <a:off x="4306569" y="6362692"/>
            <a:ext cx="145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Emese álma: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889171" y="6240058"/>
            <a:ext cx="612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 A </a:t>
            </a:r>
            <a:r>
              <a:rPr lang="hu-HU" dirty="0" smtClean="0">
                <a:solidFill>
                  <a:srgbClr val="FFF2CC"/>
                </a:solidFill>
              </a:rPr>
              <a:t>magyarok </a:t>
            </a:r>
            <a:r>
              <a:rPr lang="hu-HU" dirty="0" err="1">
                <a:solidFill>
                  <a:srgbClr val="FFF2CC"/>
                </a:solidFill>
              </a:rPr>
              <a:t>ősanyja</a:t>
            </a:r>
            <a:r>
              <a:rPr lang="hu-HU" dirty="0">
                <a:solidFill>
                  <a:srgbClr val="FFF2CC"/>
                </a:solidFill>
              </a:rPr>
              <a:t> álmában egy </a:t>
            </a:r>
            <a:r>
              <a:rPr lang="hu-HU" dirty="0" smtClean="0">
                <a:solidFill>
                  <a:srgbClr val="FFF2CC"/>
                </a:solidFill>
              </a:rPr>
              <a:t>turul </a:t>
            </a:r>
            <a:r>
              <a:rPr lang="hu-HU" dirty="0">
                <a:solidFill>
                  <a:srgbClr val="FFF2CC"/>
                </a:solidFill>
              </a:rPr>
              <a:t>megjövendölte, hogy dicső uralkodók származnak majd </a:t>
            </a:r>
            <a:r>
              <a:rPr lang="hu-HU" dirty="0" smtClean="0">
                <a:solidFill>
                  <a:srgbClr val="FFF2CC"/>
                </a:solidFill>
              </a:rPr>
              <a:t>tőle. Gyermeke Álmos.</a:t>
            </a:r>
            <a:endParaRPr lang="hu-HU" dirty="0">
              <a:solidFill>
                <a:srgbClr val="FFF2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8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3" y="707886"/>
            <a:ext cx="993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 A térkép a magyarok esetlegesen valószínűsíthető vándorlását ábrázolja. Válaszoljon!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7" name="Téglalap 6">
            <a:hlinkClick r:id="rId3"/>
          </p:cNvPr>
          <p:cNvSpPr/>
          <p:nvPr/>
        </p:nvSpPr>
        <p:spPr>
          <a:xfrm>
            <a:off x="10548188" y="582222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84" y="1077866"/>
            <a:ext cx="6239630" cy="4640725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568715" y="1368451"/>
            <a:ext cx="5623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1. Hogy hívják a magyar őshazát</a:t>
            </a:r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? Hol volt?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6568716" y="3346536"/>
            <a:ext cx="5598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3. Hogyan nevezték a Dnyeper és Dnyeszter</a:t>
            </a:r>
          </a:p>
          <a:p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Folyók közötti területet? Mi </a:t>
            </a:r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történt ott?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6568715" y="2312995"/>
            <a:ext cx="5095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Melyik volt az első állomás</a:t>
            </a:r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? Kinek a </a:t>
            </a:r>
          </a:p>
          <a:p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fennhatósága alatt álltak a magyarok?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572243" y="1664123"/>
            <a:ext cx="3975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Ural keleti és nyugati oldalán </a:t>
            </a:r>
          </a:p>
          <a:p>
            <a:r>
              <a:rPr lang="hu-HU" sz="2000" dirty="0" smtClean="0">
                <a:solidFill>
                  <a:srgbClr val="FFF2CC"/>
                </a:solidFill>
              </a:rPr>
              <a:t>Magna Hungaria – vitatott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568714" y="2969327"/>
            <a:ext cx="3174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Levédia - Kazár fennhatóság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568714" y="4014994"/>
            <a:ext cx="4663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Etelköz – vérszerződés, törzsszövetség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6568715" y="4490951"/>
            <a:ext cx="5419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Hol telepedtek meg őseink? Melyik </a:t>
            </a:r>
          </a:p>
          <a:p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hegységen átkelve foglalták el a területet?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568714" y="5105242"/>
            <a:ext cx="4861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Kárpát medence</a:t>
            </a:r>
          </a:p>
          <a:p>
            <a:r>
              <a:rPr lang="hu-HU" sz="2000" dirty="0" smtClean="0">
                <a:solidFill>
                  <a:srgbClr val="FFF2CC"/>
                </a:solidFill>
              </a:rPr>
              <a:t>Kárpátokon átkelve – Vereckei hágó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0" y="5875570"/>
            <a:ext cx="9913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Keressen rá a 7 magyar törzs és a 7 vezér nevére (2. pont)! Oldja meg a feladatokat! 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3" name="Téglalap 22">
            <a:hlinkClick r:id="rId5"/>
          </p:cNvPr>
          <p:cNvSpPr/>
          <p:nvPr/>
        </p:nvSpPr>
        <p:spPr>
          <a:xfrm>
            <a:off x="10548188" y="629906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568715" y="1020714"/>
            <a:ext cx="5419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>Válaszért kattintson a kérdésre!</a:t>
            </a:r>
            <a:endParaRPr lang="hu-HU" sz="2000" b="1" dirty="0">
              <a:solidFill>
                <a:srgbClr val="00206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450110" y="0"/>
            <a:ext cx="10690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14. Történetek a magyarok eredetéről</a:t>
            </a:r>
            <a:endParaRPr lang="hu-HU" sz="4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-16512" y="607969"/>
            <a:ext cx="12284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Mi jellemezte a vándorló magyarok gazdálkodását? Rendezze a képekhez a megfelelő szöveget! </a:t>
            </a:r>
            <a:r>
              <a:rPr lang="hu-HU" sz="2000" b="1" dirty="0" err="1" smtClean="0">
                <a:solidFill>
                  <a:srgbClr val="323264"/>
                </a:solidFill>
              </a:rPr>
              <a:t>Katt</a:t>
            </a:r>
            <a:r>
              <a:rPr lang="hu-HU" sz="2000" b="1" dirty="0" smtClean="0">
                <a:solidFill>
                  <a:srgbClr val="323264"/>
                </a:solidFill>
              </a:rPr>
              <a:t> a képre!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4" y="1236589"/>
            <a:ext cx="2392614" cy="154323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591" y="1219429"/>
            <a:ext cx="2657475" cy="17240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825" y="1107996"/>
            <a:ext cx="2628900" cy="17430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3" y="3662383"/>
            <a:ext cx="2085975" cy="18288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4840" y="3457575"/>
            <a:ext cx="2152650" cy="21240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5485" y="4373531"/>
            <a:ext cx="2619375" cy="174307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6112" y="4710113"/>
            <a:ext cx="2638425" cy="175260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2545485" y="1548396"/>
            <a:ext cx="1650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földművelés</a:t>
            </a:r>
            <a:endParaRPr lang="hu-HU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996112" y="3694451"/>
            <a:ext cx="18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f</a:t>
            </a:r>
            <a:r>
              <a:rPr lang="hu-HU" sz="2000" b="1" dirty="0" smtClean="0"/>
              <a:t>élnomád állattenyésztés</a:t>
            </a:r>
            <a:endParaRPr lang="hu-HU" sz="2000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846091" y="1381485"/>
            <a:ext cx="208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íjkészítő mester</a:t>
            </a:r>
            <a:endParaRPr lang="hu-HU" sz="20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493098" y="2158793"/>
            <a:ext cx="1650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vadászat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255347" y="4576783"/>
            <a:ext cx="1650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halászat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7010398" y="2555111"/>
            <a:ext cx="1759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k</a:t>
            </a:r>
            <a:r>
              <a:rPr lang="hu-HU" sz="2000" b="1" dirty="0" smtClean="0"/>
              <a:t>ézművesség</a:t>
            </a:r>
            <a:br>
              <a:rPr lang="hu-HU" sz="2000" b="1" dirty="0" smtClean="0"/>
            </a:br>
            <a:r>
              <a:rPr lang="hu-HU" sz="2000" b="1" dirty="0" smtClean="0"/>
              <a:t>fazekas</a:t>
            </a:r>
            <a:endParaRPr lang="hu-HU" sz="20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325444" y="5581650"/>
            <a:ext cx="113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puszta</a:t>
            </a:r>
            <a:endParaRPr lang="hu-HU" sz="20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450110" y="0"/>
            <a:ext cx="9500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14. Történetek a magyarok eredetéről</a:t>
            </a:r>
            <a:endParaRPr lang="hu-HU" sz="4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62357 0.5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7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59791 0.1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96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3125 0.738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33881 0.522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75 -0.406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40951 0.13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19349 -0.111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4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2"/>
      <p:bldP spid="17" grpId="0"/>
      <p:bldP spid="18" grpId="2"/>
      <p:bldP spid="19" grpId="2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00482" y="636446"/>
            <a:ext cx="12091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Milyen állatokat tartottak a vándorló magyarok? Rendezze a képekhez a szöveget! Megoldás </a:t>
            </a:r>
            <a:r>
              <a:rPr lang="hu-HU" sz="2000" b="1" dirty="0" err="1" smtClean="0">
                <a:solidFill>
                  <a:srgbClr val="323264"/>
                </a:solidFill>
              </a:rPr>
              <a:t>katt</a:t>
            </a:r>
            <a:r>
              <a:rPr lang="hu-HU" sz="2000" b="1" dirty="0" smtClean="0">
                <a:solidFill>
                  <a:srgbClr val="323264"/>
                </a:solidFill>
              </a:rPr>
              <a:t> a képre!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2" y="1054146"/>
            <a:ext cx="2695575" cy="16954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513" y="4124325"/>
            <a:ext cx="2076450" cy="22098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2736" y="1107996"/>
            <a:ext cx="2543175" cy="18192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61" y="3143247"/>
            <a:ext cx="1714500" cy="12858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425" y="4808485"/>
            <a:ext cx="2628900" cy="17430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7637" y="3675013"/>
            <a:ext cx="1876425" cy="24384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2384" y="4591050"/>
            <a:ext cx="2667000" cy="17430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7502" y="1268462"/>
            <a:ext cx="2914650" cy="158115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046918" y="1104870"/>
            <a:ext cx="134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komondor</a:t>
            </a:r>
            <a:endParaRPr lang="hu-HU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046917" y="1730250"/>
            <a:ext cx="134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r</a:t>
            </a:r>
            <a:r>
              <a:rPr lang="hu-HU" sz="2000" b="1" dirty="0" smtClean="0"/>
              <a:t>acka juh</a:t>
            </a:r>
            <a:endParaRPr lang="hu-HU" sz="20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046917" y="2393795"/>
            <a:ext cx="134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mangalica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2954579" y="3133656"/>
            <a:ext cx="177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s</a:t>
            </a:r>
            <a:r>
              <a:rPr lang="hu-HU" sz="2000" b="1" dirty="0" smtClean="0"/>
              <a:t>zürke marha</a:t>
            </a:r>
            <a:endParaRPr lang="hu-HU" sz="20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7733574" y="1219823"/>
            <a:ext cx="177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k</a:t>
            </a:r>
            <a:r>
              <a:rPr lang="hu-HU" sz="2000" b="1" dirty="0" smtClean="0"/>
              <a:t>endermagos</a:t>
            </a:r>
          </a:p>
          <a:p>
            <a:pPr algn="ctr"/>
            <a:r>
              <a:rPr lang="hu-HU" sz="2000" b="1" dirty="0" smtClean="0"/>
              <a:t>tyúk</a:t>
            </a:r>
            <a:endParaRPr lang="hu-HU" sz="20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7945157" y="2227435"/>
            <a:ext cx="132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pulikutya</a:t>
            </a:r>
            <a:endParaRPr lang="hu-HU" sz="20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945157" y="3009611"/>
            <a:ext cx="94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bivaly</a:t>
            </a:r>
            <a:endParaRPr lang="hu-HU" sz="20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7945157" y="3724215"/>
            <a:ext cx="120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/>
              <a:t>hucul</a:t>
            </a:r>
            <a:r>
              <a:rPr lang="hu-HU" sz="2000" b="1" dirty="0" smtClean="0"/>
              <a:t> ló</a:t>
            </a:r>
            <a:endParaRPr lang="hu-HU" sz="20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450110" y="0"/>
            <a:ext cx="9424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14. Történetek a magyarok eredetéről</a:t>
            </a:r>
            <a:endParaRPr lang="hu-HU" sz="4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5789 0.76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3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20312 0.15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35065 0.5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26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57331 -0.035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0.28789 0.70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1" y="3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59857 0.071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35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58112 0.505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63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59752 0.093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83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/>
      <p:bldP spid="21" grpId="0"/>
      <p:bldP spid="23" grpId="0"/>
      <p:bldP spid="25" grpId="0"/>
      <p:bldP spid="27" grpId="0"/>
      <p:bldP spid="29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. egyéni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8755</TotalTime>
  <Words>5133</Words>
  <Application>Microsoft Office PowerPoint</Application>
  <PresentationFormat>Szélesvásznú</PresentationFormat>
  <Paragraphs>601</Paragraphs>
  <Slides>33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9" baseType="lpstr">
      <vt:lpstr>Arial</vt:lpstr>
      <vt:lpstr>Calibri</vt:lpstr>
      <vt:lpstr>georgia</vt:lpstr>
      <vt:lpstr>Times New Roman</vt:lpstr>
      <vt:lpstr>Wingdings</vt:lpstr>
      <vt:lpstr>Office-téma</vt:lpstr>
      <vt:lpstr>Képek és portrék az Árpád kor történetéből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történelem kezdete</dc:title>
  <dc:creator>Maczko András</dc:creator>
  <cp:lastModifiedBy>Maczko András</cp:lastModifiedBy>
  <cp:revision>593</cp:revision>
  <dcterms:created xsi:type="dcterms:W3CDTF">2018-08-20T12:49:51Z</dcterms:created>
  <dcterms:modified xsi:type="dcterms:W3CDTF">2023-05-03T11:32:36Z</dcterms:modified>
</cp:coreProperties>
</file>