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zko András" initials="MA" lastIdx="1" clrIdx="0">
    <p:extLst>
      <p:ext uri="{19B8F6BF-5375-455C-9EA6-DF929625EA0E}">
        <p15:presenceInfo xmlns:p15="http://schemas.microsoft.com/office/powerpoint/2012/main" userId="Maczko Andrá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963232"/>
    <a:srgbClr val="323264"/>
    <a:srgbClr val="00FF00"/>
    <a:srgbClr val="323232"/>
    <a:srgbClr val="9678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1T14:43:27.65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EDE-6BA2-423B-BF16-56D17C78A9A5}" type="datetimeFigureOut">
              <a:rPr lang="hu-HU" smtClean="0"/>
              <a:t>2023. 12. 13.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FF14-1B1A-4EF1-A33D-95A154F8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557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EDE-6BA2-423B-BF16-56D17C78A9A5}" type="datetimeFigureOut">
              <a:rPr lang="hu-HU" smtClean="0"/>
              <a:t>2023. 12. 13.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FF14-1B1A-4EF1-A33D-95A154F8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283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EDE-6BA2-423B-BF16-56D17C78A9A5}" type="datetimeFigureOut">
              <a:rPr lang="hu-HU" smtClean="0"/>
              <a:t>2023. 12. 13.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FF14-1B1A-4EF1-A33D-95A154F8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986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EDE-6BA2-423B-BF16-56D17C78A9A5}" type="datetimeFigureOut">
              <a:rPr lang="hu-HU" smtClean="0"/>
              <a:t>2023. 12. 13.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FF14-1B1A-4EF1-A33D-95A154F8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6477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EDE-6BA2-423B-BF16-56D17C78A9A5}" type="datetimeFigureOut">
              <a:rPr lang="hu-HU" smtClean="0"/>
              <a:t>2023. 12. 13.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FF14-1B1A-4EF1-A33D-95A154F8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258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EDE-6BA2-423B-BF16-56D17C78A9A5}" type="datetimeFigureOut">
              <a:rPr lang="hu-HU" smtClean="0"/>
              <a:t>2023. 12. 13.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FF14-1B1A-4EF1-A33D-95A154F8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3671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EDE-6BA2-423B-BF16-56D17C78A9A5}" type="datetimeFigureOut">
              <a:rPr lang="hu-HU" smtClean="0"/>
              <a:t>2023. 12. 13.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FF14-1B1A-4EF1-A33D-95A154F8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688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EDE-6BA2-423B-BF16-56D17C78A9A5}" type="datetimeFigureOut">
              <a:rPr lang="hu-HU" smtClean="0"/>
              <a:t>2023. 12. 13.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FF14-1B1A-4EF1-A33D-95A154F8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621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EDE-6BA2-423B-BF16-56D17C78A9A5}" type="datetimeFigureOut">
              <a:rPr lang="hu-HU" smtClean="0"/>
              <a:t>2023. 12. 13.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FF14-1B1A-4EF1-A33D-95A154F8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0756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EDE-6BA2-423B-BF16-56D17C78A9A5}" type="datetimeFigureOut">
              <a:rPr lang="hu-HU" smtClean="0"/>
              <a:t>2023. 12. 13.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FF14-1B1A-4EF1-A33D-95A154F8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062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EDE-6BA2-423B-BF16-56D17C78A9A5}" type="datetimeFigureOut">
              <a:rPr lang="hu-HU" smtClean="0"/>
              <a:t>2023. 12. 13.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FF14-1B1A-4EF1-A33D-95A154F8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6202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83EDE-6BA2-423B-BF16-56D17C78A9A5}" type="datetimeFigureOut">
              <a:rPr lang="hu-HU" smtClean="0"/>
              <a:t>2023. 12. 13.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8FF14-1B1A-4EF1-A33D-95A154F890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200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zDAWHyt5gU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anza.tv/tortenelem/ujkor-vilag-es-europa-kora-ujkorban/az-angol-polgarhaboru-parlamentaris-monarchia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GHRZwa_QGl0&amp;t=1328s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235vpOToVU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hyperlink" Target="https://www.youtube.com/watch?v=uHc4RmOgBKI&amp;t=43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SSA-sUaVOE" TargetMode="External"/><Relationship Id="rId2" Type="http://schemas.openxmlformats.org/officeDocument/2006/relationships/hyperlink" Target="https://www.youtube.com/watch?v=i7ZPxhSwAvo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iEaCbz8Pzlk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hyperlink" Target="http://maczkoandras.uw.hu/tori/tudosok.html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SXT7tKEBoQ" TargetMode="External"/><Relationship Id="rId2" Type="http://schemas.openxmlformats.org/officeDocument/2006/relationships/hyperlink" Target="https://zanza.tv/tortenelem/ujkor-felvilagosodas-forradalmak-es-polgarosodas-kora/koztarsasag-szuletese-az-ujvilagba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menta.com/?solve&amp;ks_id=910456940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maczkoandras.uw.hu/tori/talalmanyok.htm" TargetMode="External"/><Relationship Id="rId3" Type="http://schemas.openxmlformats.org/officeDocument/2006/relationships/hyperlink" Target="http://maczkoandras.uw.hu/tori/felfedezesek_evszam.htm" TargetMode="External"/><Relationship Id="rId7" Type="http://schemas.openxmlformats.org/officeDocument/2006/relationships/hyperlink" Target="http://maczkoandras.uw.hu/tori/ujkor2.htm" TargetMode="External"/><Relationship Id="rId2" Type="http://schemas.openxmlformats.org/officeDocument/2006/relationships/hyperlink" Target="http://maczkoandras.uw.hu/tori/6_2_ujkor_2018.pptx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aczkoandras.uw.hu/tori/tanmod_6_2_eu_ujkor_fogalom.html" TargetMode="External"/><Relationship Id="rId5" Type="http://schemas.openxmlformats.org/officeDocument/2006/relationships/hyperlink" Target="http://maczkoandras.uw.hu/tori/tanmod_6_2_eu_ujkor_szemely.html" TargetMode="External"/><Relationship Id="rId10" Type="http://schemas.openxmlformats.org/officeDocument/2006/relationships/hyperlink" Target="http://equizshow.com/play/74322" TargetMode="External"/><Relationship Id="rId4" Type="http://schemas.openxmlformats.org/officeDocument/2006/relationships/hyperlink" Target="http://maczkoandras.uw.hu/tori/tanmod_6_2_eu_ujkor_esemeny.html" TargetMode="External"/><Relationship Id="rId9" Type="http://schemas.openxmlformats.org/officeDocument/2006/relationships/hyperlink" Target="http://maczkoandras.uw.hu/tori/word/6o_2_tema_Eu_ujkor_kezdete_2019.docx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zanza.tv/tortenelem/ujkor-vilag-es-europa-kora-ujkorban/nyugat-fele-indiaba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IIEazXnwp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aczkoandras.uw.hu/tori/ref_iranyzatai.htm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3232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világ és Európa a kora újkorban</a:t>
            </a:r>
            <a:endParaRPr lang="hu-HU" b="1" dirty="0">
              <a:solidFill>
                <a:srgbClr val="3232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lcím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323264"/>
                </a:solidFill>
              </a:rPr>
              <a:t>Történelem 6. osztály tankönyvhöz</a:t>
            </a:r>
          </a:p>
          <a:p>
            <a:r>
              <a:rPr lang="hu-HU" b="1" dirty="0" smtClean="0">
                <a:solidFill>
                  <a:srgbClr val="323264"/>
                </a:solidFill>
              </a:rPr>
              <a:t>FI-504010601/1</a:t>
            </a:r>
            <a:endParaRPr lang="hu-HU" b="1" dirty="0">
              <a:solidFill>
                <a:srgbClr val="3232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4144" y="0"/>
            <a:ext cx="8164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Angol polgárháború</a:t>
            </a:r>
            <a:endParaRPr lang="hu-HU" sz="4000" b="1" dirty="0">
              <a:solidFill>
                <a:srgbClr val="323264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6189897"/>
            <a:ext cx="11752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FFF2CC"/>
                </a:solidFill>
              </a:rPr>
              <a:t>Az abszolutizmus </a:t>
            </a:r>
            <a:r>
              <a:rPr lang="hu-HU" dirty="0" smtClean="0">
                <a:solidFill>
                  <a:srgbClr val="FFF2CC"/>
                </a:solidFill>
              </a:rPr>
              <a:t>egy (</a:t>
            </a:r>
            <a:r>
              <a:rPr lang="hu-HU" dirty="0">
                <a:solidFill>
                  <a:srgbClr val="FFF2CC"/>
                </a:solidFill>
              </a:rPr>
              <a:t>16–18. század) államszerkezeti forma. </a:t>
            </a:r>
            <a:r>
              <a:rPr lang="hu-HU" dirty="0" smtClean="0">
                <a:solidFill>
                  <a:srgbClr val="FFF2CC"/>
                </a:solidFill>
              </a:rPr>
              <a:t>Az uralkodó </a:t>
            </a:r>
            <a:r>
              <a:rPr lang="hu-HU" dirty="0">
                <a:solidFill>
                  <a:srgbClr val="FFF2CC"/>
                </a:solidFill>
              </a:rPr>
              <a:t>- a rendi országgyűlést kihagyva a </a:t>
            </a:r>
            <a:r>
              <a:rPr lang="hu-HU" dirty="0" smtClean="0">
                <a:solidFill>
                  <a:srgbClr val="FFF2CC"/>
                </a:solidFill>
              </a:rPr>
              <a:t>döntésekből, - </a:t>
            </a:r>
            <a:r>
              <a:rPr lang="hu-HU" dirty="0">
                <a:solidFill>
                  <a:srgbClr val="FFF2CC"/>
                </a:solidFill>
              </a:rPr>
              <a:t>állandó hadseregére és hivatali szervezeteire támaszkodva</a:t>
            </a:r>
            <a:r>
              <a:rPr lang="hu-HU" dirty="0" smtClean="0">
                <a:solidFill>
                  <a:srgbClr val="FFF2CC"/>
                </a:solidFill>
              </a:rPr>
              <a:t> </a:t>
            </a:r>
            <a:r>
              <a:rPr lang="hu-HU" dirty="0">
                <a:solidFill>
                  <a:srgbClr val="FFF2CC"/>
                </a:solidFill>
              </a:rPr>
              <a:t>korlátlan hatalommal rendelkezett. </a:t>
            </a:r>
            <a:r>
              <a:rPr lang="hu-HU" dirty="0" smtClean="0">
                <a:solidFill>
                  <a:srgbClr val="FFF2CC"/>
                </a:solidFill>
              </a:rPr>
              <a:t> Ok: A király bevétele nő.</a:t>
            </a:r>
            <a:endParaRPr lang="hu-HU" dirty="0">
              <a:solidFill>
                <a:srgbClr val="FFF2CC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366"/>
            <a:ext cx="6534150" cy="4352925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-78658" y="570424"/>
            <a:ext cx="9192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A térkép alapján válaszoljon a kérdésekre! Kattintson a kérdésekre a válaszért!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5419023"/>
            <a:ext cx="6545179" cy="36933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Anglia tengeri kereskedelme a XVII. században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574972" y="970152"/>
            <a:ext cx="278674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1. Mit ábrázol a térkép?</a:t>
            </a:r>
            <a:endParaRPr lang="hu-HU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6531429" y="2187056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3. Mely területekkel kereskedett Anglia?</a:t>
            </a:r>
            <a:endParaRPr lang="hu-HU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553200" y="2796656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4</a:t>
            </a:r>
            <a:r>
              <a:rPr lang="hu-HU" b="1" dirty="0" smtClean="0"/>
              <a:t>. Miért nem voltak sohasem üresek a hajók?</a:t>
            </a:r>
            <a:endParaRPr lang="hu-HU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6553200" y="3460684"/>
            <a:ext cx="382088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5. Milyen árut szállítottak Angliába?</a:t>
            </a:r>
            <a:endParaRPr lang="hu-HU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520542" y="156655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2</a:t>
            </a:r>
            <a:r>
              <a:rPr lang="hu-HU" b="1" dirty="0" smtClean="0"/>
              <a:t>. Hol, milyen útvonalon folyik a kereskedelem?</a:t>
            </a:r>
            <a:endParaRPr lang="hu-HU" b="1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6574971" y="4282373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6</a:t>
            </a:r>
            <a:r>
              <a:rPr lang="hu-HU" b="1" dirty="0" smtClean="0"/>
              <a:t>. Ki részesült a kereskedelem hasznából?</a:t>
            </a:r>
            <a:endParaRPr lang="hu-HU" b="1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6607628" y="4930241"/>
            <a:ext cx="558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7</a:t>
            </a:r>
            <a:r>
              <a:rPr lang="hu-HU" b="1" dirty="0" smtClean="0"/>
              <a:t>. Miért lett Anglia a világ legerősebb tengeri hatalma?</a:t>
            </a:r>
            <a:endParaRPr lang="hu-HU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0" y="5773795"/>
            <a:ext cx="12191999" cy="39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Keressen rá az abszolutizmus fogalmára! Miért tudta ezt a király megtenni? Kattintson a kérdésre a válaszért!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539345" y="2503054"/>
            <a:ext cx="541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Afrika, Karib térség és Észak Amerika (új telepek)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553200" y="1879599"/>
            <a:ext cx="541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Atlanti óceánra tevődött át a tengeri kereskedelem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6553200" y="1271395"/>
            <a:ext cx="541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Anglia tengeri kereskedelmét a 17. században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6548581" y="3121891"/>
            <a:ext cx="541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Mindkét irányba folyt a kereskedelem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6539345" y="3731490"/>
            <a:ext cx="541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Fa, szőrme, cukor, méz, selyem, rizs, dohány, arany, fűszerek, elefántcsont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6548582" y="4611739"/>
            <a:ext cx="541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A király, vállalkozó nemesek, kereskedők, iparosok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6613236" y="5241208"/>
            <a:ext cx="541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A tengeri kereskedelem hasznából a világ </a:t>
            </a:r>
            <a:r>
              <a:rPr lang="hu-HU" b="1" dirty="0" err="1" smtClean="0">
                <a:solidFill>
                  <a:srgbClr val="FFF2CC"/>
                </a:solidFill>
              </a:rPr>
              <a:t>leghatal-masabb</a:t>
            </a:r>
            <a:r>
              <a:rPr lang="hu-HU" b="1" dirty="0" smtClean="0">
                <a:solidFill>
                  <a:srgbClr val="FFF2CC"/>
                </a:solidFill>
              </a:rPr>
              <a:t> hajóhadát teremtették meg 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0" y="1052052"/>
            <a:ext cx="2674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Forrás: FI-504010601-1 Történelem </a:t>
            </a:r>
            <a:r>
              <a:rPr lang="hu-HU" sz="1200" dirty="0" err="1" smtClean="0"/>
              <a:t>tk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26720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801697"/>
              </p:ext>
            </p:extLst>
          </p:nvPr>
        </p:nvGraphicFramePr>
        <p:xfrm>
          <a:off x="1324" y="963787"/>
          <a:ext cx="12192000" cy="2834640"/>
        </p:xfrm>
        <a:graphic>
          <a:graphicData uri="http://schemas.openxmlformats.org/drawingml/2006/table">
            <a:tbl>
              <a:tblPr/>
              <a:tblGrid>
                <a:gridCol w="12192000">
                  <a:extLst>
                    <a:ext uri="{9D8B030D-6E8A-4147-A177-3AD203B41FA5}">
                      <a16:colId xmlns:a16="http://schemas.microsoft.com/office/drawing/2014/main" val="22621247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dirty="0">
                          <a:effectLst/>
                        </a:rPr>
                        <a:t>A 17. század elején a királyi hatalom ellen lázadó skótok leverésére háború indult, ehhez viszont jól felszerelt hadseregre és pénzre volt szükség. I. Károly kénytelen volt összehívni a parlamentet, hogy a háború költségeinek fedezésére új adók kivetését kérje. A parlament azonban elutasított a </a:t>
                      </a:r>
                      <a:r>
                        <a:rPr lang="hu-HU" sz="1800" dirty="0" smtClean="0">
                          <a:effectLst/>
                        </a:rPr>
                        <a:t>király </a:t>
                      </a:r>
                      <a:r>
                        <a:rPr lang="hu-HU" sz="1800" dirty="0">
                          <a:effectLst/>
                        </a:rPr>
                        <a:t>kérését, és az uralkodó hatalmát csorbító rendelkezéseket fogadott el, kitört a forradalom</a:t>
                      </a:r>
                      <a:r>
                        <a:rPr lang="hu-HU" sz="1800" dirty="0" smtClean="0">
                          <a:effectLst/>
                        </a:rPr>
                        <a:t>. London két pártra szakadt. Gyakoriak voltak az összecsapások a parlament oldalán álló kerekfejűek és a királyt támogató gavallérok között. London népe a lázadók mellé állt. Megkezdődött a polgárháború. Angol fogott fegyvert angol ellen. A király az ország északi részére menekült. Kezdetben sikereket ért el a parlamenti hadsereg elleni harcokban. Hamarosan azonban egy parlamenti képviselő, a kerekfejűek vezére, Oliver Cromwell újjá szervezte a felkelők hadseregét, amelynek lovas egysége a fegyverzete alapján a vasbordájúak nevet kapta. Jelmondatuk ez volt: „Bízzál Istenben és </a:t>
                      </a:r>
                      <a:r>
                        <a:rPr lang="hu-HU" sz="1800" dirty="0" err="1" smtClean="0">
                          <a:effectLst/>
                        </a:rPr>
                        <a:t>tartsd</a:t>
                      </a:r>
                      <a:r>
                        <a:rPr lang="hu-HU" sz="1800" dirty="0" smtClean="0">
                          <a:effectLst/>
                        </a:rPr>
                        <a:t> szárazon a puskaport!” Az ütőképe-</a:t>
                      </a:r>
                      <a:r>
                        <a:rPr lang="hu-HU" sz="1800" dirty="0" err="1" smtClean="0">
                          <a:effectLst/>
                        </a:rPr>
                        <a:t>sebb</a:t>
                      </a:r>
                      <a:r>
                        <a:rPr lang="hu-HU" sz="1800" dirty="0" smtClean="0">
                          <a:effectLst/>
                        </a:rPr>
                        <a:t> hadseregnek köszönhetően a parlamentiek legyőzték a királyt támogató csapatokat, és megnyerték a polgárháborút. A történelem folyamán először a királyt bíróság elé állították. A vád hazaárulás volt. I. Károlyt 1649-ben lefejezték.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510815"/>
                  </a:ext>
                </a:extLst>
              </a:tr>
            </a:tbl>
          </a:graphicData>
        </a:graphic>
      </p:graphicFrame>
      <p:sp>
        <p:nvSpPr>
          <p:cNvPr id="7" name="Téglalap 6"/>
          <p:cNvSpPr/>
          <p:nvPr/>
        </p:nvSpPr>
        <p:spPr>
          <a:xfrm>
            <a:off x="0" y="3798518"/>
            <a:ext cx="5500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1. Mi volt a király és a parlament közötti ellentét oka?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0" y="4158739"/>
            <a:ext cx="3824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/>
              <a:t>2. Kik a kerekfejűek és a gavallérok?</a:t>
            </a:r>
          </a:p>
        </p:txBody>
      </p:sp>
      <p:sp>
        <p:nvSpPr>
          <p:cNvPr id="9" name="Téglalap 8"/>
          <p:cNvSpPr/>
          <p:nvPr/>
        </p:nvSpPr>
        <p:spPr>
          <a:xfrm>
            <a:off x="0" y="4555906"/>
            <a:ext cx="3737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3. Mi volt Oliver Cromwell szerepe?</a:t>
            </a:r>
          </a:p>
        </p:txBody>
      </p:sp>
      <p:sp>
        <p:nvSpPr>
          <p:cNvPr id="10" name="Téglalap 9"/>
          <p:cNvSpPr/>
          <p:nvPr/>
        </p:nvSpPr>
        <p:spPr>
          <a:xfrm>
            <a:off x="0" y="4980780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/>
              <a:t>4. Mit fejez ki a jelmondatuk?</a:t>
            </a:r>
          </a:p>
        </p:txBody>
      </p:sp>
      <p:sp>
        <p:nvSpPr>
          <p:cNvPr id="11" name="Téglalap 10"/>
          <p:cNvSpPr/>
          <p:nvPr/>
        </p:nvSpPr>
        <p:spPr>
          <a:xfrm>
            <a:off x="0" y="5396412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5. Mi lett a király sorsa?</a:t>
            </a:r>
          </a:p>
        </p:txBody>
      </p:sp>
      <p:sp>
        <p:nvSpPr>
          <p:cNvPr id="12" name="Téglalap 11"/>
          <p:cNvSpPr/>
          <p:nvPr/>
        </p:nvSpPr>
        <p:spPr>
          <a:xfrm>
            <a:off x="3117650" y="4980779"/>
            <a:ext cx="9150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FFF2CC"/>
                </a:solidFill>
              </a:rPr>
              <a:t>Reméld a legjobbat, de készülj a legrosszabbra</a:t>
            </a:r>
            <a:r>
              <a:rPr lang="hu-HU" b="1" dirty="0" smtClean="0">
                <a:solidFill>
                  <a:srgbClr val="FFF2CC"/>
                </a:solidFill>
              </a:rPr>
              <a:t>! Légy optimista, de tudd megvédeni magad.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5385178" y="3803136"/>
            <a:ext cx="6494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A király abszolutisztikusan, a parlament mellőzésével uralkodott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3787287" y="4154121"/>
            <a:ext cx="746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Kerekfejűek a parlament hívei – gavallérok a királyt támogató személyek.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3602559" y="4551288"/>
            <a:ext cx="8552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Cromwell volt a kerekfejűek vezetője, ő szervezi meg és vezeti a parlament hadseregét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2605032" y="5410266"/>
            <a:ext cx="6425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I. Károlyt 1649-ben bíróság elé állították, elítélték és kivégezték.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-78658" y="570424"/>
            <a:ext cx="10345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Szövegértés: A szöveg alapján válaszoljon a kérdésekre! Kattintson a kérésekre a válaszért!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-1" y="5784351"/>
            <a:ext cx="11416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A Cromwell című film részlete alapján mondja el saját szavaival a király kivégzésének körülményeit!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19" name="Téglalap 18">
            <a:hlinkClick r:id="rId2"/>
          </p:cNvPr>
          <p:cNvSpPr/>
          <p:nvPr/>
        </p:nvSpPr>
        <p:spPr>
          <a:xfrm>
            <a:off x="439254" y="6194168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Videó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1634836" y="6216073"/>
            <a:ext cx="298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film részlet angol nyelvű</a:t>
            </a:r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764144" y="0"/>
            <a:ext cx="8164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Angol polgárháború</a:t>
            </a:r>
            <a:endParaRPr lang="hu-HU" sz="4000" b="1" dirty="0">
              <a:solidFill>
                <a:srgbClr val="3232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8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15846" y="0"/>
            <a:ext cx="8513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Az alkotmányos királyság kialakulása</a:t>
            </a:r>
            <a:endParaRPr lang="hu-HU" sz="4000" b="1" dirty="0">
              <a:solidFill>
                <a:srgbClr val="323264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9660" y="570424"/>
            <a:ext cx="9810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Keressen rá az alábbi fogalmakra: puritanizmus, diktatúra! </a:t>
            </a:r>
            <a:r>
              <a:rPr lang="hu-HU" sz="2000" b="1" dirty="0" err="1" smtClean="0">
                <a:solidFill>
                  <a:srgbClr val="323264"/>
                </a:solidFill>
              </a:rPr>
              <a:t>Katt</a:t>
            </a:r>
            <a:r>
              <a:rPr lang="hu-HU" sz="2000" b="1" dirty="0" smtClean="0">
                <a:solidFill>
                  <a:srgbClr val="323264"/>
                </a:solidFill>
              </a:rPr>
              <a:t> a kérdésre a válaszért!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-9834" y="92307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A </a:t>
            </a:r>
            <a:r>
              <a:rPr lang="hu-HU" b="1" dirty="0" smtClean="0">
                <a:solidFill>
                  <a:srgbClr val="FFF2CC"/>
                </a:solidFill>
              </a:rPr>
              <a:t>puritanizmus</a:t>
            </a:r>
            <a:r>
              <a:rPr lang="hu-HU" dirty="0" smtClean="0">
                <a:solidFill>
                  <a:srgbClr val="FFF2CC"/>
                </a:solidFill>
              </a:rPr>
              <a:t> a</a:t>
            </a:r>
            <a:r>
              <a:rPr lang="hu-HU" dirty="0">
                <a:solidFill>
                  <a:srgbClr val="FFF2CC"/>
                </a:solidFill>
              </a:rPr>
              <a:t> kálvinizmus alapján </a:t>
            </a:r>
            <a:r>
              <a:rPr lang="hu-HU" dirty="0" smtClean="0">
                <a:solidFill>
                  <a:srgbClr val="FFF2CC"/>
                </a:solidFill>
              </a:rPr>
              <a:t>küzdő </a:t>
            </a:r>
            <a:r>
              <a:rPr lang="hu-HU" dirty="0">
                <a:solidFill>
                  <a:srgbClr val="FFF2CC"/>
                </a:solidFill>
              </a:rPr>
              <a:t>vallási és politikai mozgalom volt a 16-17. századi </a:t>
            </a:r>
            <a:r>
              <a:rPr lang="hu-HU" dirty="0" smtClean="0">
                <a:solidFill>
                  <a:srgbClr val="FFF2CC"/>
                </a:solidFill>
              </a:rPr>
              <a:t>Angliában. A puritánok </a:t>
            </a:r>
            <a:r>
              <a:rPr lang="hu-HU" dirty="0">
                <a:solidFill>
                  <a:srgbClr val="FFF2CC"/>
                </a:solidFill>
                <a:latin typeface="times" panose="02020603050405020304" pitchFamily="18" charset="0"/>
              </a:rPr>
              <a:t>m</a:t>
            </a:r>
            <a:r>
              <a:rPr lang="hu-HU" dirty="0" smtClean="0">
                <a:solidFill>
                  <a:srgbClr val="FFF2CC"/>
                </a:solidFill>
                <a:latin typeface="times" panose="02020603050405020304" pitchFamily="18" charset="0"/>
              </a:rPr>
              <a:t>indig </a:t>
            </a:r>
            <a:r>
              <a:rPr lang="hu-HU" dirty="0">
                <a:solidFill>
                  <a:srgbClr val="FFF2CC"/>
                </a:solidFill>
                <a:latin typeface="times" panose="02020603050405020304" pitchFamily="18" charset="0"/>
              </a:rPr>
              <a:t>becsületes, a fényűzést kerülő, szerény életmódú, szigorú erkölcsű, önmegtartóztató, egyszerű ember.</a:t>
            </a:r>
            <a:endParaRPr lang="hu-HU" dirty="0">
              <a:solidFill>
                <a:srgbClr val="FFF2CC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7" y="2910348"/>
            <a:ext cx="2232182" cy="2980864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" y="1981353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Hasonlítsa össze a képen lévő személyeket! 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67148" y="2861187"/>
            <a:ext cx="2202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/>
              <a:t>Forrás: FI-504010601-1 Történelem </a:t>
            </a:r>
            <a:r>
              <a:rPr lang="hu-HU" sz="1000" dirty="0" err="1" smtClean="0"/>
              <a:t>tk</a:t>
            </a:r>
            <a:endParaRPr lang="hu-HU" sz="10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368413" y="1760129"/>
            <a:ext cx="5717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A </a:t>
            </a:r>
            <a:r>
              <a:rPr lang="hu-HU" sz="2000" b="1" dirty="0" err="1" smtClean="0">
                <a:solidFill>
                  <a:srgbClr val="323264"/>
                </a:solidFill>
              </a:rPr>
              <a:t>Zanza</a:t>
            </a:r>
            <a:r>
              <a:rPr lang="hu-HU" sz="2000" b="1" dirty="0" smtClean="0">
                <a:solidFill>
                  <a:srgbClr val="323264"/>
                </a:solidFill>
              </a:rPr>
              <a:t> tv videó részlete alapján válaszoljon a kérdésekre! </a:t>
            </a:r>
            <a:r>
              <a:rPr lang="hu-HU" sz="2000" b="1" dirty="0" err="1" smtClean="0">
                <a:solidFill>
                  <a:srgbClr val="323264"/>
                </a:solidFill>
              </a:rPr>
              <a:t>Katt</a:t>
            </a:r>
            <a:r>
              <a:rPr lang="hu-HU" sz="2000" b="1" dirty="0" smtClean="0">
                <a:solidFill>
                  <a:srgbClr val="323264"/>
                </a:solidFill>
              </a:rPr>
              <a:t> a kérdésre a válaszért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0" y="2270093"/>
            <a:ext cx="5142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Mit árul el róluk ruházatuk! Milyen társadalmi csoporthoz tartozhatnak az adott személyek?</a:t>
            </a:r>
          </a:p>
        </p:txBody>
      </p:sp>
      <p:sp>
        <p:nvSpPr>
          <p:cNvPr id="15" name="Téglalap 14">
            <a:hlinkClick r:id="rId3"/>
          </p:cNvPr>
          <p:cNvSpPr/>
          <p:nvPr/>
        </p:nvSpPr>
        <p:spPr>
          <a:xfrm>
            <a:off x="11139948" y="1896820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Videó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125497" y="2379405"/>
            <a:ext cx="343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1. Mi a „szentek” parlamentje?</a:t>
            </a:r>
            <a:endParaRPr lang="hu-HU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081252" y="4166363"/>
            <a:ext cx="611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Skócia és Írország elfoglalása, a holland hadiflotta legyőzése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091086" y="3859162"/>
            <a:ext cx="610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3. Milyen eredményeket ért el Cromwell a diktatúrája alatt?</a:t>
            </a:r>
            <a:endParaRPr lang="hu-HU" b="1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6096000" y="2644875"/>
            <a:ext cx="489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Csak Cromwell jelöltjeiből választott parlament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135330" y="2939844"/>
            <a:ext cx="5004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2. Hogyan építette ki Cromwell a diktatúráját?</a:t>
            </a:r>
            <a:endParaRPr lang="hu-HU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6076336" y="3264307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Védnöksége alá vette egész Angliát, a hadseregre támaszkod-</a:t>
            </a:r>
            <a:r>
              <a:rPr lang="hu-HU" b="1" dirty="0" err="1" smtClean="0">
                <a:solidFill>
                  <a:srgbClr val="FFF2CC"/>
                </a:solidFill>
              </a:rPr>
              <a:t>va</a:t>
            </a:r>
            <a:r>
              <a:rPr lang="hu-HU" b="1" dirty="0" smtClean="0">
                <a:solidFill>
                  <a:srgbClr val="FFF2CC"/>
                </a:solidFill>
              </a:rPr>
              <a:t>, parlament nélkül kormányzott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0" y="1472832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A </a:t>
            </a:r>
            <a:r>
              <a:rPr lang="hu-HU" b="1" dirty="0" smtClean="0">
                <a:solidFill>
                  <a:srgbClr val="FFF2CC"/>
                </a:solidFill>
              </a:rPr>
              <a:t>diktatúra</a:t>
            </a:r>
            <a:r>
              <a:rPr lang="hu-HU" dirty="0" smtClean="0">
                <a:solidFill>
                  <a:srgbClr val="FFF2CC"/>
                </a:solidFill>
              </a:rPr>
              <a:t> valamely személynek, csoportnak </a:t>
            </a:r>
            <a:r>
              <a:rPr lang="hu-HU" dirty="0">
                <a:solidFill>
                  <a:srgbClr val="FFF2CC"/>
                </a:solidFill>
              </a:rPr>
              <a:t>az állam törvényeit figyelmen kívül hagyó, </a:t>
            </a:r>
            <a:r>
              <a:rPr lang="hu-HU" dirty="0" smtClean="0">
                <a:solidFill>
                  <a:srgbClr val="FFF2CC"/>
                </a:solidFill>
              </a:rPr>
              <a:t>erőszakon alapuló korlátlan </a:t>
            </a:r>
            <a:r>
              <a:rPr lang="hu-HU" dirty="0">
                <a:solidFill>
                  <a:srgbClr val="FFF2CC"/>
                </a:solidFill>
              </a:rPr>
              <a:t>hatalma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051758" y="4444181"/>
            <a:ext cx="3918152" cy="38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4</a:t>
            </a:r>
            <a:r>
              <a:rPr lang="hu-HU" b="1" dirty="0" smtClean="0"/>
              <a:t>. Mi történt Cromwell halála után?</a:t>
            </a:r>
            <a:endParaRPr lang="hu-HU" b="1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5997678" y="5083278"/>
            <a:ext cx="619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5</a:t>
            </a:r>
            <a:r>
              <a:rPr lang="hu-HU" b="1" dirty="0" smtClean="0"/>
              <a:t>. Kinek a </a:t>
            </a:r>
            <a:r>
              <a:rPr lang="hu-HU" b="1" dirty="0" err="1" smtClean="0"/>
              <a:t>névehez</a:t>
            </a:r>
            <a:r>
              <a:rPr lang="hu-HU" b="1" dirty="0" smtClean="0"/>
              <a:t> </a:t>
            </a:r>
            <a:r>
              <a:rPr lang="hu-HU" b="1" dirty="0" err="1" smtClean="0"/>
              <a:t>fűzödött</a:t>
            </a:r>
            <a:r>
              <a:rPr lang="hu-HU" b="1" dirty="0" smtClean="0"/>
              <a:t> az alkotmányos királyság?</a:t>
            </a:r>
            <a:r>
              <a:rPr lang="hu-HU" b="1" dirty="0"/>
              <a:t> 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5997678" y="4739148"/>
            <a:ext cx="611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Visszahívták a kivégzett király utódait a trónra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6002594" y="5442153"/>
            <a:ext cx="618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III. </a:t>
            </a:r>
            <a:r>
              <a:rPr lang="hu-HU" b="1" dirty="0" err="1" smtClean="0">
                <a:solidFill>
                  <a:srgbClr val="FFF2CC"/>
                </a:solidFill>
              </a:rPr>
              <a:t>Orániai</a:t>
            </a:r>
            <a:r>
              <a:rPr lang="hu-HU" b="1" dirty="0" smtClean="0">
                <a:solidFill>
                  <a:srgbClr val="FFF2CC"/>
                </a:solidFill>
              </a:rPr>
              <a:t> Vilmos 1689-ben elfogadta a Jognyilatkozatot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2399071" y="2969342"/>
            <a:ext cx="29693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A két személy különböző társadalmi csoporthoz tartozik. A bal oldali személy előkelő társadalmi csoport tagja és láthatóan drága ruházata gazdagságra utal. </a:t>
            </a:r>
          </a:p>
          <a:p>
            <a:r>
              <a:rPr lang="hu-HU" dirty="0" smtClean="0">
                <a:solidFill>
                  <a:srgbClr val="FFF2CC"/>
                </a:solidFill>
              </a:rPr>
              <a:t>A jobb oldali személy ruházata egyszerű, kerüli a fényűzést. Szegényebb társadalmi csoport tagja</a:t>
            </a:r>
            <a:endParaRPr lang="hu-HU" dirty="0">
              <a:solidFill>
                <a:srgbClr val="FFF2CC"/>
              </a:solidFill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1" y="5933921"/>
            <a:ext cx="8524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Mit jelent gyakorlatban, hogy a király uralkodik, de nem kormányoz!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108155" y="6331974"/>
            <a:ext cx="1186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A királynak államfői hatalma van, szentesíti a törvényeket, de a törvényhozó, végrehajtó és bírói hatalom tőle független.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37" name="Szövegdoboz 36"/>
          <p:cNvSpPr txBox="1"/>
          <p:nvPr/>
        </p:nvSpPr>
        <p:spPr>
          <a:xfrm>
            <a:off x="11218606" y="2411380"/>
            <a:ext cx="93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3’35-től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033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15846" y="0"/>
            <a:ext cx="8513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Az alkotmányos királyság kialakulása</a:t>
            </a:r>
            <a:endParaRPr lang="hu-HU" sz="4000" b="1" dirty="0">
              <a:solidFill>
                <a:srgbClr val="323264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13" y="1003965"/>
            <a:ext cx="6887651" cy="278167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508" y="1179717"/>
            <a:ext cx="3542532" cy="4074183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98323" y="1012723"/>
            <a:ext cx="2202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i="1" dirty="0" smtClean="0"/>
              <a:t>Forrás: FI-504010601-1 Történelem </a:t>
            </a:r>
            <a:r>
              <a:rPr lang="hu-HU" sz="1000" i="1" dirty="0" err="1" smtClean="0"/>
              <a:t>tk</a:t>
            </a:r>
            <a:endParaRPr lang="hu-HU" sz="1000" i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8337754" y="1170038"/>
            <a:ext cx="2202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i="1" dirty="0" smtClean="0"/>
              <a:t>Forrás: FI-504010601-1 Történelem </a:t>
            </a:r>
            <a:r>
              <a:rPr lang="hu-HU" sz="1000" i="1" dirty="0" err="1" smtClean="0"/>
              <a:t>tk</a:t>
            </a:r>
            <a:endParaRPr lang="hu-HU" sz="1000" i="1" dirty="0"/>
          </a:p>
        </p:txBody>
      </p:sp>
      <p:graphicFrame>
        <p:nvGraphicFramePr>
          <p:cNvPr id="11" name="Tábláza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586351"/>
              </p:ext>
            </p:extLst>
          </p:nvPr>
        </p:nvGraphicFramePr>
        <p:xfrm>
          <a:off x="75380" y="3856156"/>
          <a:ext cx="7112300" cy="2224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536">
                  <a:extLst>
                    <a:ext uri="{9D8B030D-6E8A-4147-A177-3AD203B41FA5}">
                      <a16:colId xmlns:a16="http://schemas.microsoft.com/office/drawing/2014/main" val="707550906"/>
                    </a:ext>
                  </a:extLst>
                </a:gridCol>
                <a:gridCol w="2365504">
                  <a:extLst>
                    <a:ext uri="{9D8B030D-6E8A-4147-A177-3AD203B41FA5}">
                      <a16:colId xmlns:a16="http://schemas.microsoft.com/office/drawing/2014/main" val="1632731175"/>
                    </a:ext>
                  </a:extLst>
                </a:gridCol>
                <a:gridCol w="2531260">
                  <a:extLst>
                    <a:ext uri="{9D8B030D-6E8A-4147-A177-3AD203B41FA5}">
                      <a16:colId xmlns:a16="http://schemas.microsoft.com/office/drawing/2014/main" val="3318252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Abszolutizmus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Alkotmányos királyság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852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539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496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999180"/>
                  </a:ext>
                </a:extLst>
              </a:tr>
              <a:tr h="370168">
                <a:tc>
                  <a:txBody>
                    <a:bodyPr/>
                    <a:lstStyle/>
                    <a:p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647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070216"/>
                  </a:ext>
                </a:extLst>
              </a:tr>
            </a:tbl>
          </a:graphicData>
        </a:graphic>
      </p:graphicFrame>
      <p:sp>
        <p:nvSpPr>
          <p:cNvPr id="12" name="Szövegdoboz 11"/>
          <p:cNvSpPr txBox="1"/>
          <p:nvPr/>
        </p:nvSpPr>
        <p:spPr>
          <a:xfrm>
            <a:off x="19661" y="570424"/>
            <a:ext cx="7010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Hasonlítsa össze a két államformát! </a:t>
            </a:r>
            <a:r>
              <a:rPr lang="hu-HU" sz="2000" b="1" dirty="0" err="1" smtClean="0">
                <a:solidFill>
                  <a:srgbClr val="323264"/>
                </a:solidFill>
              </a:rPr>
              <a:t>Katt</a:t>
            </a:r>
            <a:r>
              <a:rPr lang="hu-HU" sz="2000" b="1" dirty="0" smtClean="0">
                <a:solidFill>
                  <a:srgbClr val="323264"/>
                </a:solidFill>
              </a:rPr>
              <a:t> a hasonlítási alapra!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691148" y="5987844"/>
            <a:ext cx="173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n</a:t>
            </a:r>
            <a:r>
              <a:rPr lang="hu-HU" dirty="0" smtClean="0">
                <a:solidFill>
                  <a:srgbClr val="FF0000"/>
                </a:solidFill>
              </a:rPr>
              <a:t>em kormányoz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317225" y="6012427"/>
            <a:ext cx="110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korlátlan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755922" y="6016720"/>
            <a:ext cx="229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k</a:t>
            </a:r>
            <a:r>
              <a:rPr lang="hu-HU" dirty="0" smtClean="0">
                <a:solidFill>
                  <a:srgbClr val="FF0000"/>
                </a:solidFill>
              </a:rPr>
              <a:t>irály Istennek  felelős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530942" y="6262528"/>
            <a:ext cx="21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a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>
                <a:solidFill>
                  <a:srgbClr val="FF0000"/>
                </a:solidFill>
              </a:rPr>
              <a:t>p</a:t>
            </a:r>
            <a:r>
              <a:rPr lang="hu-HU" dirty="0" smtClean="0">
                <a:solidFill>
                  <a:srgbClr val="FF0000"/>
                </a:solidFill>
              </a:rPr>
              <a:t>arlament felelős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702710" y="6282812"/>
            <a:ext cx="115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parlament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2300749" y="6527372"/>
            <a:ext cx="169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f</a:t>
            </a:r>
            <a:r>
              <a:rPr lang="hu-HU" dirty="0" smtClean="0">
                <a:solidFill>
                  <a:srgbClr val="FF0000"/>
                </a:solidFill>
              </a:rPr>
              <a:t>elelős kormány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0" y="6027173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független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4208204" y="6577158"/>
            <a:ext cx="252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k</a:t>
            </a:r>
            <a:r>
              <a:rPr lang="hu-HU" dirty="0" smtClean="0">
                <a:solidFill>
                  <a:srgbClr val="FF0000"/>
                </a:solidFill>
              </a:rPr>
              <a:t>irálytól függő bíróság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748115" y="6306770"/>
            <a:ext cx="252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k</a:t>
            </a:r>
            <a:r>
              <a:rPr lang="hu-HU" dirty="0" smtClean="0">
                <a:solidFill>
                  <a:srgbClr val="FF0000"/>
                </a:solidFill>
              </a:rPr>
              <a:t>irálytól függő hivatalok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-4914" y="6562409"/>
            <a:ext cx="231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a király szava törvény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7" name="Szövegdoboz 36"/>
          <p:cNvSpPr txBox="1"/>
          <p:nvPr/>
        </p:nvSpPr>
        <p:spPr>
          <a:xfrm>
            <a:off x="7423354" y="536010"/>
            <a:ext cx="476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Mely államokból jött létre Nagy Britan-</a:t>
            </a:r>
            <a:r>
              <a:rPr lang="hu-HU" sz="2000" b="1" dirty="0" err="1" smtClean="0">
                <a:solidFill>
                  <a:srgbClr val="323264"/>
                </a:solidFill>
              </a:rPr>
              <a:t>nia</a:t>
            </a:r>
            <a:r>
              <a:rPr lang="hu-HU" sz="2000" b="1" dirty="0" smtClean="0">
                <a:solidFill>
                  <a:srgbClr val="323264"/>
                </a:solidFill>
              </a:rPr>
              <a:t>? </a:t>
            </a:r>
            <a:r>
              <a:rPr lang="hu-HU" sz="2000" b="1" dirty="0" err="1" smtClean="0">
                <a:solidFill>
                  <a:srgbClr val="323264"/>
                </a:solidFill>
              </a:rPr>
              <a:t>Katt</a:t>
            </a:r>
            <a:r>
              <a:rPr lang="hu-HU" sz="2000" b="1" dirty="0" smtClean="0">
                <a:solidFill>
                  <a:srgbClr val="323264"/>
                </a:solidFill>
              </a:rPr>
              <a:t> a kérdésre a válaszért!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8436078" y="5515892"/>
            <a:ext cx="111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Anglia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8450827" y="5845272"/>
            <a:ext cx="111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Wales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8470491" y="6140241"/>
            <a:ext cx="111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Skócia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42" name="Szövegdoboz 41"/>
          <p:cNvSpPr txBox="1"/>
          <p:nvPr/>
        </p:nvSpPr>
        <p:spPr>
          <a:xfrm>
            <a:off x="8450826" y="6464704"/>
            <a:ext cx="111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Írország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8386916" y="5220927"/>
            <a:ext cx="336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Nagy Britannia - 1707 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20058" y="4208208"/>
            <a:ext cx="187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Királyi </a:t>
            </a:r>
            <a:r>
              <a:rPr lang="hu-HU" b="1" dirty="0" smtClean="0"/>
              <a:t>hatalom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142413" y="4594242"/>
            <a:ext cx="146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Felelősség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77277" y="4967487"/>
            <a:ext cx="165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Törvényhozás</a:t>
            </a:r>
            <a:endParaRPr lang="hu-HU" b="1" dirty="0"/>
          </a:p>
        </p:txBody>
      </p:sp>
      <p:sp>
        <p:nvSpPr>
          <p:cNvPr id="38" name="Szövegdoboz 37"/>
          <p:cNvSpPr txBox="1"/>
          <p:nvPr/>
        </p:nvSpPr>
        <p:spPr>
          <a:xfrm>
            <a:off x="40485" y="5370559"/>
            <a:ext cx="2192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Végrehajtó </a:t>
            </a:r>
            <a:r>
              <a:rPr lang="hu-HU" b="1" dirty="0" smtClean="0"/>
              <a:t>hatalom</a:t>
            </a:r>
            <a:endParaRPr lang="hu-HU" b="1" dirty="0"/>
          </a:p>
        </p:txBody>
      </p:sp>
      <p:sp>
        <p:nvSpPr>
          <p:cNvPr id="44" name="Szövegdoboz 43"/>
          <p:cNvSpPr txBox="1"/>
          <p:nvPr/>
        </p:nvSpPr>
        <p:spPr>
          <a:xfrm>
            <a:off x="63978" y="5739891"/>
            <a:ext cx="208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Igazságszolgáltatás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034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29479 -0.2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-134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0.27304 -0.2643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11849 -0.2064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103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35143 -0.2446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19102 -0.2277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4" y="-1138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0358 -0.1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04037 -0.1421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-710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0.22461 -0.174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1569 -0.1277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-63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42175 -0.0430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1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4144" y="0"/>
            <a:ext cx="7241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 Napkirály udvara</a:t>
            </a:r>
            <a:endParaRPr lang="hu-HU" sz="4000" b="1" dirty="0">
              <a:solidFill>
                <a:srgbClr val="323264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9661" y="570424"/>
            <a:ext cx="10078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A filmrészlet alapján jellemezze XIV Lajos személyiségét. Miért nevezték Napkirálynak?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7" name="Téglalap 6">
            <a:hlinkClick r:id="rId2"/>
          </p:cNvPr>
          <p:cNvSpPr/>
          <p:nvPr/>
        </p:nvSpPr>
        <p:spPr>
          <a:xfrm>
            <a:off x="9009644" y="59605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Videó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0061610" y="6108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6’40 – 13’40</a:t>
            </a:r>
            <a:endParaRPr lang="hu-HU" dirty="0"/>
          </a:p>
        </p:txBody>
      </p:sp>
      <p:graphicFrame>
        <p:nvGraphicFramePr>
          <p:cNvPr id="10" name="Tábláza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581067"/>
              </p:ext>
            </p:extLst>
          </p:nvPr>
        </p:nvGraphicFramePr>
        <p:xfrm>
          <a:off x="80294" y="3000750"/>
          <a:ext cx="7112300" cy="2515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536">
                  <a:extLst>
                    <a:ext uri="{9D8B030D-6E8A-4147-A177-3AD203B41FA5}">
                      <a16:colId xmlns:a16="http://schemas.microsoft.com/office/drawing/2014/main" val="707550906"/>
                    </a:ext>
                  </a:extLst>
                </a:gridCol>
                <a:gridCol w="2365504">
                  <a:extLst>
                    <a:ext uri="{9D8B030D-6E8A-4147-A177-3AD203B41FA5}">
                      <a16:colId xmlns:a16="http://schemas.microsoft.com/office/drawing/2014/main" val="1632731175"/>
                    </a:ext>
                  </a:extLst>
                </a:gridCol>
                <a:gridCol w="2531260">
                  <a:extLst>
                    <a:ext uri="{9D8B030D-6E8A-4147-A177-3AD203B41FA5}">
                      <a16:colId xmlns:a16="http://schemas.microsoft.com/office/drawing/2014/main" val="3318252319"/>
                    </a:ext>
                  </a:extLst>
                </a:gridCol>
              </a:tblGrid>
              <a:tr h="419191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Abszolutizmus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Alkotmányos királyság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852980"/>
                  </a:ext>
                </a:extLst>
              </a:tr>
              <a:tr h="41919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Királyi hatalom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539309"/>
                  </a:ext>
                </a:extLst>
              </a:tr>
              <a:tr h="41919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Felelősség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496542"/>
                  </a:ext>
                </a:extLst>
              </a:tr>
              <a:tr h="41919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Törvényhozás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999180"/>
                  </a:ext>
                </a:extLst>
              </a:tr>
              <a:tr h="41919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Végrehajtó hatalom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647317"/>
                  </a:ext>
                </a:extLst>
              </a:tr>
              <a:tr h="41919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Igazságszolgáltatás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070216"/>
                  </a:ext>
                </a:extLst>
              </a:tr>
            </a:tbl>
          </a:graphicData>
        </a:graphic>
      </p:graphicFrame>
      <p:sp>
        <p:nvSpPr>
          <p:cNvPr id="11" name="Szövegdoboz 10"/>
          <p:cNvSpPr txBox="1"/>
          <p:nvPr/>
        </p:nvSpPr>
        <p:spPr>
          <a:xfrm>
            <a:off x="1676400" y="5447066"/>
            <a:ext cx="173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n</a:t>
            </a:r>
            <a:r>
              <a:rPr lang="hu-HU" dirty="0" smtClean="0">
                <a:solidFill>
                  <a:srgbClr val="FF0000"/>
                </a:solidFill>
              </a:rPr>
              <a:t>em kormányoz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233651" y="5461816"/>
            <a:ext cx="110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korlátlan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731342" y="5456277"/>
            <a:ext cx="229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k</a:t>
            </a:r>
            <a:r>
              <a:rPr lang="hu-HU" dirty="0" smtClean="0">
                <a:solidFill>
                  <a:srgbClr val="FF0000"/>
                </a:solidFill>
              </a:rPr>
              <a:t>irály Istennek  felelős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437534" y="5869238"/>
            <a:ext cx="21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a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>
                <a:solidFill>
                  <a:srgbClr val="FF0000"/>
                </a:solidFill>
              </a:rPr>
              <a:t>p</a:t>
            </a:r>
            <a:r>
              <a:rPr lang="hu-HU" dirty="0" smtClean="0">
                <a:solidFill>
                  <a:srgbClr val="FF0000"/>
                </a:solidFill>
              </a:rPr>
              <a:t>arlament felelős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266333" y="4246911"/>
            <a:ext cx="231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a király szava törvény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305662" y="6360847"/>
            <a:ext cx="169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f</a:t>
            </a:r>
            <a:r>
              <a:rPr lang="hu-HU" dirty="0" smtClean="0">
                <a:solidFill>
                  <a:srgbClr val="FF0000"/>
                </a:solidFill>
              </a:rPr>
              <a:t>elelős kormány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83572" y="5456902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független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4213118" y="6380513"/>
            <a:ext cx="252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k</a:t>
            </a:r>
            <a:r>
              <a:rPr lang="hu-HU" dirty="0" smtClean="0">
                <a:solidFill>
                  <a:srgbClr val="FF0000"/>
                </a:solidFill>
              </a:rPr>
              <a:t>irálytól függő bíróság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2871016" y="5864319"/>
            <a:ext cx="252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k</a:t>
            </a:r>
            <a:r>
              <a:rPr lang="hu-HU" dirty="0" smtClean="0">
                <a:solidFill>
                  <a:srgbClr val="FF0000"/>
                </a:solidFill>
              </a:rPr>
              <a:t>irálytól függő hivatalok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718616" y="3431458"/>
            <a:ext cx="110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korlátlan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014448" y="3416708"/>
            <a:ext cx="173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n</a:t>
            </a:r>
            <a:r>
              <a:rPr lang="hu-HU" dirty="0" smtClean="0">
                <a:solidFill>
                  <a:srgbClr val="FF0000"/>
                </a:solidFill>
              </a:rPr>
              <a:t>em kormányoz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290914" y="3858539"/>
            <a:ext cx="229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k</a:t>
            </a:r>
            <a:r>
              <a:rPr lang="hu-HU" dirty="0" smtClean="0">
                <a:solidFill>
                  <a:srgbClr val="FF0000"/>
                </a:solidFill>
              </a:rPr>
              <a:t>irály Istennek  felelős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4847301" y="3858542"/>
            <a:ext cx="21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a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>
                <a:solidFill>
                  <a:srgbClr val="FF0000"/>
                </a:solidFill>
              </a:rPr>
              <a:t>p</a:t>
            </a:r>
            <a:r>
              <a:rPr lang="hu-HU" dirty="0" smtClean="0">
                <a:solidFill>
                  <a:srgbClr val="FF0000"/>
                </a:solidFill>
              </a:rPr>
              <a:t>arlament felelős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0" y="6365764"/>
            <a:ext cx="231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a király szava törvény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5289753" y="4252452"/>
            <a:ext cx="115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parlament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2266332" y="4689362"/>
            <a:ext cx="252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k</a:t>
            </a:r>
            <a:r>
              <a:rPr lang="hu-HU" dirty="0" smtClean="0">
                <a:solidFill>
                  <a:srgbClr val="FF0000"/>
                </a:solidFill>
              </a:rPr>
              <a:t>irálytól függő hivatalok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5014448" y="4684447"/>
            <a:ext cx="169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f</a:t>
            </a:r>
            <a:r>
              <a:rPr lang="hu-HU" dirty="0" smtClean="0">
                <a:solidFill>
                  <a:srgbClr val="FF0000"/>
                </a:solidFill>
              </a:rPr>
              <a:t>elelős kormány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2310575" y="5117067"/>
            <a:ext cx="252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k</a:t>
            </a:r>
            <a:r>
              <a:rPr lang="hu-HU" dirty="0" smtClean="0">
                <a:solidFill>
                  <a:srgbClr val="FF0000"/>
                </a:solidFill>
              </a:rPr>
              <a:t>irálytól függő bíróság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5289752" y="5127522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független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30" name="Kép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236" y="3676343"/>
            <a:ext cx="4772138" cy="2449154"/>
          </a:xfrm>
          <a:prstGeom prst="rect">
            <a:avLst/>
          </a:prstGeom>
        </p:spPr>
      </p:pic>
      <p:sp>
        <p:nvSpPr>
          <p:cNvPr id="31" name="Szövegdoboz 30"/>
          <p:cNvSpPr txBox="1"/>
          <p:nvPr/>
        </p:nvSpPr>
        <p:spPr>
          <a:xfrm>
            <a:off x="0" y="2517210"/>
            <a:ext cx="10264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Az ábra alapján hasonlítsa össze a két államformát! Abszolutizmus 2. vázlatpont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147486" y="963562"/>
            <a:ext cx="941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Istennek képzelte magát – Sokat adott a </a:t>
            </a:r>
            <a:r>
              <a:rPr lang="hu-HU" dirty="0" err="1" smtClean="0">
                <a:solidFill>
                  <a:srgbClr val="FF0000"/>
                </a:solidFill>
              </a:rPr>
              <a:t>külsejére</a:t>
            </a:r>
            <a:r>
              <a:rPr lang="hu-HU" dirty="0" smtClean="0">
                <a:solidFill>
                  <a:srgbClr val="FF0000"/>
                </a:solidFill>
              </a:rPr>
              <a:t> – szeret táncolni, a társaság középpontjában állni. 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117985" y="1376516"/>
            <a:ext cx="9773267" cy="373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Napkirálynak nevezték a kortársai, mert a kedvenc jelképe a Nap, amely fénnyel szórja be a környezetét.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4" name="Téglalap 33"/>
          <p:cNvSpPr/>
          <p:nvPr/>
        </p:nvSpPr>
        <p:spPr>
          <a:xfrm>
            <a:off x="94096" y="1730166"/>
            <a:ext cx="8469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A görög Apolló a jelképe, aki </a:t>
            </a:r>
            <a:r>
              <a:rPr lang="hu-HU" dirty="0">
                <a:solidFill>
                  <a:srgbClr val="FF0000"/>
                </a:solidFill>
              </a:rPr>
              <a:t>a költészet, a jóslás, a zene, a </a:t>
            </a:r>
            <a:r>
              <a:rPr lang="hu-HU" dirty="0" smtClean="0">
                <a:solidFill>
                  <a:srgbClr val="FF0000"/>
                </a:solidFill>
              </a:rPr>
              <a:t>tánc és a</a:t>
            </a:r>
            <a:r>
              <a:rPr lang="hu-HU" dirty="0">
                <a:solidFill>
                  <a:srgbClr val="FF0000"/>
                </a:solidFill>
              </a:rPr>
              <a:t> </a:t>
            </a:r>
            <a:r>
              <a:rPr lang="hu-HU" dirty="0" smtClean="0">
                <a:solidFill>
                  <a:srgbClr val="FF0000"/>
                </a:solidFill>
              </a:rPr>
              <a:t>művészetek</a:t>
            </a:r>
            <a:r>
              <a:rPr lang="hu-HU" dirty="0">
                <a:solidFill>
                  <a:srgbClr val="FF0000"/>
                </a:solidFill>
              </a:rPr>
              <a:t> istene. </a:t>
            </a:r>
          </a:p>
        </p:txBody>
      </p:sp>
      <p:sp>
        <p:nvSpPr>
          <p:cNvPr id="35" name="Téglalap 34"/>
          <p:cNvSpPr/>
          <p:nvPr/>
        </p:nvSpPr>
        <p:spPr>
          <a:xfrm>
            <a:off x="108845" y="2118540"/>
            <a:ext cx="6833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Korlátlan hatalommal rendelkezett, döntéseibe nem engedett beleszólni.</a:t>
            </a:r>
            <a:r>
              <a:rPr lang="hu-HU" dirty="0">
                <a:solidFill>
                  <a:srgbClr val="FF0000"/>
                </a:solidFill>
              </a:rPr>
              <a:t> </a:t>
            </a:r>
          </a:p>
        </p:txBody>
      </p:sp>
      <p:sp>
        <p:nvSpPr>
          <p:cNvPr id="36" name="Téglalap 35"/>
          <p:cNvSpPr/>
          <p:nvPr/>
        </p:nvSpPr>
        <p:spPr>
          <a:xfrm>
            <a:off x="9468796" y="2581815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MUTAT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7" name="Téglalap 36"/>
          <p:cNvSpPr/>
          <p:nvPr/>
        </p:nvSpPr>
        <p:spPr>
          <a:xfrm>
            <a:off x="10635457" y="2581814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ELREJT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0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764144" y="0"/>
            <a:ext cx="8164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 Napkirály udvara</a:t>
            </a:r>
            <a:endParaRPr lang="hu-HU" sz="4000" b="1" dirty="0">
              <a:solidFill>
                <a:srgbClr val="323264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47485" y="873566"/>
            <a:ext cx="6076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bevételeket nem az adók emelésével, hanem a hazai </a:t>
            </a:r>
            <a:r>
              <a:rPr lang="hu-HU" dirty="0" smtClean="0"/>
              <a:t>termelés ösztönzésével </a:t>
            </a:r>
            <a:r>
              <a:rPr lang="hu-HU" dirty="0"/>
              <a:t>és a kereskedelem élénkítésével </a:t>
            </a:r>
            <a:r>
              <a:rPr lang="hu-HU" dirty="0" smtClean="0"/>
              <a:t>szándékozták elérni</a:t>
            </a:r>
            <a:r>
              <a:rPr lang="hu-HU" dirty="0"/>
              <a:t>. Ezért pártolták a </a:t>
            </a:r>
            <a:r>
              <a:rPr lang="hu-HU" dirty="0" smtClean="0"/>
              <a:t>manufaktúrák létesítését, amelyek </a:t>
            </a:r>
            <a:r>
              <a:rPr lang="hu-HU" dirty="0"/>
              <a:t>feladata az ipari termékek előállítása </a:t>
            </a:r>
            <a:r>
              <a:rPr lang="hu-HU" dirty="0" smtClean="0"/>
              <a:t>volt. Elterjedésüket </a:t>
            </a:r>
            <a:r>
              <a:rPr lang="hu-HU" dirty="0"/>
              <a:t>pénzügyi támogatásokkal és </a:t>
            </a:r>
            <a:r>
              <a:rPr lang="hu-HU" dirty="0" smtClean="0"/>
              <a:t>adókedvezményekkel mozdították </a:t>
            </a:r>
            <a:r>
              <a:rPr lang="hu-HU" dirty="0"/>
              <a:t>elő. </a:t>
            </a:r>
            <a:r>
              <a:rPr lang="hu-HU" dirty="0" smtClean="0"/>
              <a:t>Az </a:t>
            </a:r>
            <a:r>
              <a:rPr lang="hu-HU" dirty="0"/>
              <a:t>olcsóbb külföldi </a:t>
            </a:r>
            <a:r>
              <a:rPr lang="hu-HU" dirty="0" smtClean="0"/>
              <a:t>termékeket magas </a:t>
            </a:r>
            <a:r>
              <a:rPr lang="hu-HU" dirty="0"/>
              <a:t>behozatali vámokkal sújtották, így próbálták </a:t>
            </a:r>
            <a:r>
              <a:rPr lang="hu-HU" dirty="0" smtClean="0"/>
              <a:t>megakadályozni, hogy </a:t>
            </a:r>
            <a:r>
              <a:rPr lang="hu-HU" dirty="0"/>
              <a:t>a franciák a hazai áru helyett </a:t>
            </a:r>
            <a:r>
              <a:rPr lang="hu-HU" dirty="0" smtClean="0"/>
              <a:t>külföldit vegyenek. Colbert </a:t>
            </a:r>
            <a:r>
              <a:rPr lang="hu-HU" dirty="0"/>
              <a:t>(</a:t>
            </a:r>
            <a:r>
              <a:rPr lang="hu-HU" dirty="0" err="1"/>
              <a:t>kolber</a:t>
            </a:r>
            <a:r>
              <a:rPr lang="hu-HU" dirty="0"/>
              <a:t>) tanácsainak köszönhetően </a:t>
            </a:r>
            <a:r>
              <a:rPr lang="hu-HU" dirty="0" smtClean="0"/>
              <a:t>felvirágzott a </a:t>
            </a:r>
            <a:r>
              <a:rPr lang="hu-HU" dirty="0"/>
              <a:t>francia gazdaság, versenyképes fegyver-, tükör-, </a:t>
            </a:r>
            <a:r>
              <a:rPr lang="hu-HU" dirty="0" smtClean="0"/>
              <a:t>parfüm és textilipar </a:t>
            </a:r>
            <a:r>
              <a:rPr lang="hu-HU" dirty="0"/>
              <a:t>jött létre.</a:t>
            </a:r>
          </a:p>
        </p:txBody>
      </p:sp>
      <p:sp>
        <p:nvSpPr>
          <p:cNvPr id="8" name="Téglalap 7"/>
          <p:cNvSpPr/>
          <p:nvPr/>
        </p:nvSpPr>
        <p:spPr>
          <a:xfrm>
            <a:off x="6536040" y="975278"/>
            <a:ext cx="5655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Napkirály hadseregének átalakításával elérte azt, </a:t>
            </a:r>
            <a:r>
              <a:rPr lang="hu-HU" dirty="0" smtClean="0"/>
              <a:t>hogy Európa </a:t>
            </a:r>
            <a:r>
              <a:rPr lang="hu-HU" dirty="0"/>
              <a:t>legfélelmetesebb erejű és legkorszerűbb </a:t>
            </a:r>
            <a:r>
              <a:rPr lang="hu-HU" dirty="0" smtClean="0"/>
              <a:t>hadseregét hozta létre. Bevezette </a:t>
            </a:r>
            <a:r>
              <a:rPr lang="hu-HU" dirty="0"/>
              <a:t>a toborzást, katonáit egyenruhába </a:t>
            </a:r>
            <a:r>
              <a:rPr lang="hu-HU" dirty="0" smtClean="0"/>
              <a:t>öltöztette. Tisztképző </a:t>
            </a:r>
            <a:r>
              <a:rPr lang="hu-HU" dirty="0"/>
              <a:t>iskolákat hozott létre. A hadsereg tagjait a </a:t>
            </a:r>
            <a:r>
              <a:rPr lang="hu-HU" dirty="0" smtClean="0"/>
              <a:t>lakosságtól elkülönítve</a:t>
            </a:r>
            <a:r>
              <a:rPr lang="hu-HU" dirty="0"/>
              <a:t>, kaszárnyákban szállásolta el. A </a:t>
            </a:r>
            <a:r>
              <a:rPr lang="hu-HU" dirty="0" smtClean="0"/>
              <a:t>katonák gyakran </a:t>
            </a:r>
            <a:r>
              <a:rPr lang="hu-HU" dirty="0"/>
              <a:t>hadgyakorlaton vettek részt. Az állandó </a:t>
            </a:r>
            <a:r>
              <a:rPr lang="hu-HU" dirty="0" smtClean="0"/>
              <a:t>katonai erő </a:t>
            </a:r>
            <a:r>
              <a:rPr lang="hu-HU" dirty="0"/>
              <a:t>létrehozásának köszönhetően Franciaország </a:t>
            </a:r>
            <a:r>
              <a:rPr lang="hu-HU" dirty="0" smtClean="0"/>
              <a:t>Európa legerősebb </a:t>
            </a:r>
            <a:r>
              <a:rPr lang="hu-HU" dirty="0"/>
              <a:t>szárazföldi nagyhatalmává vált.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9661" y="570424"/>
            <a:ext cx="1113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323264"/>
                </a:solidFill>
              </a:rPr>
              <a:t>3</a:t>
            </a:r>
            <a:r>
              <a:rPr lang="hu-HU" sz="2000" b="1" dirty="0" smtClean="0">
                <a:solidFill>
                  <a:srgbClr val="323264"/>
                </a:solidFill>
              </a:rPr>
              <a:t>. Szövegértés - csoportmunka – Írj rövid vázlatot a szöveghez gazdaság, illetve hadsereg címszóval!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3643004"/>
            <a:ext cx="2772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323264"/>
                </a:solidFill>
              </a:rPr>
              <a:t>4</a:t>
            </a:r>
            <a:r>
              <a:rPr lang="hu-HU" sz="2000" b="1" dirty="0" smtClean="0">
                <a:solidFill>
                  <a:srgbClr val="323264"/>
                </a:solidFill>
              </a:rPr>
              <a:t>. </a:t>
            </a:r>
            <a:r>
              <a:rPr lang="hu-HU" sz="2000" b="1" dirty="0" err="1" smtClean="0">
                <a:solidFill>
                  <a:srgbClr val="323264"/>
                </a:solidFill>
              </a:rPr>
              <a:t>Versaillesi</a:t>
            </a:r>
            <a:r>
              <a:rPr lang="hu-HU" sz="2000" b="1" dirty="0" smtClean="0">
                <a:solidFill>
                  <a:srgbClr val="323264"/>
                </a:solidFill>
              </a:rPr>
              <a:t> kastély!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7" y="4079810"/>
            <a:ext cx="4614679" cy="2723702"/>
          </a:xfrm>
          <a:prstGeom prst="rect">
            <a:avLst/>
          </a:prstGeom>
        </p:spPr>
      </p:pic>
      <p:sp>
        <p:nvSpPr>
          <p:cNvPr id="14" name="Téglalap 13">
            <a:hlinkClick r:id="rId3"/>
          </p:cNvPr>
          <p:cNvSpPr/>
          <p:nvPr/>
        </p:nvSpPr>
        <p:spPr>
          <a:xfrm>
            <a:off x="10995822" y="3833533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Videó1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Téglalap 14">
            <a:hlinkClick r:id="rId4"/>
          </p:cNvPr>
          <p:cNvSpPr/>
          <p:nvPr/>
        </p:nvSpPr>
        <p:spPr>
          <a:xfrm>
            <a:off x="10995822" y="4344811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Videó2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26" name="Picture 2" descr="KapcsolÃ³dÃ³ kÃ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480" y="3712104"/>
            <a:ext cx="4600855" cy="30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28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4144" y="0"/>
            <a:ext cx="8164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Érdekességek az öltözködés történetéből</a:t>
            </a:r>
            <a:endParaRPr lang="hu-HU" sz="4000" b="1" dirty="0">
              <a:solidFill>
                <a:srgbClr val="323264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401962" y="1445342"/>
            <a:ext cx="484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Feldolgozás tanulói prezentációk segítségével</a:t>
            </a:r>
            <a:endParaRPr lang="hu-HU" b="1" dirty="0"/>
          </a:p>
        </p:txBody>
      </p:sp>
      <p:sp>
        <p:nvSpPr>
          <p:cNvPr id="6" name="Téglalap 5">
            <a:hlinkClick r:id="rId2"/>
          </p:cNvPr>
          <p:cNvSpPr/>
          <p:nvPr/>
        </p:nvSpPr>
        <p:spPr>
          <a:xfrm>
            <a:off x="7311109" y="1982386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Videó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417455" y="2013528"/>
            <a:ext cx="361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Női viselet alakulása napjainkig</a:t>
            </a:r>
            <a:endParaRPr lang="hu-HU" b="1" dirty="0"/>
          </a:p>
        </p:txBody>
      </p:sp>
      <p:pic>
        <p:nvPicPr>
          <p:cNvPr id="9" name="Kép 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189" y="2578587"/>
            <a:ext cx="1012024" cy="481626"/>
          </a:xfrm>
          <a:prstGeom prst="rect">
            <a:avLst/>
          </a:prstGeom>
        </p:spPr>
      </p:pic>
      <p:pic>
        <p:nvPicPr>
          <p:cNvPr id="10" name="Kép 9">
            <a:hlinkClick r:id="rId5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043" y="3275932"/>
            <a:ext cx="1012024" cy="48162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3431309" y="2526147"/>
            <a:ext cx="3611418" cy="369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Smink alakulása napjainkig</a:t>
            </a:r>
            <a:endParaRPr lang="hu-HU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408218" y="3149600"/>
            <a:ext cx="381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5 érdekesség a középkor történetéből</a:t>
            </a:r>
          </a:p>
          <a:p>
            <a:r>
              <a:rPr lang="hu-HU" b="1" dirty="0" smtClean="0"/>
              <a:t>Tökéletlen történelem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2677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4144" y="0"/>
            <a:ext cx="8164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Az ész kora: út a felvilágosodáshoz</a:t>
            </a:r>
            <a:endParaRPr lang="hu-HU" sz="4000" b="1" dirty="0">
              <a:solidFill>
                <a:srgbClr val="323264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483" y="899176"/>
            <a:ext cx="6181725" cy="19240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855" y="2797936"/>
            <a:ext cx="3767072" cy="399475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9661" y="570424"/>
            <a:ext cx="1113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Döntse el, hogy igaz, vagy hamis az állítás! A helyes válaszok betűi adják a képen lévő tudós nevét!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0" y="923636"/>
            <a:ext cx="499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1. Az újkorban a tudományos gondolkodás átalakult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0" y="2318653"/>
            <a:ext cx="5094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4. Az újkori tudomány a Föld középpontú világképet vallotta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-1" y="1762832"/>
            <a:ext cx="506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3. Egyház meghatározó szerepet játszott a középkori tudományos gondolkodásban.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0" y="1242953"/>
            <a:ext cx="501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2. Az újkorban tudományos gondolkodás erőteljesen támaszkodott az ókori tekintélyekre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-1" y="2883728"/>
            <a:ext cx="726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5. Az egyház eleinte üldözte az új tudományos elméletek megfogalmazóit.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-1" y="3240318"/>
            <a:ext cx="681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6. Az újkori a tudományos módszerek között központi helyet foglalt el a megfigyelés és a kísérletezés.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0" y="3867400"/>
            <a:ext cx="7358743" cy="37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7. A földrajzi felfedezések nem voltak hatással a tudományos gondolkodásra.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0" y="4258290"/>
            <a:ext cx="5495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8. Az újkori tudományos gondolkodás két lépésből állt.</a:t>
            </a: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0" y="4675256"/>
            <a:ext cx="612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9. Az újkorban tudományos gondolkodás két lépése a gyakorlati megfigyeléseken alapuló információgyűjtés, és azokból következtetés levonása.</a:t>
            </a:r>
            <a:endParaRPr lang="hu-HU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0" y="5613729"/>
            <a:ext cx="62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10. Az újkorban tudományos gondolkodás a társadalmat vizsgálta</a:t>
            </a:r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0" y="5998811"/>
            <a:ext cx="474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11. Az újkori kísérletek több tévhitet is cáfoltak.</a:t>
            </a:r>
            <a:endParaRPr lang="hu-HU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6045346" y="2099038"/>
            <a:ext cx="3066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                                     Az egyház a Földet tette a világ középpontjába</a:t>
            </a:r>
            <a:endParaRPr lang="hu-HU" sz="1600" dirty="0"/>
          </a:p>
        </p:txBody>
      </p:sp>
      <p:sp>
        <p:nvSpPr>
          <p:cNvPr id="20" name="Téglalap 19"/>
          <p:cNvSpPr/>
          <p:nvPr/>
        </p:nvSpPr>
        <p:spPr>
          <a:xfrm>
            <a:off x="5125852" y="963880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5561281" y="963880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2" name="Téglalap 21"/>
          <p:cNvSpPr/>
          <p:nvPr/>
        </p:nvSpPr>
        <p:spPr>
          <a:xfrm>
            <a:off x="5104080" y="1399310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5539509" y="1399310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4" name="Téglalap 23"/>
          <p:cNvSpPr/>
          <p:nvPr/>
        </p:nvSpPr>
        <p:spPr>
          <a:xfrm>
            <a:off x="5104080" y="1845626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5539509" y="1845626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6" name="Téglalap 25"/>
          <p:cNvSpPr/>
          <p:nvPr/>
        </p:nvSpPr>
        <p:spPr>
          <a:xfrm>
            <a:off x="5038767" y="2389911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7" name="Téglalap 26"/>
          <p:cNvSpPr/>
          <p:nvPr/>
        </p:nvSpPr>
        <p:spPr>
          <a:xfrm>
            <a:off x="5474196" y="2389911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0" name="Téglalap 29"/>
          <p:cNvSpPr/>
          <p:nvPr/>
        </p:nvSpPr>
        <p:spPr>
          <a:xfrm>
            <a:off x="7248566" y="2934194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7683995" y="2934194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2" name="Téglalap 31"/>
          <p:cNvSpPr/>
          <p:nvPr/>
        </p:nvSpPr>
        <p:spPr>
          <a:xfrm>
            <a:off x="6824026" y="3326080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3" name="Téglalap 32"/>
          <p:cNvSpPr/>
          <p:nvPr/>
        </p:nvSpPr>
        <p:spPr>
          <a:xfrm>
            <a:off x="7259455" y="3326080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4" name="Téglalap 33"/>
          <p:cNvSpPr/>
          <p:nvPr/>
        </p:nvSpPr>
        <p:spPr>
          <a:xfrm>
            <a:off x="7270339" y="3946567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5" name="Téglalap 34"/>
          <p:cNvSpPr/>
          <p:nvPr/>
        </p:nvSpPr>
        <p:spPr>
          <a:xfrm>
            <a:off x="7705768" y="3946567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6" name="Téglalap 35"/>
          <p:cNvSpPr/>
          <p:nvPr/>
        </p:nvSpPr>
        <p:spPr>
          <a:xfrm>
            <a:off x="5561280" y="4294903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7" name="Téglalap 36"/>
          <p:cNvSpPr/>
          <p:nvPr/>
        </p:nvSpPr>
        <p:spPr>
          <a:xfrm>
            <a:off x="5996709" y="4294903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8" name="Téglalap 37"/>
          <p:cNvSpPr/>
          <p:nvPr/>
        </p:nvSpPr>
        <p:spPr>
          <a:xfrm>
            <a:off x="6192652" y="4795649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9" name="Téglalap 38"/>
          <p:cNvSpPr/>
          <p:nvPr/>
        </p:nvSpPr>
        <p:spPr>
          <a:xfrm>
            <a:off x="6628081" y="4795649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0" name="Téglalap 39"/>
          <p:cNvSpPr/>
          <p:nvPr/>
        </p:nvSpPr>
        <p:spPr>
          <a:xfrm>
            <a:off x="6345052" y="5633851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1" name="Téglalap 40"/>
          <p:cNvSpPr/>
          <p:nvPr/>
        </p:nvSpPr>
        <p:spPr>
          <a:xfrm>
            <a:off x="6780481" y="5633851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2" name="Téglalap 41"/>
          <p:cNvSpPr/>
          <p:nvPr/>
        </p:nvSpPr>
        <p:spPr>
          <a:xfrm>
            <a:off x="4831938" y="5982194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3" name="Téglalap 42"/>
          <p:cNvSpPr/>
          <p:nvPr/>
        </p:nvSpPr>
        <p:spPr>
          <a:xfrm>
            <a:off x="5267367" y="5982194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4" name="Téglalap 43"/>
          <p:cNvSpPr/>
          <p:nvPr/>
        </p:nvSpPr>
        <p:spPr>
          <a:xfrm>
            <a:off x="6159995" y="6428509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5" name="Téglalap 44"/>
          <p:cNvSpPr/>
          <p:nvPr/>
        </p:nvSpPr>
        <p:spPr>
          <a:xfrm>
            <a:off x="6595424" y="6428509"/>
            <a:ext cx="360218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6" name="Szövegdoboz 45"/>
          <p:cNvSpPr txBox="1"/>
          <p:nvPr/>
        </p:nvSpPr>
        <p:spPr>
          <a:xfrm>
            <a:off x="0" y="6379811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12. Az újkori kísérletek célja az egyházi tanítások igazolása.</a:t>
            </a:r>
            <a:endParaRPr lang="hu-HU" dirty="0"/>
          </a:p>
        </p:txBody>
      </p:sp>
      <p:sp>
        <p:nvSpPr>
          <p:cNvPr id="47" name="Téglalap 46"/>
          <p:cNvSpPr/>
          <p:nvPr/>
        </p:nvSpPr>
        <p:spPr>
          <a:xfrm>
            <a:off x="8153400" y="2830286"/>
            <a:ext cx="1260000" cy="100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1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48" name="Téglalap 47"/>
          <p:cNvSpPr/>
          <p:nvPr/>
        </p:nvSpPr>
        <p:spPr>
          <a:xfrm>
            <a:off x="9405257" y="2830286"/>
            <a:ext cx="1260000" cy="100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9" name="Téglalap 48"/>
          <p:cNvSpPr/>
          <p:nvPr/>
        </p:nvSpPr>
        <p:spPr>
          <a:xfrm>
            <a:off x="10624457" y="2830287"/>
            <a:ext cx="1260000" cy="100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3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0" name="Téglalap 49"/>
          <p:cNvSpPr/>
          <p:nvPr/>
        </p:nvSpPr>
        <p:spPr>
          <a:xfrm>
            <a:off x="8153400" y="3820886"/>
            <a:ext cx="1260000" cy="100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4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51" name="Téglalap 50"/>
          <p:cNvSpPr/>
          <p:nvPr/>
        </p:nvSpPr>
        <p:spPr>
          <a:xfrm>
            <a:off x="8153399" y="4811487"/>
            <a:ext cx="1260000" cy="100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7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52" name="Téglalap 51"/>
          <p:cNvSpPr/>
          <p:nvPr/>
        </p:nvSpPr>
        <p:spPr>
          <a:xfrm>
            <a:off x="8153400" y="5812975"/>
            <a:ext cx="1260000" cy="100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10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53" name="Téglalap 52"/>
          <p:cNvSpPr/>
          <p:nvPr/>
        </p:nvSpPr>
        <p:spPr>
          <a:xfrm>
            <a:off x="9405256" y="3831773"/>
            <a:ext cx="1260000" cy="100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5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54" name="Téglalap 53"/>
          <p:cNvSpPr/>
          <p:nvPr/>
        </p:nvSpPr>
        <p:spPr>
          <a:xfrm>
            <a:off x="10635342" y="3831773"/>
            <a:ext cx="1260000" cy="100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6</a:t>
            </a:r>
          </a:p>
          <a:p>
            <a:pPr algn="ctr"/>
            <a:r>
              <a:rPr lang="hu-HU" b="1" dirty="0" smtClean="0">
                <a:solidFill>
                  <a:srgbClr val="FF0000"/>
                </a:solidFill>
              </a:rPr>
              <a:t>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5" name="Téglalap 54"/>
          <p:cNvSpPr/>
          <p:nvPr/>
        </p:nvSpPr>
        <p:spPr>
          <a:xfrm>
            <a:off x="9405257" y="4811486"/>
            <a:ext cx="1260000" cy="100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8</a:t>
            </a:r>
          </a:p>
          <a:p>
            <a:pPr algn="ctr"/>
            <a:r>
              <a:rPr lang="hu-HU" b="1" dirty="0" smtClean="0">
                <a:solidFill>
                  <a:srgbClr val="FF0000"/>
                </a:solidFill>
              </a:rPr>
              <a:t>L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6" name="Téglalap 55"/>
          <p:cNvSpPr/>
          <p:nvPr/>
        </p:nvSpPr>
        <p:spPr>
          <a:xfrm>
            <a:off x="10646230" y="4811486"/>
            <a:ext cx="1260000" cy="100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9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57" name="Téglalap 56"/>
          <p:cNvSpPr/>
          <p:nvPr/>
        </p:nvSpPr>
        <p:spPr>
          <a:xfrm>
            <a:off x="9405257" y="5817342"/>
            <a:ext cx="1260000" cy="100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11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59" name="Szövegdoboz 58"/>
          <p:cNvSpPr txBox="1"/>
          <p:nvPr/>
        </p:nvSpPr>
        <p:spPr>
          <a:xfrm>
            <a:off x="9271819" y="6428394"/>
            <a:ext cx="171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G A L I L E I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58" name="Téglalap 57"/>
          <p:cNvSpPr/>
          <p:nvPr/>
        </p:nvSpPr>
        <p:spPr>
          <a:xfrm>
            <a:off x="10657113" y="5817342"/>
            <a:ext cx="1260000" cy="100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12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56348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764144" y="0"/>
            <a:ext cx="8164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Az ész kora: út a felvilágosodáshoz</a:t>
            </a:r>
            <a:endParaRPr lang="hu-HU" sz="4000" b="1" dirty="0">
              <a:solidFill>
                <a:srgbClr val="323264"/>
              </a:solidFill>
            </a:endParaRPr>
          </a:p>
        </p:txBody>
      </p:sp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224283"/>
              </p:ext>
            </p:extLst>
          </p:nvPr>
        </p:nvGraphicFramePr>
        <p:xfrm>
          <a:off x="0" y="840231"/>
          <a:ext cx="12192000" cy="1737360"/>
        </p:xfrm>
        <a:graphic>
          <a:graphicData uri="http://schemas.openxmlformats.org/drawingml/2006/table">
            <a:tbl>
              <a:tblPr/>
              <a:tblGrid>
                <a:gridCol w="12192000">
                  <a:extLst>
                    <a:ext uri="{9D8B030D-6E8A-4147-A177-3AD203B41FA5}">
                      <a16:colId xmlns:a16="http://schemas.microsoft.com/office/drawing/2014/main" val="35237126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dirty="0">
                          <a:effectLst/>
                        </a:rPr>
                        <a:t>A lengyel Kopernikusz huszonöt év folyamatos megfigyelés után </a:t>
                      </a:r>
                      <a:r>
                        <a:rPr lang="hu-HU" dirty="0" smtClean="0">
                          <a:effectLst/>
                        </a:rPr>
                        <a:t>megerősítettnek látta </a:t>
                      </a:r>
                      <a:r>
                        <a:rPr lang="hu-HU" dirty="0">
                          <a:effectLst/>
                        </a:rPr>
                        <a:t>azt az elméletet, miszerint a Föld kering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>
                          <a:effectLst/>
                        </a:rPr>
                        <a:t>a Nap körül. Kepler összefüggést talált a bolygók keringési ideje és a Naptól való távolságuk között. </a:t>
                      </a:r>
                      <a:r>
                        <a:rPr lang="hu-HU" dirty="0" smtClean="0">
                          <a:effectLst/>
                        </a:rPr>
                        <a:t>Galileo Galilei itáliai tudós alkalmazta először a kísérletezést és a mérést, új módszereket adva ezzel a fizikának. Bár a távcső felfedezése nem az ő nevéhez fűződik, de az ő kezében lett csillagászati műszerré. Newton törvényei a mozgásról az egységes fizika megalapítását jelentették, a gravitáció törvénye a földi és égi tömegvonzás egy hatalmas rendszerbe való foglalásával alkalmas volt arra, hogy az egész világot matematikai képletekkel írja le.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548030"/>
                  </a:ext>
                </a:extLst>
              </a:tr>
            </a:tbl>
          </a:graphicData>
        </a:graphic>
      </p:graphicFrame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10941" r="14528"/>
          <a:stretch/>
        </p:blipFill>
        <p:spPr>
          <a:xfrm>
            <a:off x="265463" y="4707506"/>
            <a:ext cx="1838633" cy="184785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40" y="2540261"/>
            <a:ext cx="1325332" cy="181542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966" y="4628235"/>
            <a:ext cx="1857735" cy="181681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936" y="2330251"/>
            <a:ext cx="1533909" cy="1881494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1743596" y="2556387"/>
            <a:ext cx="2931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Törvényei a mechanika alapjai</a:t>
            </a:r>
            <a:endParaRPr lang="hu-HU" sz="16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2167835" y="3322753"/>
            <a:ext cx="213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Kísérletezés, távcső</a:t>
            </a:r>
            <a:endParaRPr lang="hu-HU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2084440" y="5094152"/>
            <a:ext cx="248264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b="1" dirty="0" smtClean="0"/>
              <a:t>Napközpontú világnézet</a:t>
            </a:r>
            <a:endParaRPr lang="hu-HU" sz="1700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286004" y="4645741"/>
            <a:ext cx="211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Bolygók keringése</a:t>
            </a:r>
            <a:endParaRPr lang="hu-HU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621163" y="3854250"/>
            <a:ext cx="151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Galilei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567085" y="6071425"/>
            <a:ext cx="1823883" cy="373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Kopernikusz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255631" y="6218908"/>
            <a:ext cx="183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Newton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462105" y="4016483"/>
            <a:ext cx="132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Kepler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19661" y="570424"/>
            <a:ext cx="6292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Melyik tudós nevéhez fűződnek a megállapítások! 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10058730" y="408888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MUTAT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11117237" y="408887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ELREJT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6435210" y="2119006"/>
            <a:ext cx="5619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323264"/>
                </a:solidFill>
              </a:rPr>
              <a:t>3</a:t>
            </a:r>
            <a:r>
              <a:rPr lang="hu-HU" sz="2000" b="1" dirty="0" smtClean="0">
                <a:solidFill>
                  <a:srgbClr val="323264"/>
                </a:solidFill>
              </a:rPr>
              <a:t>. Keressen rá a neten: Kinek a nevéhez fűződik! 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2084440" y="4001730"/>
            <a:ext cx="2536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/>
              <a:t>Képek forrása: </a:t>
            </a:r>
            <a:r>
              <a:rPr lang="hu-HU" sz="1000" dirty="0"/>
              <a:t>https://</a:t>
            </a:r>
            <a:r>
              <a:rPr lang="hu-HU" sz="1000" dirty="0" smtClean="0"/>
              <a:t>hu.wikipedia.org</a:t>
            </a:r>
            <a:endParaRPr lang="hu-HU" sz="1000" dirty="0"/>
          </a:p>
        </p:txBody>
      </p:sp>
      <p:sp>
        <p:nvSpPr>
          <p:cNvPr id="36" name="Szövegdoboz 35"/>
          <p:cNvSpPr txBox="1"/>
          <p:nvPr/>
        </p:nvSpPr>
        <p:spPr>
          <a:xfrm>
            <a:off x="339213" y="4714567"/>
            <a:ext cx="1764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>
                <a:solidFill>
                  <a:schemeClr val="bg1"/>
                </a:solidFill>
              </a:rPr>
              <a:t>Forrás: https britannica.com</a:t>
            </a:r>
            <a:endParaRPr lang="hu-HU" sz="1000" dirty="0">
              <a:solidFill>
                <a:schemeClr val="bg1"/>
              </a:solidFill>
            </a:endParaRPr>
          </a:p>
        </p:txBody>
      </p:sp>
      <p:pic>
        <p:nvPicPr>
          <p:cNvPr id="37" name="Kép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977" y="2500159"/>
            <a:ext cx="1355623" cy="1531854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4261" y="4627001"/>
            <a:ext cx="1388038" cy="1665646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7779" y="2458065"/>
            <a:ext cx="1360562" cy="1897625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5367" y="4656410"/>
            <a:ext cx="1404169" cy="1700146"/>
          </a:xfrm>
          <a:prstGeom prst="rect">
            <a:avLst/>
          </a:prstGeom>
        </p:spPr>
      </p:pic>
      <p:sp>
        <p:nvSpPr>
          <p:cNvPr id="42" name="Szövegdoboz 41"/>
          <p:cNvSpPr txBox="1"/>
          <p:nvPr/>
        </p:nvSpPr>
        <p:spPr>
          <a:xfrm>
            <a:off x="8839200" y="4896465"/>
            <a:ext cx="175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Népfelség elve</a:t>
            </a:r>
            <a:endParaRPr lang="hu-HU" dirty="0"/>
          </a:p>
        </p:txBody>
      </p:sp>
      <p:sp>
        <p:nvSpPr>
          <p:cNvPr id="43" name="Szövegdoboz 42"/>
          <p:cNvSpPr txBox="1"/>
          <p:nvPr/>
        </p:nvSpPr>
        <p:spPr>
          <a:xfrm>
            <a:off x="8406579" y="3655282"/>
            <a:ext cx="2094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Nagy Enciklopédia főszerkesztője</a:t>
            </a:r>
            <a:endParaRPr lang="hu-HU" dirty="0"/>
          </a:p>
        </p:txBody>
      </p:sp>
      <p:sp>
        <p:nvSpPr>
          <p:cNvPr id="44" name="Szövegdoboz 43"/>
          <p:cNvSpPr txBox="1"/>
          <p:nvPr/>
        </p:nvSpPr>
        <p:spPr>
          <a:xfrm>
            <a:off x="8647470" y="2984092"/>
            <a:ext cx="175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Hatalmi ágak szétválasztása</a:t>
            </a:r>
            <a:endParaRPr lang="hu-HU" dirty="0"/>
          </a:p>
        </p:txBody>
      </p:sp>
      <p:sp>
        <p:nvSpPr>
          <p:cNvPr id="45" name="Szövegdoboz 44"/>
          <p:cNvSpPr txBox="1"/>
          <p:nvPr/>
        </p:nvSpPr>
        <p:spPr>
          <a:xfrm>
            <a:off x="9083779" y="5270091"/>
            <a:ext cx="106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Candide</a:t>
            </a:r>
            <a:r>
              <a:rPr lang="hu-HU" dirty="0" smtClean="0"/>
              <a:t> szerzője</a:t>
            </a:r>
            <a:endParaRPr lang="hu-HU" dirty="0"/>
          </a:p>
        </p:txBody>
      </p:sp>
      <p:sp>
        <p:nvSpPr>
          <p:cNvPr id="51" name="Szövegdoboz 50"/>
          <p:cNvSpPr txBox="1"/>
          <p:nvPr/>
        </p:nvSpPr>
        <p:spPr>
          <a:xfrm>
            <a:off x="10638504" y="5869858"/>
            <a:ext cx="105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Diderot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52" name="Szövegdoboz 51"/>
          <p:cNvSpPr txBox="1"/>
          <p:nvPr/>
        </p:nvSpPr>
        <p:spPr>
          <a:xfrm>
            <a:off x="6921910" y="3687097"/>
            <a:ext cx="1170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Voltaire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53" name="Szövegdoboz 52"/>
          <p:cNvSpPr txBox="1"/>
          <p:nvPr/>
        </p:nvSpPr>
        <p:spPr>
          <a:xfrm>
            <a:off x="10785988" y="3962401"/>
            <a:ext cx="131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Rousseau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54" name="Szövegdoboz 53"/>
          <p:cNvSpPr txBox="1"/>
          <p:nvPr/>
        </p:nvSpPr>
        <p:spPr>
          <a:xfrm>
            <a:off x="7433187" y="6027174"/>
            <a:ext cx="147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Montesquieu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55" name="Szövegdoboz 54"/>
          <p:cNvSpPr txBox="1"/>
          <p:nvPr/>
        </p:nvSpPr>
        <p:spPr>
          <a:xfrm>
            <a:off x="8323007" y="4340942"/>
            <a:ext cx="2536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/>
              <a:t>Képek forrása: </a:t>
            </a:r>
            <a:r>
              <a:rPr lang="hu-HU" sz="1000" dirty="0"/>
              <a:t>https://</a:t>
            </a:r>
            <a:r>
              <a:rPr lang="hu-HU" sz="1000" dirty="0" smtClean="0"/>
              <a:t>hu.wikipedia.org</a:t>
            </a:r>
            <a:endParaRPr lang="hu-HU" sz="1000" dirty="0"/>
          </a:p>
        </p:txBody>
      </p:sp>
      <p:sp>
        <p:nvSpPr>
          <p:cNvPr id="46" name="Téglalap 45">
            <a:hlinkClick r:id="rId10"/>
          </p:cNvPr>
          <p:cNvSpPr/>
          <p:nvPr/>
        </p:nvSpPr>
        <p:spPr>
          <a:xfrm>
            <a:off x="3134637" y="5942182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Feladat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392218" y="5957454"/>
            <a:ext cx="72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Extra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6931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16992 -0.04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17696 0.123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14596 0.58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8164 0.20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6041 -0.180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0.13698 -0.0849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-0.10964 0.478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13151 0.375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42" grpId="0"/>
      <p:bldP spid="43" grpId="0"/>
      <p:bldP spid="44" grpId="0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764144" y="0"/>
            <a:ext cx="8164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Az ész kora: út a felvilágosodáshoz</a:t>
            </a:r>
            <a:endParaRPr lang="hu-HU" sz="4000" b="1" dirty="0">
              <a:solidFill>
                <a:srgbClr val="323264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5" y="1241223"/>
            <a:ext cx="9114188" cy="223051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" y="3524712"/>
            <a:ext cx="462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Van aki nemesnek, van aki jobbágynak születik.</a:t>
            </a:r>
          </a:p>
        </p:txBody>
      </p:sp>
      <p:sp>
        <p:nvSpPr>
          <p:cNvPr id="7" name="Téglalap 6"/>
          <p:cNvSpPr/>
          <p:nvPr/>
        </p:nvSpPr>
        <p:spPr>
          <a:xfrm>
            <a:off x="6015558" y="6376665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M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389632" y="6382933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9" name="Téglalap 8"/>
          <p:cNvSpPr/>
          <p:nvPr/>
        </p:nvSpPr>
        <p:spPr>
          <a:xfrm>
            <a:off x="6777559" y="6377924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0" name="Téglalap 9"/>
          <p:cNvSpPr/>
          <p:nvPr/>
        </p:nvSpPr>
        <p:spPr>
          <a:xfrm>
            <a:off x="7156253" y="6377925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11" name="Téglalap 10"/>
          <p:cNvSpPr/>
          <p:nvPr/>
        </p:nvSpPr>
        <p:spPr>
          <a:xfrm>
            <a:off x="7904390" y="6372048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2" name="Téglalap 11"/>
          <p:cNvSpPr/>
          <p:nvPr/>
        </p:nvSpPr>
        <p:spPr>
          <a:xfrm>
            <a:off x="8273845" y="6377928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3" name="Téglalap 12"/>
          <p:cNvSpPr/>
          <p:nvPr/>
        </p:nvSpPr>
        <p:spPr>
          <a:xfrm>
            <a:off x="8661773" y="6387163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5" name="Téglalap 14"/>
          <p:cNvSpPr/>
          <p:nvPr/>
        </p:nvSpPr>
        <p:spPr>
          <a:xfrm>
            <a:off x="9058936" y="6390522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6" name="Téglalap 15"/>
          <p:cNvSpPr/>
          <p:nvPr/>
        </p:nvSpPr>
        <p:spPr>
          <a:xfrm>
            <a:off x="9437627" y="6387163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7" name="Téglalap 16"/>
          <p:cNvSpPr/>
          <p:nvPr/>
        </p:nvSpPr>
        <p:spPr>
          <a:xfrm>
            <a:off x="9816317" y="6390522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8" name="Téglalap 17"/>
          <p:cNvSpPr/>
          <p:nvPr/>
        </p:nvSpPr>
        <p:spPr>
          <a:xfrm>
            <a:off x="10185773" y="6390519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9" name="Téglalap 18"/>
          <p:cNvSpPr/>
          <p:nvPr/>
        </p:nvSpPr>
        <p:spPr>
          <a:xfrm>
            <a:off x="10582936" y="639052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0" name="Téglalap 19"/>
          <p:cNvSpPr/>
          <p:nvPr/>
        </p:nvSpPr>
        <p:spPr>
          <a:xfrm>
            <a:off x="10970864" y="639052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D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11321846" y="639052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2" name="Téglalap 21"/>
          <p:cNvSpPr/>
          <p:nvPr/>
        </p:nvSpPr>
        <p:spPr>
          <a:xfrm>
            <a:off x="11719009" y="639052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19660" y="570424"/>
            <a:ext cx="1217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Döntse el, hogy a megállapítások a középkori gondolkodást (K), vagy a felvilágosodást (F) jellemzik! A megoldás a felvilágosodás jelmondatát adja. Kattintson a megfelelő betűre! 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434109" y="5099510"/>
            <a:ext cx="413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zsarnoktól a nép visszaveheti a hatalmat.</a:t>
            </a:r>
            <a:endParaRPr lang="hu-HU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0" y="3908021"/>
            <a:ext cx="4611329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véleményét mindenki szabadon elmondhatja.</a:t>
            </a:r>
            <a:endParaRPr lang="hu-HU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1062183" y="4300565"/>
            <a:ext cx="3602182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király hatalma Istentől származik.</a:t>
            </a:r>
            <a:endParaRPr lang="hu-HU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6511637" y="5722967"/>
            <a:ext cx="265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király hatalma korlátlan.</a:t>
            </a:r>
            <a:endParaRPr lang="hu-HU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1385455" y="5482817"/>
            <a:ext cx="324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király csak az Istennek felelős.</a:t>
            </a:r>
            <a:endParaRPr lang="hu-HU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-9239" y="5815330"/>
            <a:ext cx="4655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Aki ellentmond az egyházi tanításoknak, eretnek</a:t>
            </a:r>
            <a:endParaRPr lang="hu-HU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1257640" y="4670021"/>
            <a:ext cx="3351308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szabadság alapvető emberi jog.</a:t>
            </a:r>
            <a:endParaRPr lang="hu-HU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6513129" y="4208203"/>
            <a:ext cx="4044034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uralkodó hatalma a néptől származik.</a:t>
            </a:r>
            <a:endParaRPr lang="hu-HU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6513128" y="4586896"/>
            <a:ext cx="528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bírói és törvényhozó hatalom nem lehet egy kézben</a:t>
            </a:r>
            <a:endParaRPr lang="hu-HU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6550074" y="5002530"/>
            <a:ext cx="5475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nemesek születésüktől fogva jogosultak a hatalomra.</a:t>
            </a:r>
            <a:endParaRPr lang="hu-HU" dirty="0"/>
          </a:p>
        </p:txBody>
      </p:sp>
      <p:sp>
        <p:nvSpPr>
          <p:cNvPr id="34" name="Szövegdoboz 33"/>
          <p:cNvSpPr txBox="1"/>
          <p:nvPr/>
        </p:nvSpPr>
        <p:spPr>
          <a:xfrm>
            <a:off x="6568549" y="5344276"/>
            <a:ext cx="568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Mindenki szabadon megválaszthatja, milyen Istenben hisz.</a:t>
            </a:r>
            <a:endParaRPr lang="hu-HU" dirty="0"/>
          </a:p>
        </p:txBody>
      </p:sp>
      <p:sp>
        <p:nvSpPr>
          <p:cNvPr id="35" name="Szövegdoboz 34"/>
          <p:cNvSpPr txBox="1"/>
          <p:nvPr/>
        </p:nvSpPr>
        <p:spPr>
          <a:xfrm>
            <a:off x="6494653" y="3483295"/>
            <a:ext cx="4611329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zsarnok uralkodótól sem vehető el a hatalom.</a:t>
            </a:r>
            <a:endParaRPr lang="hu-HU" dirty="0"/>
          </a:p>
        </p:txBody>
      </p:sp>
      <p:sp>
        <p:nvSpPr>
          <p:cNvPr id="36" name="Szövegdoboz 35"/>
          <p:cNvSpPr txBox="1"/>
          <p:nvPr/>
        </p:nvSpPr>
        <p:spPr>
          <a:xfrm>
            <a:off x="1081549" y="6203257"/>
            <a:ext cx="3500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rabszolgaság nem megengedhető.</a:t>
            </a:r>
            <a:endParaRPr lang="hu-HU" dirty="0"/>
          </a:p>
        </p:txBody>
      </p:sp>
      <p:sp>
        <p:nvSpPr>
          <p:cNvPr id="37" name="Téglalap 36"/>
          <p:cNvSpPr/>
          <p:nvPr/>
        </p:nvSpPr>
        <p:spPr>
          <a:xfrm>
            <a:off x="4602391" y="3587284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8" name="Téglalap 37"/>
          <p:cNvSpPr/>
          <p:nvPr/>
        </p:nvSpPr>
        <p:spPr>
          <a:xfrm>
            <a:off x="5018027" y="3587284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9" name="Téglalap 38"/>
          <p:cNvSpPr/>
          <p:nvPr/>
        </p:nvSpPr>
        <p:spPr>
          <a:xfrm>
            <a:off x="4607009" y="395212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0" name="Téglalap 39"/>
          <p:cNvSpPr/>
          <p:nvPr/>
        </p:nvSpPr>
        <p:spPr>
          <a:xfrm>
            <a:off x="5022645" y="395212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1" name="Téglalap 40"/>
          <p:cNvSpPr/>
          <p:nvPr/>
        </p:nvSpPr>
        <p:spPr>
          <a:xfrm>
            <a:off x="4607009" y="4312339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2" name="Téglalap 41"/>
          <p:cNvSpPr/>
          <p:nvPr/>
        </p:nvSpPr>
        <p:spPr>
          <a:xfrm>
            <a:off x="5022645" y="4312339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3" name="Téglalap 42"/>
          <p:cNvSpPr/>
          <p:nvPr/>
        </p:nvSpPr>
        <p:spPr>
          <a:xfrm>
            <a:off x="4597773" y="4700265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4" name="Téglalap 43"/>
          <p:cNvSpPr/>
          <p:nvPr/>
        </p:nvSpPr>
        <p:spPr>
          <a:xfrm>
            <a:off x="5013409" y="4700265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5" name="Téglalap 44"/>
          <p:cNvSpPr/>
          <p:nvPr/>
        </p:nvSpPr>
        <p:spPr>
          <a:xfrm>
            <a:off x="4597773" y="5088193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6" name="Téglalap 45"/>
          <p:cNvSpPr/>
          <p:nvPr/>
        </p:nvSpPr>
        <p:spPr>
          <a:xfrm>
            <a:off x="5013409" y="5088193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4607009" y="5457647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8" name="Téglalap 47"/>
          <p:cNvSpPr/>
          <p:nvPr/>
        </p:nvSpPr>
        <p:spPr>
          <a:xfrm>
            <a:off x="5022645" y="5457647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9" name="Téglalap 48"/>
          <p:cNvSpPr/>
          <p:nvPr/>
        </p:nvSpPr>
        <p:spPr>
          <a:xfrm>
            <a:off x="4607009" y="5836338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0" name="Téglalap 49"/>
          <p:cNvSpPr/>
          <p:nvPr/>
        </p:nvSpPr>
        <p:spPr>
          <a:xfrm>
            <a:off x="5022645" y="5836338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1" name="Téglalap 50"/>
          <p:cNvSpPr/>
          <p:nvPr/>
        </p:nvSpPr>
        <p:spPr>
          <a:xfrm>
            <a:off x="4603137" y="619298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2" name="Téglalap 51"/>
          <p:cNvSpPr/>
          <p:nvPr/>
        </p:nvSpPr>
        <p:spPr>
          <a:xfrm>
            <a:off x="5018773" y="619298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3" name="Téglalap 52"/>
          <p:cNvSpPr/>
          <p:nvPr/>
        </p:nvSpPr>
        <p:spPr>
          <a:xfrm>
            <a:off x="5724609" y="3494186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4" name="Téglalap 53"/>
          <p:cNvSpPr/>
          <p:nvPr/>
        </p:nvSpPr>
        <p:spPr>
          <a:xfrm>
            <a:off x="6140245" y="3494186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5" name="Téglalap 54"/>
          <p:cNvSpPr/>
          <p:nvPr/>
        </p:nvSpPr>
        <p:spPr>
          <a:xfrm>
            <a:off x="5733846" y="386364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6" name="Téglalap 55"/>
          <p:cNvSpPr/>
          <p:nvPr/>
        </p:nvSpPr>
        <p:spPr>
          <a:xfrm>
            <a:off x="6149482" y="386364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7" name="Téglalap 56"/>
          <p:cNvSpPr/>
          <p:nvPr/>
        </p:nvSpPr>
        <p:spPr>
          <a:xfrm>
            <a:off x="5733846" y="4223858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8" name="Téglalap 57"/>
          <p:cNvSpPr/>
          <p:nvPr/>
        </p:nvSpPr>
        <p:spPr>
          <a:xfrm>
            <a:off x="6149482" y="4223858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9" name="Téglalap 58"/>
          <p:cNvSpPr/>
          <p:nvPr/>
        </p:nvSpPr>
        <p:spPr>
          <a:xfrm>
            <a:off x="5743082" y="4611786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0" name="Téglalap 59"/>
          <p:cNvSpPr/>
          <p:nvPr/>
        </p:nvSpPr>
        <p:spPr>
          <a:xfrm>
            <a:off x="6158718" y="4611786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1" name="Téglalap 60"/>
          <p:cNvSpPr/>
          <p:nvPr/>
        </p:nvSpPr>
        <p:spPr>
          <a:xfrm>
            <a:off x="5752319" y="4972004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2" name="Téglalap 61"/>
          <p:cNvSpPr/>
          <p:nvPr/>
        </p:nvSpPr>
        <p:spPr>
          <a:xfrm>
            <a:off x="6167955" y="4972004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3" name="Téglalap 62"/>
          <p:cNvSpPr/>
          <p:nvPr/>
        </p:nvSpPr>
        <p:spPr>
          <a:xfrm>
            <a:off x="5752318" y="5341458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4" name="Téglalap 63"/>
          <p:cNvSpPr/>
          <p:nvPr/>
        </p:nvSpPr>
        <p:spPr>
          <a:xfrm>
            <a:off x="6167954" y="5341458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5" name="Téglalap 64"/>
          <p:cNvSpPr/>
          <p:nvPr/>
        </p:nvSpPr>
        <p:spPr>
          <a:xfrm>
            <a:off x="5777047" y="5743678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6" name="Téglalap 65"/>
          <p:cNvSpPr/>
          <p:nvPr/>
        </p:nvSpPr>
        <p:spPr>
          <a:xfrm>
            <a:off x="6192683" y="5743678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32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7" name="Szövegdoboz 66"/>
          <p:cNvSpPr txBox="1"/>
          <p:nvPr/>
        </p:nvSpPr>
        <p:spPr>
          <a:xfrm>
            <a:off x="6536219" y="3834130"/>
            <a:ext cx="516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embereknek törvény előtt egyenlőnek kell lenni.</a:t>
            </a:r>
            <a:endParaRPr lang="hu-HU" dirty="0"/>
          </a:p>
        </p:txBody>
      </p:sp>
      <p:sp>
        <p:nvSpPr>
          <p:cNvPr id="68" name="Téglalap 67"/>
          <p:cNvSpPr/>
          <p:nvPr/>
        </p:nvSpPr>
        <p:spPr>
          <a:xfrm>
            <a:off x="6027717" y="6380018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Téglalap 68"/>
          <p:cNvSpPr/>
          <p:nvPr/>
        </p:nvSpPr>
        <p:spPr>
          <a:xfrm>
            <a:off x="6386946" y="6380018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0" name="Téglalap 69"/>
          <p:cNvSpPr/>
          <p:nvPr/>
        </p:nvSpPr>
        <p:spPr>
          <a:xfrm>
            <a:off x="6767946" y="6380017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1" name="Téglalap 70"/>
          <p:cNvSpPr/>
          <p:nvPr/>
        </p:nvSpPr>
        <p:spPr>
          <a:xfrm>
            <a:off x="7138059" y="6380017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Téglalap 71"/>
          <p:cNvSpPr/>
          <p:nvPr/>
        </p:nvSpPr>
        <p:spPr>
          <a:xfrm>
            <a:off x="7889174" y="6369131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3" name="Téglalap 72"/>
          <p:cNvSpPr/>
          <p:nvPr/>
        </p:nvSpPr>
        <p:spPr>
          <a:xfrm>
            <a:off x="8259288" y="6369131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4" name="Téglalap 73"/>
          <p:cNvSpPr/>
          <p:nvPr/>
        </p:nvSpPr>
        <p:spPr>
          <a:xfrm>
            <a:off x="8651174" y="6369132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5" name="Téglalap 74"/>
          <p:cNvSpPr/>
          <p:nvPr/>
        </p:nvSpPr>
        <p:spPr>
          <a:xfrm>
            <a:off x="9032175" y="6380017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6" name="Téglalap 75"/>
          <p:cNvSpPr/>
          <p:nvPr/>
        </p:nvSpPr>
        <p:spPr>
          <a:xfrm>
            <a:off x="9424060" y="6390904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7" name="Téglalap 76"/>
          <p:cNvSpPr/>
          <p:nvPr/>
        </p:nvSpPr>
        <p:spPr>
          <a:xfrm>
            <a:off x="9805060" y="6380018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8" name="Téglalap 77"/>
          <p:cNvSpPr/>
          <p:nvPr/>
        </p:nvSpPr>
        <p:spPr>
          <a:xfrm>
            <a:off x="10196946" y="6380018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9" name="Téglalap 78"/>
          <p:cNvSpPr/>
          <p:nvPr/>
        </p:nvSpPr>
        <p:spPr>
          <a:xfrm>
            <a:off x="10588830" y="6380017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0" name="Téglalap 79"/>
          <p:cNvSpPr/>
          <p:nvPr/>
        </p:nvSpPr>
        <p:spPr>
          <a:xfrm>
            <a:off x="10958945" y="6380017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Téglalap 80"/>
          <p:cNvSpPr/>
          <p:nvPr/>
        </p:nvSpPr>
        <p:spPr>
          <a:xfrm>
            <a:off x="11307288" y="6380017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Téglalap 81"/>
          <p:cNvSpPr/>
          <p:nvPr/>
        </p:nvSpPr>
        <p:spPr>
          <a:xfrm>
            <a:off x="11688288" y="6380018"/>
            <a:ext cx="360000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3" name="Kép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177" y="1396181"/>
            <a:ext cx="2920180" cy="1946787"/>
          </a:xfrm>
          <a:prstGeom prst="rect">
            <a:avLst/>
          </a:prstGeom>
        </p:spPr>
      </p:pic>
      <p:sp>
        <p:nvSpPr>
          <p:cNvPr id="84" name="Szövegdoboz 83"/>
          <p:cNvSpPr txBox="1"/>
          <p:nvPr/>
        </p:nvSpPr>
        <p:spPr>
          <a:xfrm>
            <a:off x="9193160" y="1337187"/>
            <a:ext cx="2418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/>
              <a:t>Forrás: </a:t>
            </a:r>
            <a:r>
              <a:rPr lang="hu-HU" sz="1000" dirty="0"/>
              <a:t>https://www.mentimeter.com/</a:t>
            </a:r>
          </a:p>
        </p:txBody>
      </p:sp>
    </p:spTree>
    <p:extLst>
      <p:ext uri="{BB962C8B-B14F-4D97-AF65-F5344CB8AC3E}">
        <p14:creationId xmlns:p14="http://schemas.microsoft.com/office/powerpoint/2010/main" val="418343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1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9911248" y="851338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MUTAT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1077909" y="851337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ELREJT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1077909" y="1656510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Feladat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1077909" y="2335546"/>
            <a:ext cx="1160830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Megoldás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1005654" y="264423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Videó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https://zanza.tv/tortenelem/ujkor-vilag-es-europa-kora-ujkorban/nyugat-fele-indiaba</a:t>
            </a:r>
          </a:p>
        </p:txBody>
      </p:sp>
    </p:spTree>
    <p:extLst>
      <p:ext uri="{BB962C8B-B14F-4D97-AF65-F5344CB8AC3E}">
        <p14:creationId xmlns:p14="http://schemas.microsoft.com/office/powerpoint/2010/main" val="383222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4144" y="0"/>
            <a:ext cx="8164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Amerikai Egyesült Államok</a:t>
            </a:r>
            <a:endParaRPr lang="hu-HU" sz="4000" b="1" dirty="0">
              <a:solidFill>
                <a:srgbClr val="323264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6" name="Téglalap 5">
            <a:hlinkClick r:id="rId2"/>
          </p:cNvPr>
          <p:cNvSpPr/>
          <p:nvPr/>
        </p:nvSpPr>
        <p:spPr>
          <a:xfrm>
            <a:off x="11125725" y="42751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Videó1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églalap 6">
            <a:hlinkClick r:id="rId3"/>
          </p:cNvPr>
          <p:cNvSpPr/>
          <p:nvPr/>
        </p:nvSpPr>
        <p:spPr>
          <a:xfrm>
            <a:off x="11193518" y="920861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Videó2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9873670" y="73898"/>
            <a:ext cx="1265382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0’38 – 1’30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9660" y="570424"/>
            <a:ext cx="10125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Az 1. és 2. videó részlet segítségével válaszoljon a kérdésekre! </a:t>
            </a:r>
            <a:r>
              <a:rPr lang="hu-HU" sz="2000" b="1" dirty="0" err="1" smtClean="0">
                <a:solidFill>
                  <a:srgbClr val="323264"/>
                </a:solidFill>
              </a:rPr>
              <a:t>Katt</a:t>
            </a:r>
            <a:r>
              <a:rPr lang="hu-HU" sz="2000" b="1" dirty="0" smtClean="0">
                <a:solidFill>
                  <a:srgbClr val="323264"/>
                </a:solidFill>
              </a:rPr>
              <a:t> a </a:t>
            </a:r>
            <a:r>
              <a:rPr lang="hu-HU" sz="2000" b="1" dirty="0">
                <a:solidFill>
                  <a:srgbClr val="323264"/>
                </a:solidFill>
              </a:rPr>
              <a:t>k</a:t>
            </a:r>
            <a:r>
              <a:rPr lang="hu-HU" sz="2000" b="1" dirty="0" smtClean="0">
                <a:solidFill>
                  <a:srgbClr val="323264"/>
                </a:solidFill>
              </a:rPr>
              <a:t>érdésre a válaszért!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0" y="905163"/>
            <a:ext cx="6031346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Mikor kezdődött a brit gyarmatosítás Észak-Amerikában?</a:t>
            </a:r>
            <a:endParaRPr lang="hu-HU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0" y="1223818"/>
            <a:ext cx="3306618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Hány angol gyarmat jött létre?</a:t>
            </a:r>
            <a:endParaRPr lang="hu-HU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0" y="1542471"/>
            <a:ext cx="3953164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Mi jellemezte az északi gyarmatokat?</a:t>
            </a:r>
            <a:endParaRPr lang="hu-HU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0" y="1851890"/>
            <a:ext cx="3639127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Mi jellemezte a déli gyarmatokat?</a:t>
            </a:r>
            <a:endParaRPr lang="hu-HU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0" y="2156690"/>
            <a:ext cx="3953164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Mi jellemezte a középső gyarmatokat?</a:t>
            </a:r>
            <a:endParaRPr lang="hu-HU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6035964" y="900544"/>
            <a:ext cx="762000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1607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38946" y="1214579"/>
            <a:ext cx="53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13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3818899" y="1536873"/>
            <a:ext cx="528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Puritán vallásúak, farmokon gazdálkodnak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3639126" y="1856507"/>
            <a:ext cx="551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Anglikán vallásúak, ültetvények, rabszolgatartás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934691" y="2161307"/>
            <a:ext cx="400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Különböző vallásúak, városi életforma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" y="2466105"/>
            <a:ext cx="366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Hogyan igazgatták a gyarmatokat?  </a:t>
            </a:r>
            <a:endParaRPr lang="hu-HU" b="1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3620653" y="2466108"/>
            <a:ext cx="614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Minden gyarmat élén kormányzó, de saját önkormányzat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10895427" y="531098"/>
            <a:ext cx="1265382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0’10 – 1’00</a:t>
            </a:r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0" y="2757050"/>
            <a:ext cx="404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Mi volt a bostoni teadélután? (Videó2)  </a:t>
            </a:r>
            <a:endParaRPr lang="hu-HU" b="1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3957780" y="2775527"/>
            <a:ext cx="8236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Bostonban az angol teavám elleni tiltakozásul a tengerbe dobták az angol teaszállítmányt</a:t>
            </a:r>
            <a:endParaRPr lang="hu-HU" b="1" dirty="0">
              <a:solidFill>
                <a:srgbClr val="FFF2CC"/>
              </a:solidFill>
            </a:endParaRP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" y="3733181"/>
            <a:ext cx="4335751" cy="3078639"/>
          </a:xfrm>
          <a:prstGeom prst="rect">
            <a:avLst/>
          </a:prstGeom>
        </p:spPr>
      </p:pic>
      <p:sp>
        <p:nvSpPr>
          <p:cNvPr id="27" name="Szövegdoboz 26"/>
          <p:cNvSpPr txBox="1"/>
          <p:nvPr/>
        </p:nvSpPr>
        <p:spPr>
          <a:xfrm>
            <a:off x="0" y="3327473"/>
            <a:ext cx="1023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5">
                    <a:lumMod val="50000"/>
                  </a:schemeClr>
                </a:solidFill>
              </a:rPr>
              <a:t>Az ábra segítségével válaszoljon a kérdésekre! Kattintson a kérdésre a válaszért!</a:t>
            </a:r>
            <a:endParaRPr lang="hu-H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378033" y="3629891"/>
            <a:ext cx="665942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1. Mely hatalmi ágak szétválasztása látható az államszervezetben?</a:t>
            </a:r>
            <a:endParaRPr lang="hu-HU" b="1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4382651" y="3896242"/>
            <a:ext cx="671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Törvényhozó hatalom, végrehajtó hatalom és az igazságszolgáltatás</a:t>
            </a:r>
            <a:endParaRPr lang="hu-HU" dirty="0">
              <a:solidFill>
                <a:srgbClr val="FFF2CC"/>
              </a:solidFill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4410359" y="4160981"/>
            <a:ext cx="3976260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2</a:t>
            </a:r>
            <a:r>
              <a:rPr lang="hu-HU" b="1" dirty="0" smtClean="0"/>
              <a:t>. Mi a törvényhozás legfőbb szerve?</a:t>
            </a:r>
            <a:endParaRPr lang="hu-HU" b="1" dirty="0"/>
          </a:p>
        </p:txBody>
      </p:sp>
      <p:sp>
        <p:nvSpPr>
          <p:cNvPr id="34" name="Szövegdoboz 33"/>
          <p:cNvSpPr txBox="1"/>
          <p:nvPr/>
        </p:nvSpPr>
        <p:spPr>
          <a:xfrm>
            <a:off x="4433451" y="4387274"/>
            <a:ext cx="1560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Kongresszus</a:t>
            </a:r>
            <a:endParaRPr lang="hu-HU" dirty="0">
              <a:solidFill>
                <a:srgbClr val="FFF2CC"/>
              </a:solidFill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4428833" y="5186217"/>
            <a:ext cx="665942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4. Ki a felelős a törvények végrehajtásáért és ki ellenőrzi?</a:t>
            </a:r>
            <a:endParaRPr lang="hu-HU" b="1" dirty="0"/>
          </a:p>
        </p:txBody>
      </p:sp>
      <p:sp>
        <p:nvSpPr>
          <p:cNvPr id="36" name="Szövegdoboz 35"/>
          <p:cNvSpPr txBox="1"/>
          <p:nvPr/>
        </p:nvSpPr>
        <p:spPr>
          <a:xfrm>
            <a:off x="4433451" y="5412511"/>
            <a:ext cx="671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Minisztériumok és az elnök ellenőrzi a törvények végrehajtását</a:t>
            </a:r>
            <a:endParaRPr lang="hu-HU" dirty="0">
              <a:solidFill>
                <a:srgbClr val="FFF2CC"/>
              </a:solidFill>
            </a:endParaRPr>
          </a:p>
        </p:txBody>
      </p:sp>
      <p:sp>
        <p:nvSpPr>
          <p:cNvPr id="37" name="Szövegdoboz 36"/>
          <p:cNvSpPr txBox="1"/>
          <p:nvPr/>
        </p:nvSpPr>
        <p:spPr>
          <a:xfrm>
            <a:off x="4438069" y="4668979"/>
            <a:ext cx="409633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3. Hány kamarából áll a kongresszus?</a:t>
            </a:r>
            <a:endParaRPr lang="hu-HU" b="1" dirty="0"/>
          </a:p>
        </p:txBody>
      </p:sp>
      <p:sp>
        <p:nvSpPr>
          <p:cNvPr id="38" name="Szövegdoboz 37"/>
          <p:cNvSpPr txBox="1"/>
          <p:nvPr/>
        </p:nvSpPr>
        <p:spPr>
          <a:xfrm>
            <a:off x="4451922" y="4926094"/>
            <a:ext cx="671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Kétkamarás: Szenátus és a Képviselő ház</a:t>
            </a:r>
            <a:endParaRPr lang="hu-HU" dirty="0">
              <a:solidFill>
                <a:srgbClr val="FFF2CC"/>
              </a:solidFill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4419596" y="5694220"/>
            <a:ext cx="665942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5</a:t>
            </a:r>
            <a:r>
              <a:rPr lang="hu-HU" b="1" dirty="0" smtClean="0"/>
              <a:t>. Ki választja az elnököt? Kit választanak a választók?</a:t>
            </a:r>
            <a:endParaRPr lang="hu-HU" b="1" dirty="0"/>
          </a:p>
        </p:txBody>
      </p:sp>
      <p:sp>
        <p:nvSpPr>
          <p:cNvPr id="40" name="Szövegdoboz 39"/>
          <p:cNvSpPr txBox="1"/>
          <p:nvPr/>
        </p:nvSpPr>
        <p:spPr>
          <a:xfrm>
            <a:off x="4433449" y="5951334"/>
            <a:ext cx="748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Elektorok, a választok a Szenátus és a Képviselő ház tagjait és az elektorokat</a:t>
            </a:r>
            <a:endParaRPr lang="hu-HU" dirty="0">
              <a:solidFill>
                <a:srgbClr val="FFF2CC"/>
              </a:solidFill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4438067" y="6192982"/>
            <a:ext cx="3588333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6</a:t>
            </a:r>
            <a:r>
              <a:rPr lang="hu-HU" b="1" dirty="0" smtClean="0"/>
              <a:t>. Ki áll az egyes tagálamok élén?</a:t>
            </a:r>
            <a:endParaRPr lang="hu-HU" b="1" dirty="0"/>
          </a:p>
        </p:txBody>
      </p:sp>
      <p:sp>
        <p:nvSpPr>
          <p:cNvPr id="42" name="Szövegdoboz 41"/>
          <p:cNvSpPr txBox="1"/>
          <p:nvPr/>
        </p:nvSpPr>
        <p:spPr>
          <a:xfrm>
            <a:off x="4424214" y="6460370"/>
            <a:ext cx="169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A kormányzó</a:t>
            </a:r>
            <a:endParaRPr lang="hu-HU" dirty="0">
              <a:solidFill>
                <a:srgbClr val="FFF2CC"/>
              </a:solidFill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1717963" y="4424218"/>
            <a:ext cx="757382" cy="295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4 évre</a:t>
            </a:r>
            <a:endParaRPr lang="hu-H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203199" y="4211781"/>
            <a:ext cx="13300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Törvényhozás</a:t>
            </a:r>
            <a:endParaRPr lang="hu-HU" sz="1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zövegdoboz 44"/>
          <p:cNvSpPr txBox="1"/>
          <p:nvPr/>
        </p:nvSpPr>
        <p:spPr>
          <a:xfrm>
            <a:off x="2826327" y="4202545"/>
            <a:ext cx="16810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Igazságszolgáltatás</a:t>
            </a:r>
            <a:endParaRPr lang="hu-HU" sz="1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zövegdoboz 45"/>
          <p:cNvSpPr txBox="1"/>
          <p:nvPr/>
        </p:nvSpPr>
        <p:spPr>
          <a:xfrm>
            <a:off x="2743199" y="5181600"/>
            <a:ext cx="171796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Végrehajtó hatalom</a:t>
            </a:r>
            <a:endParaRPr lang="hu-HU" sz="1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zövegdoboz 46"/>
          <p:cNvSpPr txBox="1"/>
          <p:nvPr/>
        </p:nvSpPr>
        <p:spPr>
          <a:xfrm>
            <a:off x="138544" y="6456218"/>
            <a:ext cx="15794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Élén a kormányzó</a:t>
            </a:r>
            <a:endParaRPr lang="hu-H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4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2" grpId="0"/>
      <p:bldP spid="25" grpId="0"/>
      <p:bldP spid="32" grpId="0"/>
      <p:bldP spid="34" grpId="0"/>
      <p:bldP spid="36" grpId="0"/>
      <p:bldP spid="38" grpId="0"/>
      <p:bldP spid="4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764144" y="0"/>
            <a:ext cx="8164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Amerikai Egyesült Államok</a:t>
            </a:r>
            <a:endParaRPr lang="hu-HU" sz="4000" b="1" dirty="0">
              <a:solidFill>
                <a:srgbClr val="323264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0" y="1249832"/>
            <a:ext cx="1219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bostoni teadélután következtében egyre több helyen </a:t>
            </a:r>
            <a:r>
              <a:rPr lang="hu-HU" dirty="0" smtClean="0"/>
              <a:t>került sor </a:t>
            </a:r>
            <a:r>
              <a:rPr lang="hu-HU" dirty="0"/>
              <a:t>összetűzésekre az angolok és a telepesek </a:t>
            </a:r>
            <a:r>
              <a:rPr lang="hu-HU" dirty="0" smtClean="0"/>
              <a:t>között. 1775-ben </a:t>
            </a:r>
            <a:r>
              <a:rPr lang="hu-HU" dirty="0"/>
              <a:t>kitört a függetlenségi háború. A </a:t>
            </a:r>
            <a:r>
              <a:rPr lang="hu-HU" dirty="0" smtClean="0"/>
              <a:t>függetlenségi háború </a:t>
            </a:r>
            <a:r>
              <a:rPr lang="hu-HU" dirty="0"/>
              <a:t>folyamán a közös érdekeiket felismerő </a:t>
            </a:r>
            <a:r>
              <a:rPr lang="hu-HU" dirty="0" smtClean="0"/>
              <a:t>gyarmatoknak két </a:t>
            </a:r>
            <a:r>
              <a:rPr lang="hu-HU" dirty="0"/>
              <a:t>feladatuk volt: tisztázni a gyarmatok </a:t>
            </a:r>
            <a:r>
              <a:rPr lang="hu-HU" dirty="0" smtClean="0"/>
              <a:t>viszonyát Angliával</a:t>
            </a:r>
            <a:r>
              <a:rPr lang="hu-HU" dirty="0"/>
              <a:t>, és létrehozni egy ütőképes </a:t>
            </a:r>
            <a:r>
              <a:rPr lang="hu-HU" dirty="0" smtClean="0"/>
              <a:t>hadsereget. Az </a:t>
            </a:r>
            <a:r>
              <a:rPr lang="hu-HU" dirty="0"/>
              <a:t>első célt az 1776. július 4-én kiadott Függetlenségi </a:t>
            </a:r>
            <a:r>
              <a:rPr lang="hu-HU" dirty="0" smtClean="0"/>
              <a:t>nyilatkozattal érték </a:t>
            </a:r>
            <a:r>
              <a:rPr lang="hu-HU" dirty="0"/>
              <a:t>el</a:t>
            </a:r>
            <a:r>
              <a:rPr lang="hu-HU" dirty="0" smtClean="0"/>
              <a:t>. </a:t>
            </a:r>
            <a:r>
              <a:rPr lang="hu-HU" dirty="0"/>
              <a:t>A nyilatkozat a felvilágosodás </a:t>
            </a:r>
            <a:r>
              <a:rPr lang="hu-HU" dirty="0" smtClean="0"/>
              <a:t>eszméit ültette </a:t>
            </a:r>
            <a:r>
              <a:rPr lang="hu-HU" dirty="0"/>
              <a:t>át a gyakorlatba. Kimondta, hogy minden </a:t>
            </a:r>
            <a:r>
              <a:rPr lang="hu-HU" dirty="0" smtClean="0"/>
              <a:t>embert megilletnek </a:t>
            </a:r>
            <a:r>
              <a:rPr lang="hu-HU" dirty="0"/>
              <a:t>az alapvető emberi szabadságjogok. A </a:t>
            </a:r>
            <a:r>
              <a:rPr lang="hu-HU" dirty="0" smtClean="0"/>
              <a:t>zsarnokság megszüntetése </a:t>
            </a:r>
            <a:r>
              <a:rPr lang="hu-HU" dirty="0"/>
              <a:t>érdekében pedig kimondták a </a:t>
            </a:r>
            <a:r>
              <a:rPr lang="hu-HU" dirty="0" smtClean="0"/>
              <a:t>gyarmatok elszakadását Angliától. A </a:t>
            </a:r>
            <a:r>
              <a:rPr lang="hu-HU" dirty="0"/>
              <a:t>telepesek kezdetben vereségeket szenvedtek a </a:t>
            </a:r>
            <a:r>
              <a:rPr lang="hu-HU" dirty="0" smtClean="0"/>
              <a:t>jobban </a:t>
            </a:r>
            <a:r>
              <a:rPr lang="pt-BR" dirty="0" smtClean="0"/>
              <a:t>szervezett és tapasztaltabb angoloktól</a:t>
            </a:r>
            <a:r>
              <a:rPr lang="pt-BR" dirty="0"/>
              <a:t>. </a:t>
            </a:r>
            <a:r>
              <a:rPr lang="pt-BR" dirty="0" smtClean="0"/>
              <a:t>Hamarosan azonban</a:t>
            </a:r>
            <a:r>
              <a:rPr lang="hu-HU" dirty="0" smtClean="0"/>
              <a:t> főparancsnokuk</a:t>
            </a:r>
            <a:r>
              <a:rPr lang="hu-HU" dirty="0"/>
              <a:t>, George Washington erős </a:t>
            </a:r>
            <a:r>
              <a:rPr lang="hu-HU" dirty="0" smtClean="0"/>
              <a:t>hadsereget szervezett. </a:t>
            </a:r>
            <a:r>
              <a:rPr lang="hu-HU" dirty="0"/>
              <a:t>A telepesek elszántabbak voltak, </a:t>
            </a:r>
            <a:r>
              <a:rPr lang="hu-HU" dirty="0" smtClean="0"/>
              <a:t>a </a:t>
            </a:r>
            <a:r>
              <a:rPr lang="hu-HU" dirty="0"/>
              <a:t>túlontúl magabiztos angol hadvezérek sok hibát követtek </a:t>
            </a:r>
            <a:r>
              <a:rPr lang="hu-HU" dirty="0" smtClean="0"/>
              <a:t>el, az </a:t>
            </a:r>
            <a:r>
              <a:rPr lang="hu-HU" dirty="0"/>
              <a:t>angolok utánpótlása nehezen volt megoldható, </a:t>
            </a:r>
            <a:r>
              <a:rPr lang="hu-HU" dirty="0" smtClean="0"/>
              <a:t>a </a:t>
            </a:r>
            <a:r>
              <a:rPr lang="hu-HU" dirty="0"/>
              <a:t>folyamatos harcok </a:t>
            </a:r>
            <a:r>
              <a:rPr lang="hu-HU" dirty="0" smtClean="0"/>
              <a:t>anyagilag is kimerítették </a:t>
            </a:r>
            <a:r>
              <a:rPr lang="hu-HU" dirty="0"/>
              <a:t>a több ezer kilométerre fekvő </a:t>
            </a:r>
            <a:r>
              <a:rPr lang="hu-HU" dirty="0" smtClean="0"/>
              <a:t>anyaországot, 1777-es </a:t>
            </a:r>
            <a:r>
              <a:rPr lang="hu-HU" dirty="0" err="1" smtClean="0"/>
              <a:t>saratogai</a:t>
            </a:r>
            <a:r>
              <a:rPr lang="hu-HU" dirty="0" smtClean="0"/>
              <a:t> amerikai győzelem után </a:t>
            </a:r>
            <a:r>
              <a:rPr lang="hu-HU" dirty="0"/>
              <a:t>a francia </a:t>
            </a:r>
            <a:r>
              <a:rPr lang="hu-HU" dirty="0" smtClean="0"/>
              <a:t>király </a:t>
            </a:r>
            <a:r>
              <a:rPr lang="hu-HU" dirty="0"/>
              <a:t>a gyarmatokat </a:t>
            </a:r>
            <a:r>
              <a:rPr lang="hu-HU" dirty="0" smtClean="0"/>
              <a:t>támogatta, hogy Angliát gyengítse. </a:t>
            </a:r>
            <a:r>
              <a:rPr lang="hu-HU" dirty="0"/>
              <a:t>A telepesek 1781-ben </a:t>
            </a:r>
            <a:r>
              <a:rPr lang="hu-HU" dirty="0" err="1" smtClean="0"/>
              <a:t>Yorktownál</a:t>
            </a:r>
            <a:r>
              <a:rPr lang="hu-HU" dirty="0" smtClean="0"/>
              <a:t> jelentős </a:t>
            </a:r>
            <a:r>
              <a:rPr lang="hu-HU" dirty="0"/>
              <a:t>győzelmet arattak az angolok </a:t>
            </a:r>
            <a:r>
              <a:rPr lang="hu-HU" dirty="0" smtClean="0"/>
              <a:t>fölött. Ezért </a:t>
            </a:r>
            <a:r>
              <a:rPr lang="hu-HU" dirty="0"/>
              <a:t>Anglia az 1783. évi versailles-i békében </a:t>
            </a:r>
            <a:r>
              <a:rPr lang="hu-HU" dirty="0" smtClean="0"/>
              <a:t>elismerte a </a:t>
            </a:r>
            <a:r>
              <a:rPr lang="hu-HU" dirty="0"/>
              <a:t>tizenhárom amerikai gyarmat függetlenségét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616606"/>
            <a:ext cx="11144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323264"/>
                </a:solidFill>
              </a:rPr>
              <a:t>2</a:t>
            </a:r>
            <a:r>
              <a:rPr lang="hu-HU" sz="2000" b="1" dirty="0" smtClean="0">
                <a:solidFill>
                  <a:srgbClr val="323264"/>
                </a:solidFill>
              </a:rPr>
              <a:t>. Szövegértés – A szöveg segítségével állítsa helyes sorrendbe az eseményeket! </a:t>
            </a:r>
            <a:r>
              <a:rPr lang="hu-HU" sz="2000" b="1" dirty="0" err="1" smtClean="0">
                <a:solidFill>
                  <a:srgbClr val="323264"/>
                </a:solidFill>
              </a:rPr>
              <a:t>Katt</a:t>
            </a:r>
            <a:r>
              <a:rPr lang="hu-HU" sz="2000" b="1" dirty="0" smtClean="0">
                <a:solidFill>
                  <a:srgbClr val="323264"/>
                </a:solidFill>
              </a:rPr>
              <a:t> az eseményre! Milyen okok vezettek az amerikai felkelők győzelméhez? </a:t>
            </a:r>
            <a:endParaRPr lang="hu-HU" sz="2000" b="1" dirty="0">
              <a:solidFill>
                <a:srgbClr val="323264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396" y="4193308"/>
            <a:ext cx="4292986" cy="257579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610764" y="6297834"/>
            <a:ext cx="4313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George Washington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95791" y="4416631"/>
            <a:ext cx="363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Függetlenségi Nyilatkozat kiadása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4776847" y="6307781"/>
            <a:ext cx="265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Kezdeti angol győzelmek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773548" y="5735452"/>
            <a:ext cx="2204192" cy="37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Bostoni teadélután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817090" y="4386284"/>
            <a:ext cx="260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Összetűzések az angolok </a:t>
            </a:r>
          </a:p>
          <a:p>
            <a:r>
              <a:rPr lang="hu-HU" dirty="0" smtClean="0"/>
              <a:t>és telepesek között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39333" y="5470749"/>
            <a:ext cx="296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Függetlenségi háború kitörése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34716" y="4933723"/>
            <a:ext cx="173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Saratogai</a:t>
            </a:r>
            <a:r>
              <a:rPr lang="hu-HU" dirty="0" smtClean="0"/>
              <a:t> csata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4796311" y="5121234"/>
            <a:ext cx="199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Yorktowni</a:t>
            </a:r>
            <a:r>
              <a:rPr lang="hu-HU" dirty="0" smtClean="0"/>
              <a:t> csata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579580" y="6042393"/>
            <a:ext cx="166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Versaillesi</a:t>
            </a:r>
            <a:r>
              <a:rPr lang="hu-HU" dirty="0" smtClean="0"/>
              <a:t> béke</a:t>
            </a: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115455" y="4386284"/>
            <a:ext cx="36000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52144" y="4915397"/>
            <a:ext cx="37440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137226" y="5461514"/>
            <a:ext cx="37440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126341" y="6005450"/>
            <a:ext cx="417944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4382656" y="4506028"/>
            <a:ext cx="37440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4433923" y="5106848"/>
            <a:ext cx="37440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4371769" y="5746998"/>
            <a:ext cx="37440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4382655" y="6313055"/>
            <a:ext cx="37440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137225" y="4395849"/>
            <a:ext cx="3240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162047" y="5491251"/>
            <a:ext cx="3240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7" name="Téglalap 26"/>
          <p:cNvSpPr/>
          <p:nvPr/>
        </p:nvSpPr>
        <p:spPr>
          <a:xfrm>
            <a:off x="171791" y="6027889"/>
            <a:ext cx="3240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8" name="Téglalap 27"/>
          <p:cNvSpPr/>
          <p:nvPr/>
        </p:nvSpPr>
        <p:spPr>
          <a:xfrm>
            <a:off x="4415313" y="4537364"/>
            <a:ext cx="3240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4466580" y="5137132"/>
            <a:ext cx="3240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" name="Téglalap 29"/>
          <p:cNvSpPr/>
          <p:nvPr/>
        </p:nvSpPr>
        <p:spPr>
          <a:xfrm>
            <a:off x="4415312" y="6333507"/>
            <a:ext cx="3240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2" name="Téglalap 31"/>
          <p:cNvSpPr/>
          <p:nvPr/>
        </p:nvSpPr>
        <p:spPr>
          <a:xfrm>
            <a:off x="127393" y="4395255"/>
            <a:ext cx="3240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Téglalap 32"/>
          <p:cNvSpPr/>
          <p:nvPr/>
        </p:nvSpPr>
        <p:spPr>
          <a:xfrm>
            <a:off x="56797" y="4930917"/>
            <a:ext cx="3240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4" name="Téglalap 33"/>
          <p:cNvSpPr/>
          <p:nvPr/>
        </p:nvSpPr>
        <p:spPr>
          <a:xfrm>
            <a:off x="4415312" y="4536771"/>
            <a:ext cx="3240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Téglalap 34"/>
          <p:cNvSpPr/>
          <p:nvPr/>
        </p:nvSpPr>
        <p:spPr>
          <a:xfrm>
            <a:off x="4415313" y="6342745"/>
            <a:ext cx="3240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6" name="Téglalap 35"/>
          <p:cNvSpPr/>
          <p:nvPr/>
        </p:nvSpPr>
        <p:spPr>
          <a:xfrm>
            <a:off x="11144358" y="113918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MUTAT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2" name="Téglalap 41"/>
          <p:cNvSpPr/>
          <p:nvPr/>
        </p:nvSpPr>
        <p:spPr>
          <a:xfrm>
            <a:off x="4400564" y="5770718"/>
            <a:ext cx="3240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1</a:t>
            </a:r>
            <a:endParaRPr lang="hu-HU" b="1" dirty="0">
              <a:solidFill>
                <a:schemeClr val="bg1"/>
              </a:solidFill>
            </a:endParaRPr>
          </a:p>
        </p:txBody>
      </p:sp>
      <p:cxnSp>
        <p:nvCxnSpPr>
          <p:cNvPr id="44" name="Egyenes összekötő 43"/>
          <p:cNvCxnSpPr/>
          <p:nvPr/>
        </p:nvCxnSpPr>
        <p:spPr>
          <a:xfrm>
            <a:off x="6027174" y="3205316"/>
            <a:ext cx="5683045" cy="0"/>
          </a:xfrm>
          <a:prstGeom prst="line">
            <a:avLst/>
          </a:prstGeom>
          <a:ln w="25400">
            <a:solidFill>
              <a:srgbClr val="FFF2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/>
          <p:cNvCxnSpPr/>
          <p:nvPr/>
        </p:nvCxnSpPr>
        <p:spPr>
          <a:xfrm>
            <a:off x="0" y="3472543"/>
            <a:ext cx="12192000" cy="32657"/>
          </a:xfrm>
          <a:prstGeom prst="line">
            <a:avLst/>
          </a:prstGeom>
          <a:ln w="25400">
            <a:solidFill>
              <a:srgbClr val="FFF2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/>
          <p:cNvCxnSpPr/>
          <p:nvPr/>
        </p:nvCxnSpPr>
        <p:spPr>
          <a:xfrm flipV="1">
            <a:off x="163286" y="3777344"/>
            <a:ext cx="3810000" cy="10885"/>
          </a:xfrm>
          <a:prstGeom prst="line">
            <a:avLst/>
          </a:prstGeom>
          <a:ln w="25400">
            <a:solidFill>
              <a:srgbClr val="FFF2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>
            <a:off x="7957457" y="3755571"/>
            <a:ext cx="3733800" cy="10886"/>
          </a:xfrm>
          <a:prstGeom prst="line">
            <a:avLst/>
          </a:prstGeom>
          <a:ln w="25400">
            <a:solidFill>
              <a:srgbClr val="FFF2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églalap 42">
            <a:hlinkClick r:id="rId3"/>
          </p:cNvPr>
          <p:cNvSpPr/>
          <p:nvPr/>
        </p:nvSpPr>
        <p:spPr>
          <a:xfrm>
            <a:off x="2667901" y="6366727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Feladat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1504336" y="6400800"/>
            <a:ext cx="117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Gyakorlás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38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4144" y="0"/>
            <a:ext cx="8164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Összefoglalás</a:t>
            </a:r>
            <a:endParaRPr lang="hu-HU" sz="4000" b="1" dirty="0">
              <a:solidFill>
                <a:srgbClr val="323264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438400" y="1268361"/>
            <a:ext cx="4031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Összefoglaló óra anyaga - prezentáció</a:t>
            </a:r>
            <a:endParaRPr lang="hu-HU" b="1" dirty="0"/>
          </a:p>
        </p:txBody>
      </p:sp>
      <p:sp>
        <p:nvSpPr>
          <p:cNvPr id="5" name="Téglalap 4">
            <a:hlinkClick r:id="rId2"/>
          </p:cNvPr>
          <p:cNvSpPr/>
          <p:nvPr/>
        </p:nvSpPr>
        <p:spPr>
          <a:xfrm>
            <a:off x="6443489" y="1247648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LINK 1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églalap 5">
            <a:hlinkClick r:id="rId3"/>
          </p:cNvPr>
          <p:cNvSpPr/>
          <p:nvPr/>
        </p:nvSpPr>
        <p:spPr>
          <a:xfrm>
            <a:off x="6409073" y="3818784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LINK 5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églalap 6">
            <a:hlinkClick r:id="rId4"/>
          </p:cNvPr>
          <p:cNvSpPr/>
          <p:nvPr/>
        </p:nvSpPr>
        <p:spPr>
          <a:xfrm>
            <a:off x="6418906" y="2491431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LINK 3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églalap 7">
            <a:hlinkClick r:id="rId5"/>
          </p:cNvPr>
          <p:cNvSpPr/>
          <p:nvPr/>
        </p:nvSpPr>
        <p:spPr>
          <a:xfrm>
            <a:off x="6438573" y="1852333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LINK 2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797272" y="3859164"/>
            <a:ext cx="361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smtClean="0"/>
              <a:t>Események – évszámok párosítása</a:t>
            </a:r>
            <a:endParaRPr lang="hu-HU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307689" y="1902541"/>
            <a:ext cx="513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Kikérdező weblap – tanulásmódszertan - személy</a:t>
            </a:r>
            <a:endParaRPr lang="hu-HU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283108" y="2507226"/>
            <a:ext cx="513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Kikérdező weblap – tanulásmódszertan - esemény</a:t>
            </a:r>
            <a:endParaRPr lang="hu-HU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111045" y="3156153"/>
            <a:ext cx="5289754" cy="373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Kikérdező weblap – tanulásmódszertan - fogalmak</a:t>
            </a:r>
            <a:endParaRPr lang="hu-HU" b="1" dirty="0"/>
          </a:p>
        </p:txBody>
      </p:sp>
      <p:sp>
        <p:nvSpPr>
          <p:cNvPr id="13" name="Téglalap 12">
            <a:hlinkClick r:id="rId6"/>
          </p:cNvPr>
          <p:cNvSpPr/>
          <p:nvPr/>
        </p:nvSpPr>
        <p:spPr>
          <a:xfrm>
            <a:off x="6423822" y="3135442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LINK 4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Téglalap 13">
            <a:hlinkClick r:id="rId7"/>
          </p:cNvPr>
          <p:cNvSpPr/>
          <p:nvPr/>
        </p:nvSpPr>
        <p:spPr>
          <a:xfrm>
            <a:off x="6409075" y="4487377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LINK 6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Téglalap 14">
            <a:hlinkClick r:id="rId8"/>
          </p:cNvPr>
          <p:cNvSpPr/>
          <p:nvPr/>
        </p:nvSpPr>
        <p:spPr>
          <a:xfrm>
            <a:off x="6379578" y="5136306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LINK 7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2497394" y="4522841"/>
            <a:ext cx="3908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Fogalmak – magyarázatok párosítása</a:t>
            </a:r>
            <a:endParaRPr lang="hu-HU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1700980" y="5176686"/>
            <a:ext cx="4670313" cy="37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Feltalálók, tudósok és találmányok párosítása</a:t>
            </a:r>
            <a:endParaRPr lang="hu-HU" b="1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0" y="722671"/>
            <a:ext cx="11115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Összefoglalás – Események, személyek, fogalmak és összefüggések összefoglaló lapja – Felkészülés a témazáróra </a:t>
            </a:r>
            <a:endParaRPr lang="hu-HU" b="1" dirty="0"/>
          </a:p>
        </p:txBody>
      </p:sp>
      <p:sp>
        <p:nvSpPr>
          <p:cNvPr id="20" name="Téglalap 19">
            <a:hlinkClick r:id="rId9"/>
          </p:cNvPr>
          <p:cNvSpPr/>
          <p:nvPr/>
        </p:nvSpPr>
        <p:spPr>
          <a:xfrm>
            <a:off x="11154190" y="667546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LINK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Téglalap 20">
            <a:hlinkClick r:id="rId10"/>
          </p:cNvPr>
          <p:cNvSpPr/>
          <p:nvPr/>
        </p:nvSpPr>
        <p:spPr>
          <a:xfrm>
            <a:off x="6387470" y="5713878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LINK 8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262909" y="5744720"/>
            <a:ext cx="4122237" cy="37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Csapatjáték – </a:t>
            </a:r>
            <a:r>
              <a:rPr lang="hu-HU" b="1" dirty="0" err="1" smtClean="0"/>
              <a:t>Equizshow</a:t>
            </a:r>
            <a:r>
              <a:rPr lang="hu-HU" b="1" dirty="0" smtClean="0"/>
              <a:t> 5 témakörben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02070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4144" y="0"/>
            <a:ext cx="8164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Felfedezők a tengereken</a:t>
            </a:r>
            <a:endParaRPr lang="hu-HU" sz="4000" b="1" dirty="0">
              <a:solidFill>
                <a:srgbClr val="323264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822399"/>
              </p:ext>
            </p:extLst>
          </p:nvPr>
        </p:nvGraphicFramePr>
        <p:xfrm>
          <a:off x="0" y="905163"/>
          <a:ext cx="12192000" cy="1737360"/>
        </p:xfrm>
        <a:graphic>
          <a:graphicData uri="http://schemas.openxmlformats.org/drawingml/2006/table">
            <a:tbl>
              <a:tblPr/>
              <a:tblGrid>
                <a:gridCol w="12192000">
                  <a:extLst>
                    <a:ext uri="{9D8B030D-6E8A-4147-A177-3AD203B41FA5}">
                      <a16:colId xmlns:a16="http://schemas.microsoft.com/office/drawing/2014/main" val="3852442708"/>
                    </a:ext>
                  </a:extLst>
                </a:gridCol>
              </a:tblGrid>
              <a:tr h="5023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keresztes hadjáratok idején az európaiak megismerték és megkedvelték a mesés Kelet számos fűszerét és luxuscikkét. A gazdagok az értékes áruért arannyal és ezüsttel fizettek. </a:t>
                      </a:r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A XV. század során Európa gazdasága gyorsuló ütemben fejlődött. A gazdaság fejlődése növekvő mennyiségű nemesfémet igényelt, miközben az európai nemesfémbányák kimerülőben voltak. Ugyanakkor a törökök előretörése óta lezárult a keleti kereskedelmi útvonal. Csak az arabok közvetítésével, magas vámokkal érhetett a selyem, a fűszer és a drágakő az európai piacokra.</a:t>
                      </a:r>
                      <a:r>
                        <a:rPr lang="hu-HU" sz="18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Ezért a tengerészeket fűtötte a vágy, hogy – akár veszélyeket is vállalva – új útvonalakat találjanak Indiába.</a:t>
                      </a:r>
                      <a:endParaRPr lang="hu-HU" sz="1800" b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754505"/>
                  </a:ext>
                </a:extLst>
              </a:tr>
            </a:tbl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0" y="63223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Szövegértés – Olvassa el a szöveget! Fogalmazza meg a földrajzi felfedezések okait! </a:t>
            </a:r>
            <a:r>
              <a:rPr lang="hu-HU" sz="2000" b="1" dirty="0" err="1" smtClean="0">
                <a:solidFill>
                  <a:srgbClr val="323264"/>
                </a:solidFill>
              </a:rPr>
              <a:t>Katt</a:t>
            </a:r>
            <a:r>
              <a:rPr lang="hu-HU" sz="2000" b="1" dirty="0" smtClean="0">
                <a:solidFill>
                  <a:srgbClr val="323264"/>
                </a:solidFill>
              </a:rPr>
              <a:t> a kérdésre a válaszért</a:t>
            </a:r>
            <a:endParaRPr lang="hu-HU" sz="2000" b="1" dirty="0">
              <a:solidFill>
                <a:srgbClr val="323264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5" y="2942610"/>
            <a:ext cx="1905098" cy="1416123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110836" y="2921108"/>
            <a:ext cx="193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/>
              <a:t>Forrás: tudásbázis.sulinet.hu</a:t>
            </a:r>
            <a:endParaRPr lang="hu-HU" sz="1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0" y="256424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A videó alapján párosítsa a földrajzi felfedezések előfeltételeit! </a:t>
            </a:r>
            <a:r>
              <a:rPr lang="hu-HU" sz="2000" b="1" dirty="0" err="1" smtClean="0">
                <a:solidFill>
                  <a:srgbClr val="323264"/>
                </a:solidFill>
              </a:rPr>
              <a:t>Katt</a:t>
            </a:r>
            <a:r>
              <a:rPr lang="hu-HU" sz="2000" b="1" dirty="0" smtClean="0">
                <a:solidFill>
                  <a:srgbClr val="323264"/>
                </a:solidFill>
              </a:rPr>
              <a:t> a betűre a kép alatt a megoldásért!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081" y="2936203"/>
            <a:ext cx="1409772" cy="1441524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9450510" y="3908973"/>
            <a:ext cx="1601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dirty="0" err="1" smtClean="0"/>
              <a:t>Forrás:https</a:t>
            </a:r>
            <a:r>
              <a:rPr lang="hu-HU" sz="1000" dirty="0"/>
              <a:t>://</a:t>
            </a:r>
            <a:r>
              <a:rPr lang="hu-HU" sz="1000" dirty="0" err="1" smtClean="0"/>
              <a:t>hu.wikipedia</a:t>
            </a:r>
            <a:r>
              <a:rPr lang="hu-HU" sz="1000" dirty="0" smtClean="0"/>
              <a:t>.</a:t>
            </a:r>
          </a:p>
          <a:p>
            <a:r>
              <a:rPr lang="hu-HU" sz="1000" dirty="0" err="1" smtClean="0"/>
              <a:t>org</a:t>
            </a:r>
            <a:r>
              <a:rPr lang="hu-HU" sz="1000" dirty="0" smtClean="0"/>
              <a:t>/</a:t>
            </a:r>
            <a:r>
              <a:rPr lang="hu-HU" sz="1000" dirty="0" err="1" smtClean="0"/>
              <a:t>wiki</a:t>
            </a:r>
            <a:r>
              <a:rPr lang="hu-HU" sz="1000" dirty="0" smtClean="0"/>
              <a:t>/</a:t>
            </a:r>
            <a:r>
              <a:rPr lang="hu-HU" sz="1000" dirty="0" err="1" smtClean="0"/>
              <a:t>Kogge</a:t>
            </a:r>
            <a:endParaRPr lang="hu-HU" sz="10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433" y="2955636"/>
            <a:ext cx="2464924" cy="1570182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6217121" y="2948770"/>
            <a:ext cx="2529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smtClean="0">
                <a:solidFill>
                  <a:schemeClr val="bg1"/>
                </a:solidFill>
              </a:rPr>
              <a:t>Forrás: https</a:t>
            </a:r>
            <a:r>
              <a:rPr lang="hu-HU" sz="1000" dirty="0">
                <a:solidFill>
                  <a:schemeClr val="bg1"/>
                </a:solidFill>
              </a:rPr>
              <a:t>://</a:t>
            </a:r>
            <a:r>
              <a:rPr lang="hu-HU" sz="1000" dirty="0" smtClean="0">
                <a:solidFill>
                  <a:schemeClr val="bg1"/>
                </a:solidFill>
              </a:rPr>
              <a:t>hu.wikipedia.org/wiki/</a:t>
            </a:r>
          </a:p>
          <a:p>
            <a:r>
              <a:rPr lang="hu-HU" sz="1000" dirty="0" smtClean="0">
                <a:solidFill>
                  <a:schemeClr val="bg1"/>
                </a:solidFill>
              </a:rPr>
              <a:t>Szext%C3%A1ns</a:t>
            </a:r>
            <a:endParaRPr lang="hu-HU" sz="1000" dirty="0">
              <a:solidFill>
                <a:schemeClr val="bg1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496" y="2890946"/>
            <a:ext cx="1672686" cy="1550644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3380510" y="2835569"/>
            <a:ext cx="1773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 smtClean="0">
                <a:solidFill>
                  <a:schemeClr val="bg1"/>
                </a:solidFill>
              </a:rPr>
              <a:t>Forrás:https</a:t>
            </a:r>
            <a:r>
              <a:rPr lang="hu-HU" sz="1000" dirty="0">
                <a:solidFill>
                  <a:schemeClr val="bg1"/>
                </a:solidFill>
              </a:rPr>
              <a:t>://</a:t>
            </a:r>
            <a:r>
              <a:rPr lang="hu-HU" sz="1000" dirty="0" smtClean="0">
                <a:solidFill>
                  <a:schemeClr val="bg1"/>
                </a:solidFill>
              </a:rPr>
              <a:t>hu.wikipedia.org/</a:t>
            </a:r>
            <a:r>
              <a:rPr lang="hu-HU" sz="1000" dirty="0" err="1" smtClean="0">
                <a:solidFill>
                  <a:schemeClr val="bg1"/>
                </a:solidFill>
              </a:rPr>
              <a:t>wiki</a:t>
            </a:r>
            <a:r>
              <a:rPr lang="hu-HU" sz="1000" dirty="0" smtClean="0">
                <a:solidFill>
                  <a:schemeClr val="bg1"/>
                </a:solidFill>
              </a:rPr>
              <a:t>/Iskola</a:t>
            </a:r>
            <a:endParaRPr lang="hu-HU" sz="1000" dirty="0">
              <a:solidFill>
                <a:schemeClr val="bg1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01" y="4828244"/>
            <a:ext cx="2251164" cy="1640192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330405" y="4971534"/>
            <a:ext cx="2006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smtClean="0"/>
              <a:t>Forrás: http</a:t>
            </a:r>
            <a:r>
              <a:rPr lang="hu-HU" sz="1000" dirty="0"/>
              <a:t>://tortenelemcikkek.hu</a:t>
            </a:r>
            <a:r>
              <a:rPr lang="hu-HU" sz="1000" dirty="0" smtClean="0"/>
              <a:t>/</a:t>
            </a:r>
          </a:p>
          <a:p>
            <a:r>
              <a:rPr lang="hu-HU" sz="1000" dirty="0" err="1" smtClean="0"/>
              <a:t>node</a:t>
            </a:r>
            <a:r>
              <a:rPr lang="hu-HU" sz="1000" dirty="0" smtClean="0"/>
              <a:t>/108</a:t>
            </a:r>
            <a:endParaRPr lang="hu-HU" sz="1000" dirty="0"/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7"/>
          <a:srcRect l="1192"/>
          <a:stretch/>
        </p:blipFill>
        <p:spPr>
          <a:xfrm>
            <a:off x="9116290" y="4882443"/>
            <a:ext cx="2823441" cy="1514475"/>
          </a:xfrm>
          <a:prstGeom prst="rect">
            <a:avLst/>
          </a:prstGeom>
        </p:spPr>
      </p:pic>
      <p:sp>
        <p:nvSpPr>
          <p:cNvPr id="20" name="Téglalap 19"/>
          <p:cNvSpPr/>
          <p:nvPr/>
        </p:nvSpPr>
        <p:spPr>
          <a:xfrm>
            <a:off x="9144000" y="5104078"/>
            <a:ext cx="1274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smtClean="0">
                <a:solidFill>
                  <a:schemeClr val="bg1"/>
                </a:solidFill>
              </a:rPr>
              <a:t>Forrás: http</a:t>
            </a:r>
            <a:r>
              <a:rPr lang="hu-HU" sz="1000" dirty="0">
                <a:solidFill>
                  <a:schemeClr val="bg1"/>
                </a:solidFill>
              </a:rPr>
              <a:t>://</a:t>
            </a:r>
            <a:r>
              <a:rPr lang="hu-HU" sz="1000" dirty="0" smtClean="0">
                <a:solidFill>
                  <a:schemeClr val="bg1"/>
                </a:solidFill>
              </a:rPr>
              <a:t>lazarus.elte.hu/hun/dolgozo/</a:t>
            </a:r>
          </a:p>
          <a:p>
            <a:r>
              <a:rPr lang="hu-HU" sz="1000" dirty="0" err="1" smtClean="0">
                <a:solidFill>
                  <a:schemeClr val="bg1"/>
                </a:solidFill>
              </a:rPr>
              <a:t>jesus</a:t>
            </a:r>
            <a:r>
              <a:rPr lang="hu-HU" sz="1000" dirty="0" smtClean="0">
                <a:solidFill>
                  <a:schemeClr val="bg1"/>
                </a:solidFill>
              </a:rPr>
              <a:t>/</a:t>
            </a:r>
            <a:r>
              <a:rPr lang="hu-HU" sz="1000" dirty="0" err="1" smtClean="0">
                <a:solidFill>
                  <a:schemeClr val="bg1"/>
                </a:solidFill>
              </a:rPr>
              <a:t>gyerterk</a:t>
            </a:r>
            <a:r>
              <a:rPr lang="hu-HU" sz="1000" dirty="0" smtClean="0">
                <a:solidFill>
                  <a:schemeClr val="bg1"/>
                </a:solidFill>
              </a:rPr>
              <a:t>/</a:t>
            </a:r>
            <a:r>
              <a:rPr lang="hu-HU" sz="1000" dirty="0" err="1" smtClean="0">
                <a:solidFill>
                  <a:schemeClr val="bg1"/>
                </a:solidFill>
              </a:rPr>
              <a:t>princ</a:t>
            </a:r>
            <a:r>
              <a:rPr lang="hu-HU" sz="1000" dirty="0" smtClean="0">
                <a:solidFill>
                  <a:schemeClr val="bg1"/>
                </a:solidFill>
              </a:rPr>
              <a:t>/</a:t>
            </a:r>
            <a:r>
              <a:rPr lang="hu-HU" sz="1000" dirty="0" err="1" smtClean="0">
                <a:solidFill>
                  <a:schemeClr val="bg1"/>
                </a:solidFill>
              </a:rPr>
              <a:t>alapism</a:t>
            </a:r>
            <a:r>
              <a:rPr lang="hu-HU" sz="1000" dirty="0" smtClean="0">
                <a:solidFill>
                  <a:schemeClr val="bg1"/>
                </a:solidFill>
              </a:rPr>
              <a:t>/</a:t>
            </a:r>
            <a:r>
              <a:rPr lang="hu-HU" sz="1000" dirty="0" err="1" smtClean="0">
                <a:solidFill>
                  <a:schemeClr val="bg1"/>
                </a:solidFill>
              </a:rPr>
              <a:t>images</a:t>
            </a:r>
            <a:r>
              <a:rPr lang="hu-HU" sz="1000" dirty="0" smtClean="0">
                <a:solidFill>
                  <a:schemeClr val="bg1"/>
                </a:solidFill>
              </a:rPr>
              <a:t>/2-6.jpg</a:t>
            </a:r>
            <a:endParaRPr lang="hu-HU" sz="1000" dirty="0">
              <a:solidFill>
                <a:schemeClr val="bg1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4289177" y="5110574"/>
            <a:ext cx="255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2</a:t>
            </a:r>
            <a:r>
              <a:rPr lang="hu-HU" b="1" dirty="0" smtClean="0"/>
              <a:t>. </a:t>
            </a:r>
            <a:r>
              <a:rPr lang="hu-HU" b="1" dirty="0" err="1" smtClean="0"/>
              <a:t>Karavella</a:t>
            </a:r>
            <a:r>
              <a:rPr lang="hu-HU" b="1" dirty="0" smtClean="0"/>
              <a:t> – új hajó</a:t>
            </a:r>
            <a:endParaRPr lang="hu-HU" b="1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4289177" y="4784700"/>
            <a:ext cx="1385454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1. Iránytű</a:t>
            </a:r>
            <a:endParaRPr lang="hu-HU" b="1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4279941" y="5427478"/>
            <a:ext cx="200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3</a:t>
            </a:r>
            <a:r>
              <a:rPr lang="hu-HU" b="1" dirty="0" smtClean="0"/>
              <a:t>. Kormánylapát</a:t>
            </a:r>
            <a:endParaRPr lang="hu-HU" b="1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4278666" y="5809991"/>
            <a:ext cx="2438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4</a:t>
            </a:r>
            <a:r>
              <a:rPr lang="hu-HU" b="1" dirty="0" smtClean="0"/>
              <a:t>. Tengerésziskolák</a:t>
            </a:r>
            <a:endParaRPr lang="hu-HU" b="1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4266882" y="6150781"/>
            <a:ext cx="1745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5</a:t>
            </a:r>
            <a:r>
              <a:rPr lang="hu-HU" b="1" dirty="0" smtClean="0"/>
              <a:t>. Térképészet</a:t>
            </a:r>
            <a:endParaRPr lang="hu-HU" b="1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4267201" y="6476916"/>
            <a:ext cx="1660633" cy="38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6</a:t>
            </a:r>
            <a:r>
              <a:rPr lang="hu-HU" b="1" dirty="0" smtClean="0"/>
              <a:t>. </a:t>
            </a:r>
            <a:r>
              <a:rPr lang="hu-HU" b="1" dirty="0" err="1"/>
              <a:t>S</a:t>
            </a:r>
            <a:r>
              <a:rPr lang="hu-HU" b="1" dirty="0" err="1" smtClean="0"/>
              <a:t>zeksztáns</a:t>
            </a:r>
            <a:endParaRPr lang="hu-HU" b="1" dirty="0"/>
          </a:p>
        </p:txBody>
      </p:sp>
      <p:sp>
        <p:nvSpPr>
          <p:cNvPr id="27" name="Téglalap 26"/>
          <p:cNvSpPr/>
          <p:nvPr/>
        </p:nvSpPr>
        <p:spPr>
          <a:xfrm>
            <a:off x="144597" y="4366890"/>
            <a:ext cx="432000" cy="432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C00000"/>
                </a:solidFill>
              </a:rPr>
              <a:t>A</a:t>
            </a:r>
            <a:r>
              <a:rPr lang="hu-HU" dirty="0" smtClean="0"/>
              <a:t>:</a:t>
            </a:r>
            <a:endParaRPr lang="hu-HU" dirty="0"/>
          </a:p>
        </p:txBody>
      </p:sp>
      <p:sp>
        <p:nvSpPr>
          <p:cNvPr id="28" name="Téglalap 27"/>
          <p:cNvSpPr/>
          <p:nvPr/>
        </p:nvSpPr>
        <p:spPr>
          <a:xfrm>
            <a:off x="3444844" y="4493014"/>
            <a:ext cx="432000" cy="432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C00000"/>
                </a:solidFill>
              </a:rPr>
              <a:t>B</a:t>
            </a:r>
            <a:r>
              <a:rPr lang="hu-HU" dirty="0" smtClean="0"/>
              <a:t>:</a:t>
            </a:r>
            <a:endParaRPr lang="hu-HU" dirty="0"/>
          </a:p>
        </p:txBody>
      </p:sp>
      <p:sp>
        <p:nvSpPr>
          <p:cNvPr id="35" name="Téglalap 34"/>
          <p:cNvSpPr/>
          <p:nvPr/>
        </p:nvSpPr>
        <p:spPr>
          <a:xfrm>
            <a:off x="6287896" y="4519290"/>
            <a:ext cx="432000" cy="432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C00000"/>
                </a:solidFill>
              </a:rPr>
              <a:t>C</a:t>
            </a:r>
            <a:r>
              <a:rPr lang="hu-HU" dirty="0" smtClean="0"/>
              <a:t>:</a:t>
            </a:r>
            <a:endParaRPr lang="hu-HU" dirty="0"/>
          </a:p>
        </p:txBody>
      </p:sp>
      <p:sp>
        <p:nvSpPr>
          <p:cNvPr id="36" name="Téglalap 35"/>
          <p:cNvSpPr/>
          <p:nvPr/>
        </p:nvSpPr>
        <p:spPr>
          <a:xfrm>
            <a:off x="9368680" y="4379419"/>
            <a:ext cx="432000" cy="432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C00000"/>
                </a:solidFill>
              </a:rPr>
              <a:t>D</a:t>
            </a:r>
            <a:r>
              <a:rPr lang="hu-HU" dirty="0" smtClean="0"/>
              <a:t>:</a:t>
            </a:r>
            <a:endParaRPr lang="hu-HU" dirty="0"/>
          </a:p>
        </p:txBody>
      </p:sp>
      <p:sp>
        <p:nvSpPr>
          <p:cNvPr id="37" name="Téglalap 36"/>
          <p:cNvSpPr/>
          <p:nvPr/>
        </p:nvSpPr>
        <p:spPr>
          <a:xfrm>
            <a:off x="0" y="6426000"/>
            <a:ext cx="432000" cy="432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C00000"/>
                </a:solidFill>
              </a:rPr>
              <a:t>E</a:t>
            </a:r>
            <a:r>
              <a:rPr lang="hu-HU" dirty="0" smtClean="0"/>
              <a:t>:</a:t>
            </a:r>
            <a:endParaRPr lang="hu-HU" dirty="0"/>
          </a:p>
        </p:txBody>
      </p:sp>
      <p:sp>
        <p:nvSpPr>
          <p:cNvPr id="38" name="Téglalap 37"/>
          <p:cNvSpPr/>
          <p:nvPr/>
        </p:nvSpPr>
        <p:spPr>
          <a:xfrm>
            <a:off x="9136197" y="6426000"/>
            <a:ext cx="432000" cy="432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C00000"/>
                </a:solidFill>
              </a:rPr>
              <a:t>F</a:t>
            </a:r>
            <a:r>
              <a:rPr lang="hu-HU" dirty="0" smtClean="0"/>
              <a:t>:</a:t>
            </a:r>
            <a:endParaRPr lang="hu-HU" dirty="0"/>
          </a:p>
        </p:txBody>
      </p:sp>
      <p:cxnSp>
        <p:nvCxnSpPr>
          <p:cNvPr id="42" name="Egyenes összekötő 41"/>
          <p:cNvCxnSpPr/>
          <p:nvPr/>
        </p:nvCxnSpPr>
        <p:spPr>
          <a:xfrm>
            <a:off x="129309" y="1764145"/>
            <a:ext cx="5708073" cy="9237"/>
          </a:xfrm>
          <a:prstGeom prst="line">
            <a:avLst/>
          </a:prstGeom>
          <a:ln w="25400">
            <a:solidFill>
              <a:srgbClr val="FFF2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/>
          <p:cNvCxnSpPr/>
          <p:nvPr/>
        </p:nvCxnSpPr>
        <p:spPr>
          <a:xfrm>
            <a:off x="1040760" y="2611588"/>
            <a:ext cx="3037490" cy="21021"/>
          </a:xfrm>
          <a:prstGeom prst="line">
            <a:avLst/>
          </a:prstGeom>
          <a:ln w="25400">
            <a:solidFill>
              <a:srgbClr val="FFF2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églalap 42">
            <a:hlinkClick r:id="rId8"/>
          </p:cNvPr>
          <p:cNvSpPr/>
          <p:nvPr/>
        </p:nvSpPr>
        <p:spPr>
          <a:xfrm>
            <a:off x="11070139" y="2889432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Videó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7" name="Szövegdoboz 46"/>
          <p:cNvSpPr txBox="1"/>
          <p:nvPr/>
        </p:nvSpPr>
        <p:spPr>
          <a:xfrm>
            <a:off x="11070139" y="3369575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3’20-ig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15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30143 -0.1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20482 -0.281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45326 -0.15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56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3125 0.0458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4459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92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02943 -0.18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36" y="1080567"/>
            <a:ext cx="1876425" cy="24288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668265" y="51214"/>
            <a:ext cx="8164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Felfedezők a tengereken</a:t>
            </a:r>
            <a:endParaRPr lang="hu-HU" sz="4000" b="1" dirty="0">
              <a:solidFill>
                <a:srgbClr val="323264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0" y="62390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Az előző videó segítségével, hogy merre vezettek a következő felfedezők útjai! </a:t>
            </a:r>
            <a:r>
              <a:rPr lang="hu-HU" sz="2000" b="1" dirty="0" err="1" smtClean="0">
                <a:solidFill>
                  <a:srgbClr val="323264"/>
                </a:solidFill>
              </a:rPr>
              <a:t>Katt</a:t>
            </a:r>
            <a:r>
              <a:rPr lang="hu-HU" sz="2000" b="1" dirty="0" smtClean="0">
                <a:solidFill>
                  <a:srgbClr val="323264"/>
                </a:solidFill>
              </a:rPr>
              <a:t> a képre a helyes válaszért!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827" y="1049761"/>
            <a:ext cx="1819275" cy="251460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635149" y="1011744"/>
            <a:ext cx="18801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smtClean="0">
                <a:solidFill>
                  <a:schemeClr val="bg1"/>
                </a:solidFill>
              </a:rPr>
              <a:t>Forrás: https</a:t>
            </a:r>
            <a:r>
              <a:rPr lang="hu-HU" sz="1000" dirty="0">
                <a:solidFill>
                  <a:schemeClr val="bg1"/>
                </a:solidFill>
              </a:rPr>
              <a:t>://</a:t>
            </a:r>
            <a:r>
              <a:rPr lang="hu-HU" sz="1000" dirty="0" smtClean="0">
                <a:solidFill>
                  <a:schemeClr val="bg1"/>
                </a:solidFill>
              </a:rPr>
              <a:t>montazsmagazin.</a:t>
            </a:r>
          </a:p>
          <a:p>
            <a:r>
              <a:rPr lang="hu-HU" sz="1000" dirty="0" smtClean="0">
                <a:solidFill>
                  <a:schemeClr val="bg1"/>
                </a:solidFill>
              </a:rPr>
              <a:t>hu/nagy-</a:t>
            </a:r>
            <a:r>
              <a:rPr lang="hu-HU" sz="1000" dirty="0" err="1" smtClean="0">
                <a:solidFill>
                  <a:schemeClr val="bg1"/>
                </a:solidFill>
              </a:rPr>
              <a:t>foldrajzi</a:t>
            </a:r>
            <a:r>
              <a:rPr lang="hu-HU" sz="1000" dirty="0" smtClean="0">
                <a:solidFill>
                  <a:schemeClr val="bg1"/>
                </a:solidFill>
              </a:rPr>
              <a:t>-</a:t>
            </a:r>
            <a:r>
              <a:rPr lang="hu-HU" sz="1000" dirty="0" err="1" smtClean="0">
                <a:solidFill>
                  <a:schemeClr val="bg1"/>
                </a:solidFill>
              </a:rPr>
              <a:t>felfedezok-kolumbusz-kristof</a:t>
            </a:r>
            <a:r>
              <a:rPr lang="hu-HU" sz="1000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10" name="Téglalap 9"/>
          <p:cNvSpPr/>
          <p:nvPr/>
        </p:nvSpPr>
        <p:spPr>
          <a:xfrm>
            <a:off x="114780" y="3011367"/>
            <a:ext cx="20052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err="1" smtClean="0">
                <a:solidFill>
                  <a:schemeClr val="bg1"/>
                </a:solidFill>
              </a:rPr>
              <a:t>Forrás:https</a:t>
            </a:r>
            <a:r>
              <a:rPr lang="hu-HU" sz="1000" dirty="0">
                <a:solidFill>
                  <a:schemeClr val="bg1"/>
                </a:solidFill>
              </a:rPr>
              <a:t>://montazsmagazin.hu</a:t>
            </a:r>
            <a:r>
              <a:rPr lang="hu-HU" sz="1000" dirty="0" smtClean="0">
                <a:solidFill>
                  <a:schemeClr val="bg1"/>
                </a:solidFill>
              </a:rPr>
              <a:t>/</a:t>
            </a:r>
          </a:p>
          <a:p>
            <a:r>
              <a:rPr lang="hu-HU" sz="1000" dirty="0" smtClean="0">
                <a:solidFill>
                  <a:schemeClr val="bg1"/>
                </a:solidFill>
              </a:rPr>
              <a:t>nagy-</a:t>
            </a:r>
            <a:r>
              <a:rPr lang="hu-HU" sz="1000" dirty="0" err="1" smtClean="0">
                <a:solidFill>
                  <a:schemeClr val="bg1"/>
                </a:solidFill>
              </a:rPr>
              <a:t>foldrajzi</a:t>
            </a:r>
            <a:r>
              <a:rPr lang="hu-HU" sz="1000" dirty="0" smtClean="0">
                <a:solidFill>
                  <a:schemeClr val="bg1"/>
                </a:solidFill>
              </a:rPr>
              <a:t>-</a:t>
            </a:r>
            <a:r>
              <a:rPr lang="hu-HU" sz="1000" dirty="0" err="1" smtClean="0">
                <a:solidFill>
                  <a:schemeClr val="bg1"/>
                </a:solidFill>
              </a:rPr>
              <a:t>felfedezok-bartolomeu-diaz</a:t>
            </a:r>
            <a:r>
              <a:rPr lang="hu-HU" sz="1000" dirty="0">
                <a:solidFill>
                  <a:schemeClr val="bg1"/>
                </a:solidFill>
              </a:rPr>
              <a:t>/</a:t>
            </a:r>
          </a:p>
        </p:txBody>
      </p:sp>
      <p:pic>
        <p:nvPicPr>
          <p:cNvPr id="2052" name="Picture 4" descr="https://upload.wikimedia.org/wikipedia/commons/thumb/3/35/Fern%C3%A3o_de_Magalh%C3%A3es_por_Charles_Legrand.jpg/220px-Fern%C3%A3o_de_Magalh%C3%A3es_por_Charles_Legr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763" y="1179467"/>
            <a:ext cx="2452396" cy="24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églalap 12"/>
          <p:cNvSpPr/>
          <p:nvPr/>
        </p:nvSpPr>
        <p:spPr>
          <a:xfrm>
            <a:off x="9727304" y="1153196"/>
            <a:ext cx="2257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smtClean="0">
                <a:solidFill>
                  <a:schemeClr val="bg1"/>
                </a:solidFill>
              </a:rPr>
              <a:t>Forrás: https</a:t>
            </a:r>
            <a:r>
              <a:rPr lang="hu-HU" sz="1000" dirty="0">
                <a:solidFill>
                  <a:schemeClr val="bg1"/>
                </a:solidFill>
              </a:rPr>
              <a:t>://hu.wikipedia.org/wiki</a:t>
            </a:r>
            <a:r>
              <a:rPr lang="hu-HU" sz="1000" dirty="0" smtClean="0">
                <a:solidFill>
                  <a:schemeClr val="bg1"/>
                </a:solidFill>
              </a:rPr>
              <a:t>/</a:t>
            </a:r>
          </a:p>
          <a:p>
            <a:r>
              <a:rPr lang="hu-HU" sz="1000" dirty="0" smtClean="0">
                <a:solidFill>
                  <a:schemeClr val="bg1"/>
                </a:solidFill>
              </a:rPr>
              <a:t>Fern%C3%A3o_de_Magalh%C3%A3es</a:t>
            </a:r>
            <a:endParaRPr lang="hu-HU" sz="1000" dirty="0">
              <a:solidFill>
                <a:schemeClr val="bg1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130" y="1158956"/>
            <a:ext cx="1905000" cy="2390775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6690627" y="3157980"/>
            <a:ext cx="1913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smtClean="0">
                <a:solidFill>
                  <a:schemeClr val="bg1"/>
                </a:solidFill>
              </a:rPr>
              <a:t>Forrás: http</a:t>
            </a:r>
            <a:r>
              <a:rPr lang="hu-HU" sz="1000" dirty="0">
                <a:solidFill>
                  <a:schemeClr val="bg1"/>
                </a:solidFill>
              </a:rPr>
              <a:t>://www.mimicsoda</a:t>
            </a:r>
            <a:r>
              <a:rPr lang="hu-HU" sz="1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hu-HU" sz="1000" dirty="0" smtClean="0">
                <a:solidFill>
                  <a:schemeClr val="bg1"/>
                </a:solidFill>
              </a:rPr>
              <a:t>hu/</a:t>
            </a:r>
            <a:r>
              <a:rPr lang="hu-HU" sz="1000" dirty="0" err="1" smtClean="0">
                <a:solidFill>
                  <a:schemeClr val="bg1"/>
                </a:solidFill>
              </a:rPr>
              <a:t>cikk.php?id</a:t>
            </a:r>
            <a:r>
              <a:rPr lang="hu-HU" sz="1000" dirty="0" smtClean="0">
                <a:solidFill>
                  <a:schemeClr val="bg1"/>
                </a:solidFill>
              </a:rPr>
              <a:t>=1146</a:t>
            </a:r>
            <a:endParaRPr lang="hu-HU" sz="1000" dirty="0">
              <a:solidFill>
                <a:schemeClr val="bg1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3596878" y="3575785"/>
            <a:ext cx="226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Kolumbusz </a:t>
            </a:r>
            <a:r>
              <a:rPr lang="hu-HU" b="1" dirty="0"/>
              <a:t>K</a:t>
            </a:r>
            <a:r>
              <a:rPr lang="hu-HU" b="1" dirty="0" smtClean="0"/>
              <a:t>ristóf</a:t>
            </a:r>
            <a:endParaRPr lang="hu-HU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22554" y="3583755"/>
            <a:ext cx="18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Bartalomeu</a:t>
            </a:r>
            <a:r>
              <a:rPr lang="hu-HU" b="1" dirty="0" smtClean="0"/>
              <a:t> </a:t>
            </a:r>
            <a:r>
              <a:rPr lang="hu-HU" b="1" dirty="0" err="1" smtClean="0"/>
              <a:t>Diaz</a:t>
            </a:r>
            <a:endParaRPr lang="hu-HU" b="1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9686042" y="3734585"/>
            <a:ext cx="250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Ferdinand </a:t>
            </a:r>
            <a:r>
              <a:rPr lang="hu-HU" b="1" dirty="0" err="1" smtClean="0"/>
              <a:t>Magellan</a:t>
            </a:r>
            <a:endParaRPr lang="hu-HU" b="1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6473836" y="3527195"/>
            <a:ext cx="203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Vasco da Gama</a:t>
            </a:r>
            <a:endParaRPr lang="hu-HU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3238659" y="3930977"/>
            <a:ext cx="279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1492 - Amerika felfedezése 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0" y="3923121"/>
            <a:ext cx="306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1487/88 - Jóreménység foka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6313581" y="3808429"/>
            <a:ext cx="271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1498 – Afrika meg-kerülésével eljut Indiába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9249878" y="4025246"/>
            <a:ext cx="294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1519-22 – Föld megkerülése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1" y="4839427"/>
            <a:ext cx="12191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Kolumbusz </a:t>
            </a:r>
            <a:r>
              <a:rPr lang="hu-HU" dirty="0"/>
              <a:t>reménytelenül hosszúnak </a:t>
            </a:r>
            <a:r>
              <a:rPr lang="hu-HU" dirty="0" smtClean="0"/>
              <a:t>tűnő útja </a:t>
            </a:r>
            <a:r>
              <a:rPr lang="hu-HU" dirty="0"/>
              <a:t>több mint két hónapig tartott, amikor 1492. október közepén a </a:t>
            </a:r>
            <a:r>
              <a:rPr lang="hu-HU" dirty="0" smtClean="0"/>
              <a:t>megfigyelő </a:t>
            </a:r>
            <a:r>
              <a:rPr lang="hu-HU" dirty="0"/>
              <a:t>jelezte, hogy földet lát. A legénység néhány órával </a:t>
            </a:r>
            <a:r>
              <a:rPr lang="hu-HU" dirty="0" smtClean="0"/>
              <a:t>később </a:t>
            </a:r>
            <a:r>
              <a:rPr lang="hu-HU" dirty="0"/>
              <a:t>partot ért. Kolumbusz meg volt </a:t>
            </a:r>
            <a:r>
              <a:rPr lang="hu-HU" dirty="0" smtClean="0"/>
              <a:t>győződve </a:t>
            </a:r>
            <a:r>
              <a:rPr lang="hu-HU" dirty="0"/>
              <a:t>arról, hogy India földjére lépett, a szigetek </a:t>
            </a:r>
            <a:r>
              <a:rPr lang="hu-HU" dirty="0" smtClean="0"/>
              <a:t>őslakóit </a:t>
            </a:r>
            <a:r>
              <a:rPr lang="hu-HU" dirty="0"/>
              <a:t>ezért nevezte el </a:t>
            </a:r>
            <a:r>
              <a:rPr lang="hu-HU" dirty="0" smtClean="0"/>
              <a:t>indiánoknak. Bár </a:t>
            </a:r>
            <a:r>
              <a:rPr lang="hu-HU" dirty="0"/>
              <a:t>az </a:t>
            </a:r>
            <a:r>
              <a:rPr lang="hu-HU" dirty="0" err="1"/>
              <a:t>újvilágot</a:t>
            </a:r>
            <a:r>
              <a:rPr lang="hu-HU" dirty="0"/>
              <a:t> Kolumbusz fedezte fel, azt mégsem </a:t>
            </a:r>
            <a:r>
              <a:rPr lang="hu-HU" dirty="0" smtClean="0"/>
              <a:t>róla, hanem </a:t>
            </a:r>
            <a:r>
              <a:rPr lang="hu-HU" dirty="0"/>
              <a:t>egy </a:t>
            </a:r>
            <a:r>
              <a:rPr lang="hu-HU" dirty="0" smtClean="0"/>
              <a:t>firenzei utazóról </a:t>
            </a:r>
            <a:r>
              <a:rPr lang="hu-HU" dirty="0"/>
              <a:t>és </a:t>
            </a:r>
            <a:r>
              <a:rPr lang="hu-HU" dirty="0" smtClean="0"/>
              <a:t>felfedezőről</a:t>
            </a:r>
            <a:r>
              <a:rPr lang="hu-HU" dirty="0"/>
              <a:t>, </a:t>
            </a:r>
            <a:r>
              <a:rPr lang="hu-HU" dirty="0" err="1"/>
              <a:t>Amerigo</a:t>
            </a:r>
            <a:r>
              <a:rPr lang="hu-HU" dirty="0"/>
              <a:t> Vespucciról (</a:t>
            </a:r>
            <a:r>
              <a:rPr lang="hu-HU" dirty="0" err="1"/>
              <a:t>veszpucsi</a:t>
            </a:r>
            <a:r>
              <a:rPr lang="hu-HU" dirty="0"/>
              <a:t>) </a:t>
            </a:r>
            <a:r>
              <a:rPr lang="hu-HU" dirty="0" smtClean="0"/>
              <a:t>nevezték el </a:t>
            </a:r>
            <a:r>
              <a:rPr lang="hu-HU" dirty="0"/>
              <a:t>Amerikának. </a:t>
            </a:r>
            <a:r>
              <a:rPr lang="hu-HU" dirty="0" err="1"/>
              <a:t>Amerigo</a:t>
            </a:r>
            <a:r>
              <a:rPr lang="hu-HU" dirty="0"/>
              <a:t> Vespucci volt az, aki utazásai során </a:t>
            </a:r>
            <a:r>
              <a:rPr lang="hu-HU" dirty="0" smtClean="0"/>
              <a:t>először jött </a:t>
            </a:r>
            <a:r>
              <a:rPr lang="hu-HU" dirty="0"/>
              <a:t>rá, hogy a Kolumbusz által felfedezett területeket korábban </a:t>
            </a:r>
            <a:r>
              <a:rPr lang="hu-HU" dirty="0" smtClean="0"/>
              <a:t>nem ismerték</a:t>
            </a:r>
            <a:r>
              <a:rPr lang="hu-HU" dirty="0"/>
              <a:t>. Kolumbusz neve sem merült azonban feledésbe. Nevét </a:t>
            </a:r>
            <a:r>
              <a:rPr lang="hu-HU" dirty="0" smtClean="0"/>
              <a:t>mai napig őrzi </a:t>
            </a:r>
            <a:r>
              <a:rPr lang="hu-HU" dirty="0"/>
              <a:t>egy dél-amerikai ország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0" y="4413357"/>
            <a:ext cx="1184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Fogalmazza meg, honnan ered az indián név és az új kontinens elnevezése! </a:t>
            </a:r>
            <a:r>
              <a:rPr lang="hu-HU" sz="2000" b="1" dirty="0" err="1" smtClean="0">
                <a:solidFill>
                  <a:srgbClr val="323264"/>
                </a:solidFill>
              </a:rPr>
              <a:t>Katt</a:t>
            </a:r>
            <a:r>
              <a:rPr lang="hu-HU" sz="2000" b="1" dirty="0" smtClean="0">
                <a:solidFill>
                  <a:srgbClr val="323264"/>
                </a:solidFill>
              </a:rPr>
              <a:t> a kérdésre a válaszért!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cxnSp>
        <p:nvCxnSpPr>
          <p:cNvPr id="2048" name="Egyenes összekötő 2047"/>
          <p:cNvCxnSpPr/>
          <p:nvPr/>
        </p:nvCxnSpPr>
        <p:spPr>
          <a:xfrm flipV="1">
            <a:off x="5755907" y="5428648"/>
            <a:ext cx="6092792" cy="19251"/>
          </a:xfrm>
          <a:prstGeom prst="line">
            <a:avLst/>
          </a:prstGeom>
          <a:ln w="25400">
            <a:solidFill>
              <a:srgbClr val="FFF2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0" name="Egyenes összekötő 2049"/>
          <p:cNvCxnSpPr/>
          <p:nvPr/>
        </p:nvCxnSpPr>
        <p:spPr>
          <a:xfrm flipV="1">
            <a:off x="136478" y="5691116"/>
            <a:ext cx="4148919" cy="13648"/>
          </a:xfrm>
          <a:prstGeom prst="line">
            <a:avLst/>
          </a:prstGeom>
          <a:ln w="25400">
            <a:solidFill>
              <a:srgbClr val="FFF2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Egyenes összekötő 2052"/>
          <p:cNvCxnSpPr/>
          <p:nvPr/>
        </p:nvCxnSpPr>
        <p:spPr>
          <a:xfrm flipV="1">
            <a:off x="7697337" y="5964072"/>
            <a:ext cx="4271750" cy="54591"/>
          </a:xfrm>
          <a:prstGeom prst="line">
            <a:avLst/>
          </a:prstGeom>
          <a:ln w="25400">
            <a:solidFill>
              <a:srgbClr val="FFF2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Egyenes összekötő 2054"/>
          <p:cNvCxnSpPr/>
          <p:nvPr/>
        </p:nvCxnSpPr>
        <p:spPr>
          <a:xfrm flipV="1">
            <a:off x="163773" y="6277970"/>
            <a:ext cx="7670042" cy="27296"/>
          </a:xfrm>
          <a:prstGeom prst="line">
            <a:avLst/>
          </a:prstGeom>
          <a:ln w="25400">
            <a:solidFill>
              <a:srgbClr val="FFF2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8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4144" y="0"/>
            <a:ext cx="8164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Az </a:t>
            </a:r>
            <a:r>
              <a:rPr lang="hu-HU" sz="4000" b="1" dirty="0">
                <a:solidFill>
                  <a:srgbClr val="323264"/>
                </a:solidFill>
              </a:rPr>
              <a:t>Ú</a:t>
            </a:r>
            <a:r>
              <a:rPr lang="hu-HU" sz="4000" b="1" dirty="0" smtClean="0">
                <a:solidFill>
                  <a:srgbClr val="323264"/>
                </a:solidFill>
              </a:rPr>
              <a:t>jvilág meghódítása</a:t>
            </a:r>
            <a:endParaRPr lang="hu-HU" sz="4000" b="1" dirty="0">
              <a:solidFill>
                <a:srgbClr val="323264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743" y="1180571"/>
            <a:ext cx="3298257" cy="4150538"/>
          </a:xfrm>
          <a:prstGeom prst="rect">
            <a:avLst/>
          </a:prstGeom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039346"/>
              </p:ext>
            </p:extLst>
          </p:nvPr>
        </p:nvGraphicFramePr>
        <p:xfrm>
          <a:off x="24597" y="1032211"/>
          <a:ext cx="9090205" cy="4373880"/>
        </p:xfrm>
        <a:graphic>
          <a:graphicData uri="http://schemas.openxmlformats.org/drawingml/2006/table">
            <a:tbl>
              <a:tblPr/>
              <a:tblGrid>
                <a:gridCol w="9090205">
                  <a:extLst>
                    <a:ext uri="{9D8B030D-6E8A-4147-A177-3AD203B41FA5}">
                      <a16:colId xmlns:a16="http://schemas.microsoft.com/office/drawing/2014/main" val="948227775"/>
                    </a:ext>
                  </a:extLst>
                </a:gridCol>
              </a:tblGrid>
              <a:tr h="41861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dirty="0" smtClean="0">
                          <a:solidFill>
                            <a:srgbClr val="000000"/>
                          </a:solidFill>
                          <a:effectLst/>
                        </a:rPr>
                        <a:t>Az </a:t>
                      </a:r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aztékok</a:t>
                      </a:r>
                      <a:r>
                        <a:rPr lang="hu-HU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hu-HU" dirty="0" smtClean="0"/>
                        <a:t>bevonultak a Mexikói-fennsíkra, és </a:t>
                      </a:r>
                      <a:r>
                        <a:rPr lang="hu-HU" sz="1800" dirty="0" smtClean="0">
                          <a:solidFill>
                            <a:srgbClr val="000000"/>
                          </a:solidFill>
                          <a:effectLst/>
                        </a:rPr>
                        <a:t>a 14-15.</a:t>
                      </a:r>
                      <a:r>
                        <a:rPr lang="hu-HU" sz="1800" baseline="0" dirty="0" smtClean="0">
                          <a:solidFill>
                            <a:srgbClr val="000000"/>
                          </a:solidFill>
                          <a:effectLst/>
                        </a:rPr>
                        <a:t> században alakították ki a </a:t>
                      </a:r>
                      <a:r>
                        <a:rPr lang="hu-HU" sz="1800" baseline="0" dirty="0" err="1" smtClean="0">
                          <a:solidFill>
                            <a:srgbClr val="000000"/>
                          </a:solidFill>
                          <a:effectLst/>
                        </a:rPr>
                        <a:t>birodalmu</a:t>
                      </a:r>
                      <a:r>
                        <a:rPr lang="hu-HU" sz="1800" baseline="0" dirty="0" smtClean="0">
                          <a:solidFill>
                            <a:srgbClr val="000000"/>
                          </a:solidFill>
                          <a:effectLst/>
                        </a:rPr>
                        <a:t>-kat. G</a:t>
                      </a:r>
                      <a:r>
                        <a:rPr lang="hu-HU" sz="1800" dirty="0" smtClean="0">
                          <a:solidFill>
                            <a:srgbClr val="000000"/>
                          </a:solidFill>
                          <a:effectLst/>
                        </a:rPr>
                        <a:t>azdagságuk </a:t>
                      </a:r>
                      <a:r>
                        <a:rPr lang="hu-HU" sz="1800" dirty="0">
                          <a:solidFill>
                            <a:srgbClr val="000000"/>
                          </a:solidFill>
                          <a:effectLst/>
                        </a:rPr>
                        <a:t>a földművelésen alapult. Földjeiket hamuval trágyázták és öntözték. </a:t>
                      </a:r>
                      <a:r>
                        <a:rPr lang="hu-HU" sz="1800" dirty="0" err="1" smtClean="0">
                          <a:solidFill>
                            <a:srgbClr val="000000"/>
                          </a:solidFill>
                          <a:effectLst/>
                        </a:rPr>
                        <a:t>Eszkö-zeik</a:t>
                      </a:r>
                      <a:r>
                        <a:rPr lang="hu-HU" sz="180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hu-HU" sz="1800" dirty="0">
                          <a:solidFill>
                            <a:srgbClr val="000000"/>
                          </a:solidFill>
                          <a:effectLst/>
                        </a:rPr>
                        <a:t>készítéséhez követ, rezet, a díszítéshez ezüstöt és aranyat használtak. </a:t>
                      </a:r>
                      <a:r>
                        <a:rPr lang="hu-HU" dirty="0" smtClean="0"/>
                        <a:t>Az 1519-ben partra szálló </a:t>
                      </a:r>
                      <a:r>
                        <a:rPr lang="hu-HU" dirty="0" err="1" smtClean="0"/>
                        <a:t>Cortes</a:t>
                      </a:r>
                      <a:r>
                        <a:rPr lang="hu-HU" dirty="0" smtClean="0"/>
                        <a:t> spanyol hódítói romba döntötték a birodalmat, elpusztítva annak fővárosát is.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800" dirty="0">
                        <a:effectLst/>
                      </a:endParaRPr>
                    </a:p>
                    <a:p>
                      <a:r>
                        <a:rPr lang="hu-HU" sz="1800" dirty="0">
                          <a:solidFill>
                            <a:srgbClr val="000000"/>
                          </a:solidFill>
                          <a:effectLst/>
                        </a:rPr>
                        <a:t>A </a:t>
                      </a:r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maja</a:t>
                      </a:r>
                      <a:r>
                        <a:rPr lang="hu-HU" sz="1800" dirty="0">
                          <a:solidFill>
                            <a:srgbClr val="000000"/>
                          </a:solidFill>
                          <a:effectLst/>
                        </a:rPr>
                        <a:t> birodalom emlékei fejlett művészetről, kultúráról mesélnek. Lakói hatalmas városokat építettek. Templomaikat domborművekkel díszítették. A földeket ugyan kezdetleges </a:t>
                      </a:r>
                      <a:r>
                        <a:rPr lang="hu-HU" sz="1800" dirty="0" smtClean="0">
                          <a:solidFill>
                            <a:srgbClr val="000000"/>
                          </a:solidFill>
                          <a:effectLst/>
                        </a:rPr>
                        <a:t>mód-szerekkel </a:t>
                      </a:r>
                      <a:r>
                        <a:rPr lang="hu-HU" sz="1800" dirty="0">
                          <a:solidFill>
                            <a:srgbClr val="000000"/>
                          </a:solidFill>
                          <a:effectLst/>
                        </a:rPr>
                        <a:t>művelték és háziállatokat nem tartottak, de volt írásuk, számrendszerük és </a:t>
                      </a:r>
                      <a:r>
                        <a:rPr lang="hu-HU" sz="1800" dirty="0" err="1">
                          <a:solidFill>
                            <a:srgbClr val="000000"/>
                          </a:solidFill>
                          <a:effectLst/>
                        </a:rPr>
                        <a:t>naptáruk</a:t>
                      </a:r>
                      <a:r>
                        <a:rPr lang="hu-HU" sz="1800" dirty="0" smtClean="0">
                          <a:solidFill>
                            <a:srgbClr val="000000"/>
                          </a:solidFill>
                          <a:effectLst/>
                        </a:rPr>
                        <a:t>. </a:t>
                      </a:r>
                      <a:r>
                        <a:rPr lang="hu-H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br>
                        <a:rPr lang="hu-H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u-H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spanyolok érkezésekor a ragyogó maja kultúra már hanyatlott, a társadalom felbomlott, meg-könnyítve ezzel a hódítók feladatát, akik az egész félszigetet az uralmuk alá hajtották;</a:t>
                      </a:r>
                    </a:p>
                    <a:p>
                      <a:endParaRPr lang="hu-HU" sz="18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dirty="0">
                          <a:solidFill>
                            <a:srgbClr val="000000"/>
                          </a:solidFill>
                          <a:effectLst/>
                        </a:rPr>
                        <a:t>Az </a:t>
                      </a:r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inkák</a:t>
                      </a:r>
                      <a:r>
                        <a:rPr lang="hu-HU" sz="1800" dirty="0">
                          <a:solidFill>
                            <a:srgbClr val="000000"/>
                          </a:solidFill>
                          <a:effectLst/>
                        </a:rPr>
                        <a:t> gazdasági élete a földművelésre támaszkodott. Teraszosan kiképzett földjeiken </a:t>
                      </a:r>
                      <a:r>
                        <a:rPr lang="hu-HU" sz="1800" dirty="0" smtClean="0">
                          <a:solidFill>
                            <a:srgbClr val="000000"/>
                          </a:solidFill>
                          <a:effectLst/>
                        </a:rPr>
                        <a:t>öntöz-tek</a:t>
                      </a:r>
                      <a:r>
                        <a:rPr lang="hu-HU" sz="1800" dirty="0">
                          <a:solidFill>
                            <a:srgbClr val="000000"/>
                          </a:solidFill>
                          <a:effectLst/>
                        </a:rPr>
                        <a:t>, trágyáztak. </a:t>
                      </a:r>
                      <a:r>
                        <a:rPr lang="hu-HU" sz="1800" dirty="0" smtClean="0">
                          <a:solidFill>
                            <a:srgbClr val="000000"/>
                          </a:solidFill>
                          <a:effectLst/>
                        </a:rPr>
                        <a:t>Útrendszerük </a:t>
                      </a:r>
                      <a:r>
                        <a:rPr lang="hu-HU" sz="1800" dirty="0">
                          <a:solidFill>
                            <a:srgbClr val="000000"/>
                          </a:solidFill>
                          <a:effectLst/>
                        </a:rPr>
                        <a:t>behálózta a birodalmat. Folyóikon kőből, fából, kötelekből </a:t>
                      </a:r>
                      <a:r>
                        <a:rPr lang="hu-HU" sz="1800" dirty="0" err="1" smtClean="0">
                          <a:solidFill>
                            <a:srgbClr val="000000"/>
                          </a:solidFill>
                          <a:effectLst/>
                        </a:rPr>
                        <a:t>készí</a:t>
                      </a:r>
                      <a:r>
                        <a:rPr lang="hu-HU" sz="1800" dirty="0" smtClean="0">
                          <a:solidFill>
                            <a:srgbClr val="000000"/>
                          </a:solidFill>
                          <a:effectLst/>
                        </a:rPr>
                        <a:t>-tettek </a:t>
                      </a:r>
                      <a:r>
                        <a:rPr lang="hu-HU" sz="1800" dirty="0">
                          <a:solidFill>
                            <a:srgbClr val="000000"/>
                          </a:solidFill>
                          <a:effectLst/>
                        </a:rPr>
                        <a:t>hidakat</a:t>
                      </a:r>
                      <a:r>
                        <a:rPr lang="hu-HU" sz="1800" dirty="0" smtClean="0">
                          <a:solidFill>
                            <a:srgbClr val="000000"/>
                          </a:solidFill>
                          <a:effectLst/>
                        </a:rPr>
                        <a:t>. </a:t>
                      </a:r>
                      <a:r>
                        <a:rPr lang="hu-HU" dirty="0" smtClean="0"/>
                        <a:t>Az inka állam a 15. századi hódításoknak köszönhetően hatalmasra nőtt: A </a:t>
                      </a:r>
                      <a:r>
                        <a:rPr lang="hu-HU" dirty="0" err="1" smtClean="0"/>
                        <a:t>kirob-banó</a:t>
                      </a:r>
                      <a:r>
                        <a:rPr lang="hu-HU" dirty="0" smtClean="0"/>
                        <a:t> belháború és a spanyol hódítók (Pizarro) megérkezése romba döntötte a birodalmat.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i="1" dirty="0" smtClean="0"/>
                        <a:t>Forrás: https://www.mozaweb.hu/Extra-3D_modellek-Ujkori_birodalmak-260748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397842"/>
                  </a:ext>
                </a:extLst>
              </a:tr>
            </a:tbl>
          </a:graphicData>
        </a:graphic>
      </p:graphicFrame>
      <p:sp>
        <p:nvSpPr>
          <p:cNvPr id="9" name="Szövegdoboz 8"/>
          <p:cNvSpPr txBox="1"/>
          <p:nvPr/>
        </p:nvSpPr>
        <p:spPr>
          <a:xfrm>
            <a:off x="0" y="576816"/>
            <a:ext cx="1204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Szövegértés – A térkép és a szöveg alapján írja le, hol és milyen indián kultúrák virágoztak! (1. vázlatpont)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0" y="5419834"/>
            <a:ext cx="8270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323264"/>
                </a:solidFill>
              </a:rPr>
              <a:t>2</a:t>
            </a:r>
            <a:r>
              <a:rPr lang="hu-HU" sz="2000" b="1" dirty="0" smtClean="0">
                <a:solidFill>
                  <a:srgbClr val="323264"/>
                </a:solidFill>
              </a:rPr>
              <a:t>. Melyek voltak az indián kultúrák pusztulásának okai! </a:t>
            </a:r>
            <a:r>
              <a:rPr lang="hu-HU" sz="2000" b="1" dirty="0" err="1" smtClean="0">
                <a:solidFill>
                  <a:srgbClr val="323264"/>
                </a:solidFill>
              </a:rPr>
              <a:t>Katt</a:t>
            </a:r>
            <a:r>
              <a:rPr lang="hu-HU" sz="2000" b="1" dirty="0" smtClean="0">
                <a:solidFill>
                  <a:srgbClr val="323264"/>
                </a:solidFill>
              </a:rPr>
              <a:t> a betűre!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pic>
        <p:nvPicPr>
          <p:cNvPr id="1026" name="Picture 2" descr="KÃ©ptalÃ¡lat a kÃ¶vetkezÅre: âeurÃ³pai fertÅzÅ betegsÃ©gek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56" y="5781422"/>
            <a:ext cx="1617807" cy="107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0" y="5773388"/>
            <a:ext cx="1551918" cy="108461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818" y="5763491"/>
            <a:ext cx="1094509" cy="109450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822" y="5770130"/>
            <a:ext cx="1452363" cy="108787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8614936" y="536218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A: jobb fegyverzet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8619554" y="562542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F2CC"/>
                </a:solidFill>
              </a:rPr>
              <a:t>B</a:t>
            </a:r>
            <a:r>
              <a:rPr lang="hu-HU" b="1" dirty="0" smtClean="0">
                <a:solidFill>
                  <a:srgbClr val="FFF2CC"/>
                </a:solidFill>
              </a:rPr>
              <a:t>: még nem láttak lovast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8628790" y="5902510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F2CC"/>
                </a:solidFill>
              </a:rPr>
              <a:t>C</a:t>
            </a:r>
            <a:r>
              <a:rPr lang="hu-HU" b="1" dirty="0" smtClean="0">
                <a:solidFill>
                  <a:srgbClr val="FFF2CC"/>
                </a:solidFill>
              </a:rPr>
              <a:t>: „</a:t>
            </a:r>
            <a:r>
              <a:rPr lang="hu-HU" b="1" dirty="0" err="1" smtClean="0">
                <a:solidFill>
                  <a:srgbClr val="FFF2CC"/>
                </a:solidFill>
              </a:rPr>
              <a:t>oszd</a:t>
            </a:r>
            <a:r>
              <a:rPr lang="hu-HU" b="1" dirty="0" smtClean="0">
                <a:solidFill>
                  <a:srgbClr val="FFF2CC"/>
                </a:solidFill>
              </a:rPr>
              <a:t> meg és uralkodj”</a:t>
            </a:r>
          </a:p>
          <a:p>
            <a:r>
              <a:rPr lang="hu-HU" b="1" dirty="0" smtClean="0">
                <a:solidFill>
                  <a:srgbClr val="FFF2CC"/>
                </a:solidFill>
              </a:rPr>
              <a:t>Árulás - csel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8628791" y="6447572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F2CC"/>
                </a:solidFill>
              </a:rPr>
              <a:t>D</a:t>
            </a:r>
            <a:r>
              <a:rPr lang="hu-HU" b="1" dirty="0" smtClean="0">
                <a:solidFill>
                  <a:srgbClr val="FFF2CC"/>
                </a:solidFill>
              </a:rPr>
              <a:t>: európai betegségek</a:t>
            </a:r>
            <a:endParaRPr lang="hu-HU" b="1" dirty="0">
              <a:solidFill>
                <a:srgbClr val="FFF2CC"/>
              </a:solidFill>
            </a:endParaRPr>
          </a:p>
        </p:txBody>
      </p:sp>
      <p:cxnSp>
        <p:nvCxnSpPr>
          <p:cNvPr id="21" name="Egyenes összekötő 20"/>
          <p:cNvCxnSpPr/>
          <p:nvPr/>
        </p:nvCxnSpPr>
        <p:spPr>
          <a:xfrm flipV="1">
            <a:off x="9347200" y="4110182"/>
            <a:ext cx="1477818" cy="277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V="1">
            <a:off x="9277928" y="4475019"/>
            <a:ext cx="1477818" cy="277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V="1">
            <a:off x="9250218" y="4816764"/>
            <a:ext cx="1477818" cy="277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1121791" y="6488668"/>
            <a:ext cx="44306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A: 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2933308" y="5802083"/>
            <a:ext cx="44306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B</a:t>
            </a:r>
            <a:r>
              <a:rPr lang="hu-HU" b="1" dirty="0" smtClean="0">
                <a:solidFill>
                  <a:srgbClr val="FF0000"/>
                </a:solidFill>
              </a:rPr>
              <a:t>: 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4545292" y="5745521"/>
            <a:ext cx="44306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C</a:t>
            </a:r>
            <a:r>
              <a:rPr lang="hu-HU" b="1" dirty="0" smtClean="0">
                <a:solidFill>
                  <a:srgbClr val="FF0000"/>
                </a:solidFill>
              </a:rPr>
              <a:t>: 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6411799" y="5736095"/>
            <a:ext cx="44306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D</a:t>
            </a:r>
            <a:r>
              <a:rPr lang="hu-HU" b="1" dirty="0" smtClean="0">
                <a:solidFill>
                  <a:srgbClr val="FF0000"/>
                </a:solidFill>
              </a:rPr>
              <a:t>: 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9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764144" y="0"/>
            <a:ext cx="8164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Az </a:t>
            </a:r>
            <a:r>
              <a:rPr lang="hu-HU" sz="4000" b="1" dirty="0">
                <a:solidFill>
                  <a:srgbClr val="323264"/>
                </a:solidFill>
              </a:rPr>
              <a:t>Ú</a:t>
            </a:r>
            <a:r>
              <a:rPr lang="hu-HU" sz="4000" b="1" dirty="0" smtClean="0">
                <a:solidFill>
                  <a:srgbClr val="323264"/>
                </a:solidFill>
              </a:rPr>
              <a:t>jvilág meghódítása</a:t>
            </a:r>
            <a:endParaRPr lang="hu-HU" sz="4000" b="1" dirty="0">
              <a:solidFill>
                <a:srgbClr val="323264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2"/>
          <a:srcRect l="45614" t="43708" r="28755" b="8105"/>
          <a:stretch/>
        </p:blipFill>
        <p:spPr>
          <a:xfrm>
            <a:off x="8624237" y="3184795"/>
            <a:ext cx="3473496" cy="3673206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0" y="576816"/>
            <a:ext cx="7645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Ábra – Elemezze az ábrát a kérdések segítségével! (2. vázlatpont)</a:t>
            </a:r>
            <a:endParaRPr lang="hu-HU" sz="2000" b="1" dirty="0">
              <a:solidFill>
                <a:srgbClr val="323264"/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2" y="1042329"/>
            <a:ext cx="3593148" cy="1588662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-1" y="2821967"/>
            <a:ext cx="10953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Ábra – Az ábra segítségével sorolja fel, milyen új növényeket ismert meg Európa! (3. vázlatpont). Illetve mit vittek Európából Amerikába?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3751868" y="1173164"/>
            <a:ext cx="604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2</a:t>
            </a:r>
            <a:r>
              <a:rPr lang="hu-HU" b="1" dirty="0" smtClean="0"/>
              <a:t>. Miért mondhatjuk, hogy kialakult a világkereskedelem?</a:t>
            </a:r>
            <a:endParaRPr lang="hu-HU" b="1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3772294" y="1712295"/>
            <a:ext cx="604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3. Mit jelent a rajz alapján a gazdasági körforgás?</a:t>
            </a:r>
            <a:endParaRPr lang="hu-HU" b="1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3780148" y="891448"/>
            <a:ext cx="2222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1. Mit lát az ábrán?</a:t>
            </a:r>
            <a:endParaRPr lang="hu-HU" b="1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5788057" y="883045"/>
            <a:ext cx="6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A világgazdaság körforgását a földrajzi felfedezéseket követően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3948027" y="1461472"/>
            <a:ext cx="8160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2CC"/>
                </a:solidFill>
              </a:rPr>
              <a:t>A kereskedelem nem csak egy kontinens, hanem több </a:t>
            </a:r>
            <a:r>
              <a:rPr lang="hu-HU" b="1" dirty="0" err="1" smtClean="0">
                <a:solidFill>
                  <a:srgbClr val="FFF2CC"/>
                </a:solidFill>
              </a:rPr>
              <a:t>kontinsens</a:t>
            </a:r>
            <a:r>
              <a:rPr lang="hu-HU" b="1" dirty="0" smtClean="0">
                <a:solidFill>
                  <a:srgbClr val="FFF2CC"/>
                </a:solidFill>
              </a:rPr>
              <a:t> között zajlik</a:t>
            </a:r>
            <a:endParaRPr lang="hu-HU" b="1" dirty="0">
              <a:solidFill>
                <a:srgbClr val="FFF2CC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3745897" y="2010428"/>
            <a:ext cx="8446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F2CC"/>
                </a:solidFill>
              </a:rPr>
              <a:t>A Nyugat-Európában előállított termékek egy részét </a:t>
            </a:r>
            <a:r>
              <a:rPr lang="hu-HU" b="1" dirty="0" smtClean="0">
                <a:solidFill>
                  <a:srgbClr val="FFF2CC"/>
                </a:solidFill>
              </a:rPr>
              <a:t>Afrikába szállították</a:t>
            </a:r>
            <a:r>
              <a:rPr lang="hu-HU" b="1" dirty="0">
                <a:solidFill>
                  <a:srgbClr val="FFF2CC"/>
                </a:solidFill>
              </a:rPr>
              <a:t>, és </a:t>
            </a:r>
            <a:r>
              <a:rPr lang="hu-HU" b="1" dirty="0" smtClean="0">
                <a:solidFill>
                  <a:srgbClr val="FFF2CC"/>
                </a:solidFill>
              </a:rPr>
              <a:t>rab-szolgákra cserélték, akiket az Újvilágban eladtak. Az Amerikából beáramló nemes-fémen és növényeket Európába szállítottak </a:t>
            </a:r>
            <a:r>
              <a:rPr lang="hu-HU" b="1" dirty="0">
                <a:solidFill>
                  <a:srgbClr val="FFF2CC"/>
                </a:solidFill>
              </a:rPr>
              <a:t>busás haszon reményében.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7749" y="3522846"/>
            <a:ext cx="291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Új növények Európába</a:t>
            </a:r>
            <a:endParaRPr lang="hu-HU" b="1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2743200" y="3370413"/>
            <a:ext cx="2573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Új növények és állatok </a:t>
            </a:r>
          </a:p>
          <a:p>
            <a:pPr algn="ctr"/>
            <a:r>
              <a:rPr lang="hu-HU" b="1" dirty="0" smtClean="0"/>
              <a:t>Amerikába</a:t>
            </a:r>
            <a:endParaRPr lang="hu-HU" b="1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7996991" y="4743651"/>
            <a:ext cx="656121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</a:t>
            </a:r>
            <a:r>
              <a:rPr lang="hu-HU" dirty="0" smtClean="0"/>
              <a:t>ök</a:t>
            </a:r>
            <a:endParaRPr lang="hu-HU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6074004" y="3449881"/>
            <a:ext cx="66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l</a:t>
            </a:r>
            <a:r>
              <a:rPr lang="hu-HU" dirty="0" smtClean="0"/>
              <a:t>ó</a:t>
            </a:r>
            <a:endParaRPr lang="hu-HU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5492818" y="4039403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dohány</a:t>
            </a:r>
            <a:endParaRPr lang="hu-HU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7060543" y="3541866"/>
            <a:ext cx="1187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kukorica</a:t>
            </a:r>
            <a:endParaRPr lang="hu-HU" dirty="0"/>
          </a:p>
        </p:txBody>
      </p:sp>
      <p:sp>
        <p:nvSpPr>
          <p:cNvPr id="34" name="Szövegdoboz 33"/>
          <p:cNvSpPr txBox="1"/>
          <p:nvPr/>
        </p:nvSpPr>
        <p:spPr>
          <a:xfrm>
            <a:off x="5483192" y="4530291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sertés</a:t>
            </a:r>
            <a:endParaRPr lang="hu-HU" dirty="0"/>
          </a:p>
        </p:txBody>
      </p:sp>
      <p:sp>
        <p:nvSpPr>
          <p:cNvPr id="35" name="Szövegdoboz 34"/>
          <p:cNvSpPr txBox="1"/>
          <p:nvPr/>
        </p:nvSpPr>
        <p:spPr>
          <a:xfrm>
            <a:off x="7283117" y="4482165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tehén</a:t>
            </a:r>
            <a:endParaRPr lang="hu-HU" dirty="0"/>
          </a:p>
        </p:txBody>
      </p:sp>
      <p:sp>
        <p:nvSpPr>
          <p:cNvPr id="36" name="Szövegdoboz 35"/>
          <p:cNvSpPr txBox="1"/>
          <p:nvPr/>
        </p:nvSpPr>
        <p:spPr>
          <a:xfrm>
            <a:off x="6580472" y="4164531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kakaó</a:t>
            </a:r>
            <a:endParaRPr lang="hu-HU" dirty="0"/>
          </a:p>
        </p:txBody>
      </p:sp>
      <p:sp>
        <p:nvSpPr>
          <p:cNvPr id="37" name="Szövegdoboz 36"/>
          <p:cNvSpPr txBox="1"/>
          <p:nvPr/>
        </p:nvSpPr>
        <p:spPr>
          <a:xfrm>
            <a:off x="6538117" y="3151017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búza</a:t>
            </a:r>
            <a:endParaRPr lang="hu-HU" dirty="0"/>
          </a:p>
        </p:txBody>
      </p:sp>
      <p:sp>
        <p:nvSpPr>
          <p:cNvPr id="38" name="Szövegdoboz 37"/>
          <p:cNvSpPr txBox="1"/>
          <p:nvPr/>
        </p:nvSpPr>
        <p:spPr>
          <a:xfrm>
            <a:off x="6002955" y="4896050"/>
            <a:ext cx="142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paradicsom</a:t>
            </a:r>
            <a:endParaRPr lang="hu-HU" dirty="0"/>
          </a:p>
        </p:txBody>
      </p:sp>
      <p:sp>
        <p:nvSpPr>
          <p:cNvPr id="39" name="Szövegdoboz 38"/>
          <p:cNvSpPr txBox="1"/>
          <p:nvPr/>
        </p:nvSpPr>
        <p:spPr>
          <a:xfrm>
            <a:off x="7234989" y="5319562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szőlő</a:t>
            </a:r>
            <a:endParaRPr lang="hu-HU" dirty="0"/>
          </a:p>
        </p:txBody>
      </p:sp>
      <p:sp>
        <p:nvSpPr>
          <p:cNvPr id="40" name="Szövegdoboz 39"/>
          <p:cNvSpPr txBox="1"/>
          <p:nvPr/>
        </p:nvSpPr>
        <p:spPr>
          <a:xfrm>
            <a:off x="7783629" y="5637196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pulyka</a:t>
            </a:r>
            <a:endParaRPr lang="hu-HU" dirty="0"/>
          </a:p>
        </p:txBody>
      </p:sp>
      <p:sp>
        <p:nvSpPr>
          <p:cNvPr id="41" name="Szövegdoboz 40"/>
          <p:cNvSpPr txBox="1"/>
          <p:nvPr/>
        </p:nvSpPr>
        <p:spPr>
          <a:xfrm>
            <a:off x="6339840" y="5694948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paprika</a:t>
            </a:r>
            <a:endParaRPr lang="hu-HU" dirty="0"/>
          </a:p>
        </p:txBody>
      </p:sp>
      <p:sp>
        <p:nvSpPr>
          <p:cNvPr id="42" name="Szövegdoboz 41"/>
          <p:cNvSpPr txBox="1"/>
          <p:nvPr/>
        </p:nvSpPr>
        <p:spPr>
          <a:xfrm>
            <a:off x="5483192" y="6099209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kecske</a:t>
            </a:r>
            <a:endParaRPr lang="hu-HU" dirty="0"/>
          </a:p>
        </p:txBody>
      </p:sp>
      <p:sp>
        <p:nvSpPr>
          <p:cNvPr id="43" name="Szövegdoboz 42"/>
          <p:cNvSpPr txBox="1"/>
          <p:nvPr/>
        </p:nvSpPr>
        <p:spPr>
          <a:xfrm>
            <a:off x="5367687" y="5261810"/>
            <a:ext cx="118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burgonya</a:t>
            </a:r>
            <a:endParaRPr lang="hu-HU" dirty="0"/>
          </a:p>
        </p:txBody>
      </p:sp>
      <p:sp>
        <p:nvSpPr>
          <p:cNvPr id="44" name="Szövegdoboz 43"/>
          <p:cNvSpPr txBox="1"/>
          <p:nvPr/>
        </p:nvSpPr>
        <p:spPr>
          <a:xfrm>
            <a:off x="7899133" y="4049027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tyúk</a:t>
            </a:r>
            <a:endParaRPr lang="hu-HU" dirty="0"/>
          </a:p>
        </p:txBody>
      </p:sp>
      <p:sp>
        <p:nvSpPr>
          <p:cNvPr id="45" name="Téglalap 44"/>
          <p:cNvSpPr/>
          <p:nvPr/>
        </p:nvSpPr>
        <p:spPr>
          <a:xfrm>
            <a:off x="48124" y="3917482"/>
            <a:ext cx="2415941" cy="2858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Téglalap 45"/>
          <p:cNvSpPr/>
          <p:nvPr/>
        </p:nvSpPr>
        <p:spPr>
          <a:xfrm>
            <a:off x="2760847" y="3936733"/>
            <a:ext cx="2415941" cy="2818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Szövegdoboz 46"/>
          <p:cNvSpPr txBox="1"/>
          <p:nvPr/>
        </p:nvSpPr>
        <p:spPr>
          <a:xfrm>
            <a:off x="2950144" y="4057049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kecske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8" name="Szövegdoboz 47"/>
          <p:cNvSpPr txBox="1"/>
          <p:nvPr/>
        </p:nvSpPr>
        <p:spPr>
          <a:xfrm>
            <a:off x="4143675" y="4355431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pulyka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9" name="Szövegdoboz 48"/>
          <p:cNvSpPr txBox="1"/>
          <p:nvPr/>
        </p:nvSpPr>
        <p:spPr>
          <a:xfrm>
            <a:off x="3075272" y="4788569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sertés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0" name="Szövegdoboz 49"/>
          <p:cNvSpPr txBox="1"/>
          <p:nvPr/>
        </p:nvSpPr>
        <p:spPr>
          <a:xfrm>
            <a:off x="4105176" y="5163954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tehén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3027146" y="5366084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tyúk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2" name="Szövegdoboz 51"/>
          <p:cNvSpPr txBox="1"/>
          <p:nvPr/>
        </p:nvSpPr>
        <p:spPr>
          <a:xfrm>
            <a:off x="4220679" y="5789597"/>
            <a:ext cx="66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l</a:t>
            </a:r>
            <a:r>
              <a:rPr lang="hu-HU" b="1" dirty="0" smtClean="0">
                <a:solidFill>
                  <a:srgbClr val="FF0000"/>
                </a:solidFill>
              </a:rPr>
              <a:t>ó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3" name="Szövegdoboz 52"/>
          <p:cNvSpPr txBox="1"/>
          <p:nvPr/>
        </p:nvSpPr>
        <p:spPr>
          <a:xfrm>
            <a:off x="3086501" y="6156960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búza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4" name="Szövegdoboz 53"/>
          <p:cNvSpPr txBox="1"/>
          <p:nvPr/>
        </p:nvSpPr>
        <p:spPr>
          <a:xfrm>
            <a:off x="226193" y="4047424"/>
            <a:ext cx="1187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kukorica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5" name="Szövegdoboz 54"/>
          <p:cNvSpPr txBox="1"/>
          <p:nvPr/>
        </p:nvSpPr>
        <p:spPr>
          <a:xfrm>
            <a:off x="1515979" y="4345807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kakaó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6" name="Szövegdoboz 55"/>
          <p:cNvSpPr txBox="1"/>
          <p:nvPr/>
        </p:nvSpPr>
        <p:spPr>
          <a:xfrm>
            <a:off x="303197" y="4519062"/>
            <a:ext cx="916004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dohány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7" name="Szövegdoboz 56"/>
          <p:cNvSpPr txBox="1"/>
          <p:nvPr/>
        </p:nvSpPr>
        <p:spPr>
          <a:xfrm>
            <a:off x="1217595" y="4932947"/>
            <a:ext cx="142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paradicsom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8" name="Szövegdoboz 57"/>
          <p:cNvSpPr txBox="1"/>
          <p:nvPr/>
        </p:nvSpPr>
        <p:spPr>
          <a:xfrm>
            <a:off x="275926" y="5136683"/>
            <a:ext cx="656121" cy="36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t</a:t>
            </a:r>
            <a:r>
              <a:rPr lang="hu-HU" b="1" dirty="0" smtClean="0">
                <a:solidFill>
                  <a:srgbClr val="FF0000"/>
                </a:solidFill>
              </a:rPr>
              <a:t>ök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9" name="Szövegdoboz 58"/>
          <p:cNvSpPr txBox="1"/>
          <p:nvPr/>
        </p:nvSpPr>
        <p:spPr>
          <a:xfrm>
            <a:off x="1294597" y="5597090"/>
            <a:ext cx="118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burgonya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0" name="Szövegdoboz 59"/>
          <p:cNvSpPr txBox="1"/>
          <p:nvPr/>
        </p:nvSpPr>
        <p:spPr>
          <a:xfrm>
            <a:off x="245443" y="5982102"/>
            <a:ext cx="117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paprika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1" name="Szövegdoboz 60"/>
          <p:cNvSpPr txBox="1"/>
          <p:nvPr/>
        </p:nvSpPr>
        <p:spPr>
          <a:xfrm>
            <a:off x="1352348" y="6241983"/>
            <a:ext cx="1187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kukorica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4" name="Téglalap 63"/>
          <p:cNvSpPr/>
          <p:nvPr/>
        </p:nvSpPr>
        <p:spPr>
          <a:xfrm>
            <a:off x="6480685" y="6298047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MUTAT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5" name="Téglalap 64"/>
          <p:cNvSpPr/>
          <p:nvPr/>
        </p:nvSpPr>
        <p:spPr>
          <a:xfrm>
            <a:off x="7522217" y="6298045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ELREJT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6" name="Szövegdoboz 65"/>
          <p:cNvSpPr txBox="1"/>
          <p:nvPr/>
        </p:nvSpPr>
        <p:spPr>
          <a:xfrm>
            <a:off x="8603226" y="3146323"/>
            <a:ext cx="2674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Forrás: FI-504010601-1 Történelem </a:t>
            </a:r>
            <a:r>
              <a:rPr lang="hu-HU" sz="1200" dirty="0" err="1" smtClean="0"/>
              <a:t>tk</a:t>
            </a:r>
            <a:endParaRPr lang="hu-HU" sz="12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78658" y="1002891"/>
            <a:ext cx="934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i="1" dirty="0" smtClean="0"/>
              <a:t>Forrás: erettsegi.com</a:t>
            </a:r>
            <a:endParaRPr lang="hu-HU" sz="1000" i="1" dirty="0"/>
          </a:p>
        </p:txBody>
      </p:sp>
    </p:spTree>
    <p:extLst>
      <p:ext uri="{BB962C8B-B14F-4D97-AF65-F5344CB8AC3E}">
        <p14:creationId xmlns:p14="http://schemas.microsoft.com/office/powerpoint/2010/main" val="152678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5" grpId="2"/>
      <p:bldP spid="26" grpId="2"/>
      <p:bldP spid="27" grpId="2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470" y="903890"/>
            <a:ext cx="4872720" cy="5760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405925" y="0"/>
            <a:ext cx="9868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 hitviták kora, protestánsok és katolikusok</a:t>
            </a:r>
            <a:endParaRPr lang="hu-HU" sz="4000" b="1" dirty="0">
              <a:solidFill>
                <a:srgbClr val="323264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171621" y="5700025"/>
            <a:ext cx="4692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Luther Márton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3111061" y="893380"/>
            <a:ext cx="1620000" cy="144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 a keresztény egyház feje?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4734909" y="898634"/>
            <a:ext cx="1620000" cy="144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 Jézus Krisztus földi helytartója?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6364013" y="898635"/>
            <a:ext cx="1620000" cy="144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 az egyházmegye életét irányító főpap?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3116316" y="2328042"/>
            <a:ext cx="1620000" cy="144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Szentektől visszamaradt tárgyak, testrészek?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3116317" y="3767959"/>
            <a:ext cx="1620000" cy="144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Ki most a pápa?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3116316" y="5207876"/>
            <a:ext cx="1620000" cy="144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Hol született Jézus Krisztus?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4745420" y="2338553"/>
            <a:ext cx="1620000" cy="144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Istenfélő életet élő, hitet terjesztő személy?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6364013" y="2338553"/>
            <a:ext cx="1620000" cy="144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Egy ország-rész hitéletét irányító főpap?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4755930" y="3778469"/>
            <a:ext cx="1620000" cy="144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Hivatalos egyházi tanításokkal </a:t>
            </a:r>
            <a:r>
              <a:rPr lang="hu-HU" b="1" dirty="0" err="1" smtClean="0">
                <a:solidFill>
                  <a:schemeClr val="tx1"/>
                </a:solidFill>
              </a:rPr>
              <a:t>szembehelyez-kedő</a:t>
            </a:r>
            <a:r>
              <a:rPr lang="hu-HU" b="1" dirty="0" smtClean="0">
                <a:solidFill>
                  <a:schemeClr val="tx1"/>
                </a:solidFill>
              </a:rPr>
              <a:t> személy?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6374524" y="3778470"/>
            <a:ext cx="1620000" cy="144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Szentek életéről szóló történet?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4755930" y="5207877"/>
            <a:ext cx="1620000" cy="144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Római helytartó Jézus halála idején?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6374523" y="5218387"/>
            <a:ext cx="1620000" cy="144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Keresztények szent könyve?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0" y="576816"/>
            <a:ext cx="7259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Játék – Mi rejlik a kártyák mögött? Válaszoljon kérdésekre!</a:t>
            </a:r>
          </a:p>
          <a:p>
            <a:r>
              <a:rPr lang="hu-HU" sz="2000" b="1" dirty="0" smtClean="0">
                <a:solidFill>
                  <a:srgbClr val="323264"/>
                </a:solidFill>
              </a:rPr>
              <a:t>Kattintson a helyes válasz-</a:t>
            </a:r>
          </a:p>
          <a:p>
            <a:r>
              <a:rPr lang="hu-HU" sz="2000" b="1" dirty="0" err="1">
                <a:solidFill>
                  <a:srgbClr val="323264"/>
                </a:solidFill>
              </a:rPr>
              <a:t>r</a:t>
            </a:r>
            <a:r>
              <a:rPr lang="hu-HU" sz="2000" b="1" dirty="0" err="1" smtClean="0">
                <a:solidFill>
                  <a:srgbClr val="323264"/>
                </a:solidFill>
              </a:rPr>
              <a:t>a</a:t>
            </a:r>
            <a:r>
              <a:rPr lang="hu-HU" sz="2000" b="1" dirty="0" smtClean="0">
                <a:solidFill>
                  <a:srgbClr val="323264"/>
                </a:solidFill>
              </a:rPr>
              <a:t>, hogy a kártya </a:t>
            </a:r>
            <a:r>
              <a:rPr lang="hu-HU" sz="2000" b="1" dirty="0" err="1" smtClean="0">
                <a:solidFill>
                  <a:srgbClr val="323264"/>
                </a:solidFill>
              </a:rPr>
              <a:t>eltünjön</a:t>
            </a:r>
            <a:r>
              <a:rPr lang="hu-HU" sz="2000" b="1" dirty="0" smtClean="0">
                <a:solidFill>
                  <a:srgbClr val="323264"/>
                </a:solidFill>
              </a:rPr>
              <a:t>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649169" y="1533237"/>
            <a:ext cx="96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pápa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1082723" y="3979438"/>
            <a:ext cx="1897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Jézus Krisztus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147463" y="5349766"/>
            <a:ext cx="1103587" cy="367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püspök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120072" y="2676954"/>
            <a:ext cx="109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ereklye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1382588" y="3077618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szent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200970" y="1788349"/>
            <a:ext cx="998484" cy="36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érsek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1430362" y="2230421"/>
            <a:ext cx="128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I. Ferenc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0" y="4517853"/>
            <a:ext cx="108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eretnek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88442" y="6297159"/>
            <a:ext cx="1061545" cy="36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legenda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1524954" y="4802270"/>
            <a:ext cx="1261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Bethlem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905482" y="5973378"/>
            <a:ext cx="1897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Pontius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Pilatus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169121" y="3589760"/>
            <a:ext cx="96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Biblia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6" name="Szövegdoboz 35"/>
          <p:cNvSpPr txBox="1"/>
          <p:nvPr/>
        </p:nvSpPr>
        <p:spPr>
          <a:xfrm>
            <a:off x="7990295" y="590670"/>
            <a:ext cx="420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A videó alapján válaszoljon a </a:t>
            </a:r>
            <a:r>
              <a:rPr lang="hu-HU" sz="2000" b="1" dirty="0" err="1" smtClean="0">
                <a:solidFill>
                  <a:srgbClr val="323264"/>
                </a:solidFill>
              </a:rPr>
              <a:t>kérdé-sekre</a:t>
            </a:r>
            <a:r>
              <a:rPr lang="hu-HU" sz="2000" b="1" dirty="0" smtClean="0">
                <a:solidFill>
                  <a:srgbClr val="323264"/>
                </a:solidFill>
              </a:rPr>
              <a:t>! </a:t>
            </a:r>
            <a:r>
              <a:rPr lang="hu-HU" sz="2000" b="1" dirty="0" err="1" smtClean="0">
                <a:solidFill>
                  <a:srgbClr val="323264"/>
                </a:solidFill>
              </a:rPr>
              <a:t>Katt</a:t>
            </a:r>
            <a:r>
              <a:rPr lang="hu-HU" sz="2000" b="1" dirty="0" smtClean="0">
                <a:solidFill>
                  <a:srgbClr val="323264"/>
                </a:solidFill>
              </a:rPr>
              <a:t> a kérdésre a válaszért!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035636" y="1283864"/>
            <a:ext cx="96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23’28 24’08</a:t>
            </a:r>
            <a:endParaRPr lang="hu-HU" dirty="0"/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849878"/>
              </p:ext>
            </p:extLst>
          </p:nvPr>
        </p:nvGraphicFramePr>
        <p:xfrm>
          <a:off x="8903852" y="1285579"/>
          <a:ext cx="3288147" cy="640080"/>
        </p:xfrm>
        <a:graphic>
          <a:graphicData uri="http://schemas.openxmlformats.org/drawingml/2006/table">
            <a:tbl>
              <a:tblPr/>
              <a:tblGrid>
                <a:gridCol w="3288147">
                  <a:extLst>
                    <a:ext uri="{9D8B030D-6E8A-4147-A177-3AD203B41FA5}">
                      <a16:colId xmlns:a16="http://schemas.microsoft.com/office/drawing/2014/main" val="33606418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0" dirty="0">
                          <a:solidFill>
                            <a:srgbClr val="000000"/>
                          </a:solidFill>
                          <a:effectLst/>
                        </a:rPr>
                        <a:t>Mire szolgálnak a </a:t>
                      </a:r>
                      <a:r>
                        <a:rPr lang="hu-HU" sz="1800" b="0" dirty="0" err="1" smtClean="0">
                          <a:solidFill>
                            <a:srgbClr val="000000"/>
                          </a:solidFill>
                          <a:effectLst/>
                        </a:rPr>
                        <a:t>búcsúcédu</a:t>
                      </a:r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-lák</a:t>
                      </a:r>
                      <a:r>
                        <a:rPr lang="hu-HU" sz="1800" b="0" dirty="0">
                          <a:solidFill>
                            <a:srgbClr val="000000"/>
                          </a:solidFill>
                          <a:effectLst/>
                        </a:rPr>
                        <a:t>? Milyen hangon beszél róla?</a:t>
                      </a:r>
                      <a:endParaRPr lang="hu-HU" sz="1800" b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540072"/>
                  </a:ext>
                </a:extLst>
              </a:tr>
            </a:tbl>
          </a:graphicData>
        </a:graphic>
      </p:graphicFrame>
      <p:sp>
        <p:nvSpPr>
          <p:cNvPr id="37" name="Szövegdoboz 36"/>
          <p:cNvSpPr txBox="1"/>
          <p:nvPr/>
        </p:nvSpPr>
        <p:spPr>
          <a:xfrm>
            <a:off x="8031018" y="2415314"/>
            <a:ext cx="96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37’-39’</a:t>
            </a:r>
            <a:endParaRPr lang="hu-HU" dirty="0"/>
          </a:p>
        </p:txBody>
      </p:sp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337080"/>
              </p:ext>
            </p:extLst>
          </p:nvPr>
        </p:nvGraphicFramePr>
        <p:xfrm>
          <a:off x="8876145" y="2133927"/>
          <a:ext cx="3315855" cy="914400"/>
        </p:xfrm>
        <a:graphic>
          <a:graphicData uri="http://schemas.openxmlformats.org/drawingml/2006/table">
            <a:tbl>
              <a:tblPr/>
              <a:tblGrid>
                <a:gridCol w="3315855">
                  <a:extLst>
                    <a:ext uri="{9D8B030D-6E8A-4147-A177-3AD203B41FA5}">
                      <a16:colId xmlns:a16="http://schemas.microsoft.com/office/drawing/2014/main" val="38243810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0" dirty="0">
                          <a:solidFill>
                            <a:srgbClr val="000000"/>
                          </a:solidFill>
                          <a:effectLst/>
                        </a:rPr>
                        <a:t>Ki bocsáthatja meg a bűnt?</a:t>
                      </a:r>
                      <a:endParaRPr lang="hu-HU" sz="1800" b="0" dirty="0">
                        <a:effectLst/>
                      </a:endParaRPr>
                    </a:p>
                    <a:p>
                      <a:r>
                        <a:rPr lang="hu-HU" sz="1800" b="0" dirty="0">
                          <a:solidFill>
                            <a:srgbClr val="000000"/>
                          </a:solidFill>
                          <a:effectLst/>
                        </a:rPr>
                        <a:t>Hová tűzte ki a hitelveit!</a:t>
                      </a:r>
                      <a:endParaRPr lang="hu-HU" sz="1800" b="0" dirty="0">
                        <a:effectLst/>
                      </a:endParaRPr>
                    </a:p>
                    <a:p>
                      <a:r>
                        <a:rPr lang="hu-HU" sz="1800" b="0" dirty="0">
                          <a:solidFill>
                            <a:srgbClr val="000000"/>
                          </a:solidFill>
                          <a:effectLst/>
                        </a:rPr>
                        <a:t>Mit tesznek Luther pontjaival?</a:t>
                      </a:r>
                      <a:endParaRPr lang="hu-HU" sz="1800" b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0395043"/>
                  </a:ext>
                </a:extLst>
              </a:tr>
            </a:tbl>
          </a:graphicData>
        </a:graphic>
      </p:graphicFrame>
      <p:sp>
        <p:nvSpPr>
          <p:cNvPr id="38" name="Szövegdoboz 37"/>
          <p:cNvSpPr txBox="1"/>
          <p:nvPr/>
        </p:nvSpPr>
        <p:spPr>
          <a:xfrm>
            <a:off x="8081818" y="3325092"/>
            <a:ext cx="96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41’35 43’30</a:t>
            </a:r>
            <a:endParaRPr lang="hu-HU" dirty="0"/>
          </a:p>
        </p:txBody>
      </p:sp>
      <p:graphicFrame>
        <p:nvGraphicFramePr>
          <p:cNvPr id="9" name="Tábláza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524746"/>
              </p:ext>
            </p:extLst>
          </p:nvPr>
        </p:nvGraphicFramePr>
        <p:xfrm>
          <a:off x="8931564" y="3252216"/>
          <a:ext cx="3260436" cy="914400"/>
        </p:xfrm>
        <a:graphic>
          <a:graphicData uri="http://schemas.openxmlformats.org/drawingml/2006/table">
            <a:tbl>
              <a:tblPr/>
              <a:tblGrid>
                <a:gridCol w="3260436">
                  <a:extLst>
                    <a:ext uri="{9D8B030D-6E8A-4147-A177-3AD203B41FA5}">
                      <a16:colId xmlns:a16="http://schemas.microsoft.com/office/drawing/2014/main" val="17210619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0" dirty="0">
                          <a:solidFill>
                            <a:srgbClr val="000000"/>
                          </a:solidFill>
                          <a:effectLst/>
                        </a:rPr>
                        <a:t>Hová idézték Luthert az elvei </a:t>
                      </a:r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miatt?</a:t>
                      </a:r>
                      <a:r>
                        <a:rPr lang="hu-HU" sz="18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Ki </a:t>
                      </a:r>
                      <a:r>
                        <a:rPr lang="hu-HU" sz="1800" b="0" dirty="0">
                          <a:solidFill>
                            <a:srgbClr val="000000"/>
                          </a:solidFill>
                          <a:effectLst/>
                        </a:rPr>
                        <a:t>ítélkezhet az ember felett?</a:t>
                      </a:r>
                      <a:endParaRPr lang="hu-HU" sz="1800" b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849520"/>
                  </a:ext>
                </a:extLst>
              </a:tr>
            </a:tbl>
          </a:graphicData>
        </a:graphic>
      </p:graphicFrame>
      <p:sp>
        <p:nvSpPr>
          <p:cNvPr id="39" name="Szövegdoboz 38"/>
          <p:cNvSpPr txBox="1"/>
          <p:nvPr/>
        </p:nvSpPr>
        <p:spPr>
          <a:xfrm>
            <a:off x="8086437" y="4382655"/>
            <a:ext cx="96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1h12’30 1h14’20</a:t>
            </a:r>
            <a:endParaRPr lang="hu-HU" dirty="0"/>
          </a:p>
        </p:txBody>
      </p:sp>
      <p:graphicFrame>
        <p:nvGraphicFramePr>
          <p:cNvPr id="40" name="Táblázat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289022"/>
              </p:ext>
            </p:extLst>
          </p:nvPr>
        </p:nvGraphicFramePr>
        <p:xfrm>
          <a:off x="9070108" y="4388981"/>
          <a:ext cx="3121892" cy="640080"/>
        </p:xfrm>
        <a:graphic>
          <a:graphicData uri="http://schemas.openxmlformats.org/drawingml/2006/table">
            <a:tbl>
              <a:tblPr/>
              <a:tblGrid>
                <a:gridCol w="3121892">
                  <a:extLst>
                    <a:ext uri="{9D8B030D-6E8A-4147-A177-3AD203B41FA5}">
                      <a16:colId xmlns:a16="http://schemas.microsoft.com/office/drawing/2014/main" val="10508390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0" dirty="0">
                          <a:solidFill>
                            <a:srgbClr val="000000"/>
                          </a:solidFill>
                          <a:effectLst/>
                        </a:rPr>
                        <a:t>Milyen csoportokra osztja a könyveit Luther?</a:t>
                      </a:r>
                      <a:endParaRPr lang="hu-HU" sz="1800" b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316790"/>
                  </a:ext>
                </a:extLst>
              </a:tr>
            </a:tbl>
          </a:graphicData>
        </a:graphic>
      </p:graphicFrame>
      <p:sp>
        <p:nvSpPr>
          <p:cNvPr id="41" name="Szövegdoboz 40"/>
          <p:cNvSpPr txBox="1"/>
          <p:nvPr/>
        </p:nvSpPr>
        <p:spPr>
          <a:xfrm>
            <a:off x="8100292" y="5569520"/>
            <a:ext cx="96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1h35’35 1h37’20</a:t>
            </a:r>
            <a:endParaRPr lang="hu-HU" dirty="0"/>
          </a:p>
        </p:txBody>
      </p:sp>
      <p:graphicFrame>
        <p:nvGraphicFramePr>
          <p:cNvPr id="42" name="Táblázat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426688"/>
              </p:ext>
            </p:extLst>
          </p:nvPr>
        </p:nvGraphicFramePr>
        <p:xfrm>
          <a:off x="9107055" y="5450463"/>
          <a:ext cx="3084945" cy="914400"/>
        </p:xfrm>
        <a:graphic>
          <a:graphicData uri="http://schemas.openxmlformats.org/drawingml/2006/table">
            <a:tbl>
              <a:tblPr/>
              <a:tblGrid>
                <a:gridCol w="3084945">
                  <a:extLst>
                    <a:ext uri="{9D8B030D-6E8A-4147-A177-3AD203B41FA5}">
                      <a16:colId xmlns:a16="http://schemas.microsoft.com/office/drawing/2014/main" val="42878423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0" dirty="0">
                          <a:solidFill>
                            <a:srgbClr val="000000"/>
                          </a:solidFill>
                          <a:effectLst/>
                        </a:rPr>
                        <a:t>Mit ajándékoz Luther Bölcs Frigyes </a:t>
                      </a:r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fejedelemnek? Mit </a:t>
                      </a:r>
                      <a:r>
                        <a:rPr lang="hu-HU" sz="1800" b="0" dirty="0">
                          <a:solidFill>
                            <a:srgbClr val="000000"/>
                          </a:solidFill>
                          <a:effectLst/>
                        </a:rPr>
                        <a:t>eredményezhet az ajándék?</a:t>
                      </a:r>
                      <a:endParaRPr lang="hu-HU" sz="1800" b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792374"/>
                  </a:ext>
                </a:extLst>
              </a:tr>
            </a:tbl>
          </a:graphicData>
        </a:graphic>
      </p:graphicFrame>
      <p:sp>
        <p:nvSpPr>
          <p:cNvPr id="43" name="Téglalap 42">
            <a:hlinkClick r:id="rId3"/>
          </p:cNvPr>
          <p:cNvSpPr/>
          <p:nvPr/>
        </p:nvSpPr>
        <p:spPr>
          <a:xfrm>
            <a:off x="11193518" y="0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Videó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8081819" y="4904503"/>
            <a:ext cx="387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Hitről írottak – Hamis hitelvek ellen írottak – Elvakult személyekről szólók</a:t>
            </a:r>
            <a:endParaRPr lang="hu-HU" dirty="0">
              <a:solidFill>
                <a:srgbClr val="FFF2CC"/>
              </a:solidFill>
            </a:endParaRPr>
          </a:p>
        </p:txBody>
      </p:sp>
      <p:sp>
        <p:nvSpPr>
          <p:cNvPr id="45" name="Szövegdoboz 44"/>
          <p:cNvSpPr txBox="1"/>
          <p:nvPr/>
        </p:nvSpPr>
        <p:spPr>
          <a:xfrm>
            <a:off x="8091055" y="6234543"/>
            <a:ext cx="384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Biblia Újtestamentum német nyelven – elválás Rómától</a:t>
            </a:r>
            <a:endParaRPr lang="hu-HU" dirty="0">
              <a:solidFill>
                <a:srgbClr val="FFF2CC"/>
              </a:solidFill>
            </a:endParaRPr>
          </a:p>
        </p:txBody>
      </p:sp>
      <p:sp>
        <p:nvSpPr>
          <p:cNvPr id="46" name="Szövegdoboz 45"/>
          <p:cNvSpPr txBox="1"/>
          <p:nvPr/>
        </p:nvSpPr>
        <p:spPr>
          <a:xfrm>
            <a:off x="8072583" y="4093779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Augsburgba a birodalmi gyűlésre – Isten</a:t>
            </a:r>
            <a:endParaRPr lang="hu-HU" dirty="0">
              <a:solidFill>
                <a:srgbClr val="FFF2CC"/>
              </a:solidFill>
            </a:endParaRPr>
          </a:p>
        </p:txBody>
      </p:sp>
      <p:sp>
        <p:nvSpPr>
          <p:cNvPr id="47" name="Szövegdoboz 46"/>
          <p:cNvSpPr txBox="1"/>
          <p:nvPr/>
        </p:nvSpPr>
        <p:spPr>
          <a:xfrm>
            <a:off x="8044872" y="2981368"/>
            <a:ext cx="399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Isten – templom kapujára - kinyomtatják</a:t>
            </a:r>
            <a:endParaRPr lang="hu-HU" dirty="0">
              <a:solidFill>
                <a:srgbClr val="FFF2CC"/>
              </a:solidFill>
            </a:endParaRPr>
          </a:p>
        </p:txBody>
      </p:sp>
      <p:sp>
        <p:nvSpPr>
          <p:cNvPr id="48" name="Szövegdoboz 47"/>
          <p:cNvSpPr txBox="1"/>
          <p:nvPr/>
        </p:nvSpPr>
        <p:spPr>
          <a:xfrm>
            <a:off x="8063345" y="1863670"/>
            <a:ext cx="404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2CC"/>
                </a:solidFill>
              </a:rPr>
              <a:t>Bűnök bocsánata - szatirikusan</a:t>
            </a:r>
            <a:endParaRPr lang="hu-HU" dirty="0">
              <a:solidFill>
                <a:srgbClr val="FFF2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9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05925" y="0"/>
            <a:ext cx="804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323264"/>
                </a:solidFill>
              </a:rPr>
              <a:t>A hitviták kora, protestánsok és katolikusok</a:t>
            </a:r>
            <a:endParaRPr lang="hu-HU" sz="3200" b="1" dirty="0">
              <a:solidFill>
                <a:srgbClr val="323264"/>
              </a:solidFill>
            </a:endParaRP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869590"/>
              </p:ext>
            </p:extLst>
          </p:nvPr>
        </p:nvGraphicFramePr>
        <p:xfrm>
          <a:off x="-1" y="890429"/>
          <a:ext cx="12258675" cy="3383280"/>
        </p:xfrm>
        <a:graphic>
          <a:graphicData uri="http://schemas.openxmlformats.org/drawingml/2006/table">
            <a:tbl>
              <a:tblPr/>
              <a:tblGrid>
                <a:gridCol w="12258675">
                  <a:extLst>
                    <a:ext uri="{9D8B030D-6E8A-4147-A177-3AD203B41FA5}">
                      <a16:colId xmlns:a16="http://schemas.microsoft.com/office/drawing/2014/main" val="158432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0" dirty="0">
                          <a:solidFill>
                            <a:srgbClr val="000000"/>
                          </a:solidFill>
                          <a:effectLst/>
                        </a:rPr>
                        <a:t>Luther követőiből alakult az evangélikus egyház. A bűnbocsánat Isten kegyelmétől függ. Gyülekezetek alakulnak, élükön a lelkipásztor. A bűnbocsánat csak Isten által lehetséges. </a:t>
                      </a:r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Megszünteti </a:t>
                      </a:r>
                      <a:r>
                        <a:rPr lang="hu-HU" sz="1800" b="0" dirty="0">
                          <a:solidFill>
                            <a:srgbClr val="000000"/>
                          </a:solidFill>
                          <a:effectLst/>
                        </a:rPr>
                        <a:t>a </a:t>
                      </a:r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cölibátust.</a:t>
                      </a:r>
                      <a:endParaRPr lang="hu-HU" sz="1800" b="0" dirty="0" smtClean="0">
                        <a:effectLst/>
                      </a:endParaRPr>
                    </a:p>
                    <a:p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Kálvin János a </a:t>
                      </a:r>
                      <a:r>
                        <a:rPr lang="hu-HU" sz="1800" b="0" dirty="0">
                          <a:solidFill>
                            <a:srgbClr val="000000"/>
                          </a:solidFill>
                          <a:effectLst/>
                        </a:rPr>
                        <a:t>református egyház </a:t>
                      </a:r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vezetője Svájcban. Tanításai még inkább a polgárság érdekeit szolgálják. A református egyház hirdette a predesztinációt, azaz eleve elrendelés tanát: Isten mindenkit eleve elrendelt üdvösségre vagy kárhozatra,</a:t>
                      </a:r>
                      <a:endParaRPr lang="hu-HU" sz="1800" b="0" dirty="0" smtClean="0">
                        <a:effectLst/>
                      </a:endParaRPr>
                    </a:p>
                    <a:p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s ez független a jó és rossz cselekedetektől. Olcsó egyház, nincs fényűzés, a templomokat nem díszítik. </a:t>
                      </a:r>
                    </a:p>
                    <a:p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Az </a:t>
                      </a:r>
                      <a:r>
                        <a:rPr lang="hu-HU" sz="1800" b="0" dirty="0" err="1" smtClean="0">
                          <a:solidFill>
                            <a:srgbClr val="000000"/>
                          </a:solidFill>
                          <a:effectLst/>
                        </a:rPr>
                        <a:t>újrakeresztelő</a:t>
                      </a:r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 anabaptista irányzat legjelentősebb alakja </a:t>
                      </a:r>
                      <a:r>
                        <a:rPr lang="hu-HU" sz="1800" b="0" dirty="0" err="1" smtClean="0">
                          <a:solidFill>
                            <a:srgbClr val="000000"/>
                          </a:solidFill>
                          <a:effectLst/>
                        </a:rPr>
                        <a:t>Müntzer</a:t>
                      </a:r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 Tamás. A Bibliát szó szerint értelmezik. Elvetik a gyermekek megkeresztelését, vagyonközösséget hirdetnek. A mennyországot a Földön kell megvalósítani. Népi irányzat, amely hozzájárult a német parasztháború kitöréséhez.</a:t>
                      </a:r>
                      <a:endParaRPr lang="hu-HU" sz="1800" b="0" dirty="0" smtClean="0">
                        <a:effectLst/>
                      </a:endParaRPr>
                    </a:p>
                    <a:p>
                      <a:r>
                        <a:rPr lang="hu-HU" sz="1800" b="0" dirty="0" err="1" smtClean="0">
                          <a:solidFill>
                            <a:srgbClr val="000000"/>
                          </a:solidFill>
                          <a:effectLst/>
                        </a:rPr>
                        <a:t>Servet</a:t>
                      </a:r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 Mihály, akit Kálvin kivégeztet tagadja a, Jézus Krisztus istenségét, az eredendő bűnt, a predesztinációt és Szentháromságot, ezért lesz a szélsőséges irányzat neve szentháromság tagadó, </a:t>
                      </a:r>
                      <a:r>
                        <a:rPr lang="hu-HU" sz="1800" b="0" dirty="0" err="1" smtClean="0">
                          <a:solidFill>
                            <a:srgbClr val="000000"/>
                          </a:solidFill>
                          <a:effectLst/>
                        </a:rPr>
                        <a:t>antitrinitárius</a:t>
                      </a:r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, vagy unitárius irányzat. Fő menedékük Erdélyben lett.</a:t>
                      </a:r>
                      <a:endParaRPr lang="hu-HU" sz="1800" b="0" dirty="0" smtClean="0">
                        <a:effectLst/>
                      </a:endParaRPr>
                    </a:p>
                    <a:p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VIII. Henrik a pápával való </a:t>
                      </a:r>
                      <a:r>
                        <a:rPr lang="hu-HU" sz="1800" b="0" dirty="0" err="1" smtClean="0">
                          <a:solidFill>
                            <a:srgbClr val="000000"/>
                          </a:solidFill>
                          <a:effectLst/>
                        </a:rPr>
                        <a:t>ellentétei</a:t>
                      </a:r>
                      <a:r>
                        <a:rPr lang="hu-HU" sz="1800" b="0" dirty="0" smtClean="0">
                          <a:solidFill>
                            <a:srgbClr val="000000"/>
                          </a:solidFill>
                          <a:effectLst/>
                        </a:rPr>
                        <a:t> miatt, az angol egyház függetlenedik. Az anglikán egyház feje az angol király. Elutasítják a pápát. A katolikus egyházszervezetet megtartva sok protestáns tant vesznek át.</a:t>
                      </a:r>
                      <a:endParaRPr lang="hu-HU" sz="1800" b="0" dirty="0" smtClean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563362"/>
                  </a:ext>
                </a:extLst>
              </a:tr>
            </a:tbl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0" y="57681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Szövegértés – Nevezze meg a reformáció különböző irányzataiból kialakult protestáns egyházakat! </a:t>
            </a:r>
            <a:endParaRPr lang="hu-HU" sz="2000" b="1" dirty="0">
              <a:solidFill>
                <a:srgbClr val="323264"/>
              </a:solidFill>
            </a:endParaRPr>
          </a:p>
        </p:txBody>
      </p:sp>
      <p:cxnSp>
        <p:nvCxnSpPr>
          <p:cNvPr id="9" name="Egyenes összekötő 8"/>
          <p:cNvCxnSpPr/>
          <p:nvPr/>
        </p:nvCxnSpPr>
        <p:spPr>
          <a:xfrm>
            <a:off x="77002" y="1193533"/>
            <a:ext cx="1655545" cy="96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V="1">
            <a:off x="2695074" y="1212783"/>
            <a:ext cx="1828800" cy="96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96253" y="1742173"/>
            <a:ext cx="3137835" cy="96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V="1">
            <a:off x="360218" y="2604655"/>
            <a:ext cx="3241964" cy="27709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>
            <a:off x="5669280" y="2569945"/>
            <a:ext cx="1453415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 flipV="1">
            <a:off x="163629" y="3378467"/>
            <a:ext cx="1289786" cy="28876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V="1">
            <a:off x="3609474" y="3686476"/>
            <a:ext cx="3282214" cy="962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134754" y="3936733"/>
            <a:ext cx="1126155" cy="1925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 flipV="1">
            <a:off x="7382577" y="3955983"/>
            <a:ext cx="1309036" cy="28876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églalap 29"/>
          <p:cNvSpPr/>
          <p:nvPr/>
        </p:nvSpPr>
        <p:spPr>
          <a:xfrm>
            <a:off x="11193518" y="87433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MUTAT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0" y="4159199"/>
            <a:ext cx="10835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Hogyan reagált a katolikus egyház? Mit jelent a katolikus megújulás! Párosítsa! (4. vázlatpont)</a:t>
            </a:r>
            <a:endParaRPr lang="hu-HU" sz="2000" b="1" dirty="0">
              <a:solidFill>
                <a:srgbClr val="323264"/>
              </a:solidFill>
            </a:endParaRPr>
          </a:p>
        </p:txBody>
      </p:sp>
      <p:pic>
        <p:nvPicPr>
          <p:cNvPr id="33" name="Kép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6" y="4561971"/>
            <a:ext cx="1623089" cy="1623089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527" y="4599085"/>
            <a:ext cx="2073144" cy="1592175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510" y="4871730"/>
            <a:ext cx="3352800" cy="1362075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940" y="4791997"/>
            <a:ext cx="2857500" cy="1600200"/>
          </a:xfrm>
          <a:prstGeom prst="rect">
            <a:avLst/>
          </a:prstGeom>
        </p:spPr>
      </p:pic>
      <p:sp>
        <p:nvSpPr>
          <p:cNvPr id="37" name="Téglalap 36"/>
          <p:cNvSpPr/>
          <p:nvPr/>
        </p:nvSpPr>
        <p:spPr>
          <a:xfrm>
            <a:off x="117987" y="4581832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8" name="Téglalap 37"/>
          <p:cNvSpPr/>
          <p:nvPr/>
        </p:nvSpPr>
        <p:spPr>
          <a:xfrm>
            <a:off x="2512141" y="4606413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9" name="Téglalap 38"/>
          <p:cNvSpPr/>
          <p:nvPr/>
        </p:nvSpPr>
        <p:spPr>
          <a:xfrm>
            <a:off x="5235677" y="486205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0" name="Téglalap 39"/>
          <p:cNvSpPr/>
          <p:nvPr/>
        </p:nvSpPr>
        <p:spPr>
          <a:xfrm>
            <a:off x="9050592" y="481289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41" name="Szövegdoboz 40"/>
          <p:cNvSpPr txBox="1"/>
          <p:nvPr/>
        </p:nvSpPr>
        <p:spPr>
          <a:xfrm>
            <a:off x="2340078" y="6420463"/>
            <a:ext cx="187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1. Barokk stílus</a:t>
            </a:r>
            <a:endParaRPr lang="hu-HU" b="1" dirty="0"/>
          </a:p>
        </p:txBody>
      </p:sp>
      <p:sp>
        <p:nvSpPr>
          <p:cNvPr id="42" name="Szövegdoboz 41"/>
          <p:cNvSpPr txBox="1"/>
          <p:nvPr/>
        </p:nvSpPr>
        <p:spPr>
          <a:xfrm>
            <a:off x="7595418" y="6390344"/>
            <a:ext cx="237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4</a:t>
            </a:r>
            <a:r>
              <a:rPr lang="hu-HU" b="1" dirty="0" smtClean="0"/>
              <a:t>. Iskolák, papnevelők</a:t>
            </a:r>
            <a:endParaRPr lang="hu-HU" b="1" dirty="0"/>
          </a:p>
        </p:txBody>
      </p:sp>
      <p:sp>
        <p:nvSpPr>
          <p:cNvPr id="43" name="Szövegdoboz 42"/>
          <p:cNvSpPr txBox="1"/>
          <p:nvPr/>
        </p:nvSpPr>
        <p:spPr>
          <a:xfrm>
            <a:off x="4232788" y="6435211"/>
            <a:ext cx="187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2</a:t>
            </a:r>
            <a:r>
              <a:rPr lang="hu-HU" b="1" dirty="0" smtClean="0"/>
              <a:t>. Inkvizíció</a:t>
            </a:r>
            <a:endParaRPr lang="hu-HU" b="1" dirty="0"/>
          </a:p>
        </p:txBody>
      </p:sp>
      <p:sp>
        <p:nvSpPr>
          <p:cNvPr id="44" name="Szövegdoboz 43"/>
          <p:cNvSpPr txBox="1"/>
          <p:nvPr/>
        </p:nvSpPr>
        <p:spPr>
          <a:xfrm>
            <a:off x="5864941" y="6395883"/>
            <a:ext cx="187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3</a:t>
            </a:r>
            <a:r>
              <a:rPr lang="hu-HU" b="1" dirty="0" smtClean="0"/>
              <a:t>. Jezsuita rend</a:t>
            </a:r>
            <a:endParaRPr lang="hu-HU" b="1" dirty="0"/>
          </a:p>
        </p:txBody>
      </p:sp>
      <p:sp>
        <p:nvSpPr>
          <p:cNvPr id="45" name="Szövegdoboz 44"/>
          <p:cNvSpPr txBox="1"/>
          <p:nvPr/>
        </p:nvSpPr>
        <p:spPr>
          <a:xfrm>
            <a:off x="6223817" y="4861428"/>
            <a:ext cx="237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Iskolák, papnevelők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46" name="Szövegdoboz 45"/>
          <p:cNvSpPr txBox="1"/>
          <p:nvPr/>
        </p:nvSpPr>
        <p:spPr>
          <a:xfrm>
            <a:off x="452282" y="4434347"/>
            <a:ext cx="151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Jezsuita rend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7" name="Szövegdoboz 46"/>
          <p:cNvSpPr txBox="1"/>
          <p:nvPr/>
        </p:nvSpPr>
        <p:spPr>
          <a:xfrm>
            <a:off x="2861189" y="4571998"/>
            <a:ext cx="148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Inkvizíció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48" name="Szövegdoboz 47"/>
          <p:cNvSpPr txBox="1"/>
          <p:nvPr/>
        </p:nvSpPr>
        <p:spPr>
          <a:xfrm>
            <a:off x="9434052" y="4753896"/>
            <a:ext cx="187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Barokk stílus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49" name="Téglalap 48"/>
          <p:cNvSpPr/>
          <p:nvPr/>
        </p:nvSpPr>
        <p:spPr>
          <a:xfrm>
            <a:off x="10963300" y="4204139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MUTAT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0" name="Téglalap 49">
            <a:hlinkClick r:id="rId6"/>
          </p:cNvPr>
          <p:cNvSpPr/>
          <p:nvPr/>
        </p:nvSpPr>
        <p:spPr>
          <a:xfrm>
            <a:off x="10108091" y="86328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Feladat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21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145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323264"/>
                </a:solidFill>
              </a:rPr>
              <a:t>Maczkó András Pécs</a:t>
            </a:r>
            <a:endParaRPr lang="hu-HU" sz="1100" b="1" dirty="0">
              <a:solidFill>
                <a:srgbClr val="323264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05925" y="0"/>
            <a:ext cx="9868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323264"/>
                </a:solidFill>
              </a:rPr>
              <a:t>A hitviták kora, protestánsok és katolikusok</a:t>
            </a:r>
            <a:endParaRPr lang="hu-HU" sz="4000" b="1" dirty="0">
              <a:solidFill>
                <a:srgbClr val="323264"/>
              </a:solidFill>
            </a:endParaRP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272607"/>
              </p:ext>
            </p:extLst>
          </p:nvPr>
        </p:nvGraphicFramePr>
        <p:xfrm>
          <a:off x="0" y="918405"/>
          <a:ext cx="12192000" cy="3930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620">
                  <a:extLst>
                    <a:ext uri="{9D8B030D-6E8A-4147-A177-3AD203B41FA5}">
                      <a16:colId xmlns:a16="http://schemas.microsoft.com/office/drawing/2014/main" val="626790548"/>
                    </a:ext>
                  </a:extLst>
                </a:gridCol>
                <a:gridCol w="4699820">
                  <a:extLst>
                    <a:ext uri="{9D8B030D-6E8A-4147-A177-3AD203B41FA5}">
                      <a16:colId xmlns:a16="http://schemas.microsoft.com/office/drawing/2014/main" val="1345029878"/>
                    </a:ext>
                  </a:extLst>
                </a:gridCol>
                <a:gridCol w="5535560">
                  <a:extLst>
                    <a:ext uri="{9D8B030D-6E8A-4147-A177-3AD203B41FA5}">
                      <a16:colId xmlns:a16="http://schemas.microsoft.com/office/drawing/2014/main" val="2198813687"/>
                    </a:ext>
                  </a:extLst>
                </a:gridCol>
              </a:tblGrid>
              <a:tr h="491374"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Katolikus</a:t>
                      </a:r>
                      <a:r>
                        <a:rPr lang="hu-HU" baseline="0" dirty="0" smtClean="0"/>
                        <a:t> egyház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Protestáns egyház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263413"/>
                  </a:ext>
                </a:extLst>
              </a:tr>
              <a:tr h="4913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645557"/>
                  </a:ext>
                </a:extLst>
              </a:tr>
              <a:tr h="491374">
                <a:tc>
                  <a:txBody>
                    <a:bodyPr/>
                    <a:lstStyle/>
                    <a:p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330528"/>
                  </a:ext>
                </a:extLst>
              </a:tr>
              <a:tr h="491374">
                <a:tc>
                  <a:txBody>
                    <a:bodyPr/>
                    <a:lstStyle/>
                    <a:p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347892"/>
                  </a:ext>
                </a:extLst>
              </a:tr>
              <a:tr h="491374">
                <a:tc>
                  <a:txBody>
                    <a:bodyPr/>
                    <a:lstStyle/>
                    <a:p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264463"/>
                  </a:ext>
                </a:extLst>
              </a:tr>
              <a:tr h="491374">
                <a:tc>
                  <a:txBody>
                    <a:bodyPr/>
                    <a:lstStyle/>
                    <a:p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184425"/>
                  </a:ext>
                </a:extLst>
              </a:tr>
              <a:tr h="491374">
                <a:tc>
                  <a:txBody>
                    <a:bodyPr/>
                    <a:lstStyle/>
                    <a:p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56600"/>
                  </a:ext>
                </a:extLst>
              </a:tr>
              <a:tr h="491374">
                <a:tc>
                  <a:txBody>
                    <a:bodyPr/>
                    <a:lstStyle/>
                    <a:p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120223"/>
                  </a:ext>
                </a:extLst>
              </a:tr>
            </a:tbl>
          </a:graphicData>
        </a:graphic>
      </p:graphicFrame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259198"/>
              </p:ext>
            </p:extLst>
          </p:nvPr>
        </p:nvGraphicFramePr>
        <p:xfrm>
          <a:off x="3984522" y="6492240"/>
          <a:ext cx="2957052" cy="365760"/>
        </p:xfrm>
        <a:graphic>
          <a:graphicData uri="http://schemas.openxmlformats.org/drawingml/2006/table">
            <a:tbl>
              <a:tblPr/>
              <a:tblGrid>
                <a:gridCol w="2957052">
                  <a:extLst>
                    <a:ext uri="{9D8B030D-6E8A-4147-A177-3AD203B41FA5}">
                      <a16:colId xmlns:a16="http://schemas.microsoft.com/office/drawing/2014/main" val="8573880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Szentírás és hagyomány</a:t>
                      </a:r>
                      <a:endParaRPr lang="hu-HU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862536"/>
                  </a:ext>
                </a:extLst>
              </a:tr>
            </a:tbl>
          </a:graphicData>
        </a:graphic>
      </p:graphicFrame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422924"/>
              </p:ext>
            </p:extLst>
          </p:nvPr>
        </p:nvGraphicFramePr>
        <p:xfrm>
          <a:off x="4866967" y="4998039"/>
          <a:ext cx="2438401" cy="365760"/>
        </p:xfrm>
        <a:graphic>
          <a:graphicData uri="http://schemas.openxmlformats.org/drawingml/2006/table">
            <a:tbl>
              <a:tblPr/>
              <a:tblGrid>
                <a:gridCol w="2438401">
                  <a:extLst>
                    <a:ext uri="{9D8B030D-6E8A-4147-A177-3AD203B41FA5}">
                      <a16:colId xmlns:a16="http://schemas.microsoft.com/office/drawing/2014/main" val="14913635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Kegyelem és tetteink</a:t>
                      </a:r>
                      <a:endParaRPr lang="hu-HU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920051"/>
                  </a:ext>
                </a:extLst>
              </a:tr>
            </a:tbl>
          </a:graphicData>
        </a:graphic>
      </p:graphicFrame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618547"/>
              </p:ext>
            </p:extLst>
          </p:nvPr>
        </p:nvGraphicFramePr>
        <p:xfrm>
          <a:off x="9805220" y="6492240"/>
          <a:ext cx="2268794" cy="365760"/>
        </p:xfrm>
        <a:graphic>
          <a:graphicData uri="http://schemas.openxmlformats.org/drawingml/2006/table">
            <a:tbl>
              <a:tblPr/>
              <a:tblGrid>
                <a:gridCol w="2268794">
                  <a:extLst>
                    <a:ext uri="{9D8B030D-6E8A-4147-A177-3AD203B41FA5}">
                      <a16:colId xmlns:a16="http://schemas.microsoft.com/office/drawing/2014/main" val="8825964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Hit és jócselekedet</a:t>
                      </a:r>
                      <a:endParaRPr lang="hu-HU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917779"/>
                  </a:ext>
                </a:extLst>
              </a:tr>
            </a:tbl>
          </a:graphicData>
        </a:graphic>
      </p:graphicFrame>
      <p:graphicFrame>
        <p:nvGraphicFramePr>
          <p:cNvPr id="9" name="Tábláza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710969"/>
              </p:ext>
            </p:extLst>
          </p:nvPr>
        </p:nvGraphicFramePr>
        <p:xfrm>
          <a:off x="1811593" y="4978374"/>
          <a:ext cx="2780071" cy="365760"/>
        </p:xfrm>
        <a:graphic>
          <a:graphicData uri="http://schemas.openxmlformats.org/drawingml/2006/table">
            <a:tbl>
              <a:tblPr/>
              <a:tblGrid>
                <a:gridCol w="2780071">
                  <a:extLst>
                    <a:ext uri="{9D8B030D-6E8A-4147-A177-3AD203B41FA5}">
                      <a16:colId xmlns:a16="http://schemas.microsoft.com/office/drawing/2014/main" val="36160125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rgbClr val="000000"/>
                          </a:solidFill>
                          <a:effectLst/>
                        </a:rPr>
                        <a:t>Jézus, Mária és a szentek</a:t>
                      </a:r>
                      <a:endParaRPr lang="pt-BR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549563"/>
                  </a:ext>
                </a:extLst>
              </a:tr>
            </a:tbl>
          </a:graphicData>
        </a:graphic>
      </p:graphicFrame>
      <p:graphicFrame>
        <p:nvGraphicFramePr>
          <p:cNvPr id="10" name="Tábláza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600184"/>
              </p:ext>
            </p:extLst>
          </p:nvPr>
        </p:nvGraphicFramePr>
        <p:xfrm>
          <a:off x="1074174" y="6030427"/>
          <a:ext cx="3871452" cy="365760"/>
        </p:xfrm>
        <a:graphic>
          <a:graphicData uri="http://schemas.openxmlformats.org/drawingml/2006/table">
            <a:tbl>
              <a:tblPr/>
              <a:tblGrid>
                <a:gridCol w="3871452">
                  <a:extLst>
                    <a:ext uri="{9D8B030D-6E8A-4147-A177-3AD203B41FA5}">
                      <a16:colId xmlns:a16="http://schemas.microsoft.com/office/drawing/2014/main" val="3102722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Jézus Krisztus és helytartója a pápa</a:t>
                      </a:r>
                      <a:endParaRPr lang="hu-HU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237445"/>
                  </a:ext>
                </a:extLst>
              </a:tr>
            </a:tbl>
          </a:graphicData>
        </a:graphic>
      </p:graphicFrame>
      <p:graphicFrame>
        <p:nvGraphicFramePr>
          <p:cNvPr id="11" name="Tábláza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438514"/>
              </p:ext>
            </p:extLst>
          </p:nvPr>
        </p:nvGraphicFramePr>
        <p:xfrm>
          <a:off x="5400368" y="6020594"/>
          <a:ext cx="3173361" cy="365760"/>
        </p:xfrm>
        <a:graphic>
          <a:graphicData uri="http://schemas.openxmlformats.org/drawingml/2006/table">
            <a:tbl>
              <a:tblPr/>
              <a:tblGrid>
                <a:gridCol w="3173361">
                  <a:extLst>
                    <a:ext uri="{9D8B030D-6E8A-4147-A177-3AD203B41FA5}">
                      <a16:colId xmlns:a16="http://schemas.microsoft.com/office/drawing/2014/main" val="23451420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Jézus valóságban megjelenik</a:t>
                      </a:r>
                      <a:endParaRPr lang="hu-HU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712132"/>
                  </a:ext>
                </a:extLst>
              </a:tr>
            </a:tbl>
          </a:graphicData>
        </a:graphic>
      </p:graphicFrame>
      <p:graphicFrame>
        <p:nvGraphicFramePr>
          <p:cNvPr id="12" name="Tábláza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984356"/>
              </p:ext>
            </p:extLst>
          </p:nvPr>
        </p:nvGraphicFramePr>
        <p:xfrm>
          <a:off x="8654846" y="5066865"/>
          <a:ext cx="2976716" cy="365760"/>
        </p:xfrm>
        <a:graphic>
          <a:graphicData uri="http://schemas.openxmlformats.org/drawingml/2006/table">
            <a:tbl>
              <a:tblPr/>
              <a:tblGrid>
                <a:gridCol w="2976716">
                  <a:extLst>
                    <a:ext uri="{9D8B030D-6E8A-4147-A177-3AD203B41FA5}">
                      <a16:colId xmlns:a16="http://schemas.microsoft.com/office/drawing/2014/main" val="30353243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Jézus és titkai ábrázolhatók</a:t>
                      </a:r>
                      <a:endParaRPr lang="hu-HU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178798"/>
                  </a:ext>
                </a:extLst>
              </a:tr>
            </a:tbl>
          </a:graphicData>
        </a:graphic>
      </p:graphicFrame>
      <p:graphicFrame>
        <p:nvGraphicFramePr>
          <p:cNvPr id="13" name="Tábláza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019551"/>
              </p:ext>
            </p:extLst>
          </p:nvPr>
        </p:nvGraphicFramePr>
        <p:xfrm>
          <a:off x="9441427" y="5971433"/>
          <a:ext cx="2081981" cy="365760"/>
        </p:xfrm>
        <a:graphic>
          <a:graphicData uri="http://schemas.openxmlformats.org/drawingml/2006/table">
            <a:tbl>
              <a:tblPr/>
              <a:tblGrid>
                <a:gridCol w="2081981">
                  <a:extLst>
                    <a:ext uri="{9D8B030D-6E8A-4147-A177-3AD203B41FA5}">
                      <a16:colId xmlns:a16="http://schemas.microsoft.com/office/drawing/2014/main" val="39118774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Csak a Szentírás</a:t>
                      </a:r>
                      <a:endParaRPr lang="hu-HU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62936"/>
                  </a:ext>
                </a:extLst>
              </a:tr>
            </a:tbl>
          </a:graphicData>
        </a:graphic>
      </p:graphicFrame>
      <p:graphicFrame>
        <p:nvGraphicFramePr>
          <p:cNvPr id="14" name="Tábláza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994201"/>
              </p:ext>
            </p:extLst>
          </p:nvPr>
        </p:nvGraphicFramePr>
        <p:xfrm>
          <a:off x="208935" y="6384388"/>
          <a:ext cx="2170471" cy="365760"/>
        </p:xfrm>
        <a:graphic>
          <a:graphicData uri="http://schemas.openxmlformats.org/drawingml/2006/table">
            <a:tbl>
              <a:tblPr/>
              <a:tblGrid>
                <a:gridCol w="2170471">
                  <a:extLst>
                    <a:ext uri="{9D8B030D-6E8A-4147-A177-3AD203B41FA5}">
                      <a16:colId xmlns:a16="http://schemas.microsoft.com/office/drawing/2014/main" val="18923708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Csak a kegyelem</a:t>
                      </a:r>
                      <a:endParaRPr lang="hu-HU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103548"/>
                  </a:ext>
                </a:extLst>
              </a:tr>
            </a:tbl>
          </a:graphicData>
        </a:graphic>
      </p:graphicFrame>
      <p:graphicFrame>
        <p:nvGraphicFramePr>
          <p:cNvPr id="15" name="Tábláza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81726"/>
              </p:ext>
            </p:extLst>
          </p:nvPr>
        </p:nvGraphicFramePr>
        <p:xfrm>
          <a:off x="10788447" y="5578142"/>
          <a:ext cx="1482213" cy="365760"/>
        </p:xfrm>
        <a:graphic>
          <a:graphicData uri="http://schemas.openxmlformats.org/drawingml/2006/table">
            <a:tbl>
              <a:tblPr/>
              <a:tblGrid>
                <a:gridCol w="1482213">
                  <a:extLst>
                    <a:ext uri="{9D8B030D-6E8A-4147-A177-3AD203B41FA5}">
                      <a16:colId xmlns:a16="http://schemas.microsoft.com/office/drawing/2014/main" val="1057905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Csak a hit</a:t>
                      </a:r>
                      <a:endParaRPr lang="hu-HU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197760"/>
                  </a:ext>
                </a:extLst>
              </a:tr>
            </a:tbl>
          </a:graphicData>
        </a:graphic>
      </p:graphicFrame>
      <p:graphicFrame>
        <p:nvGraphicFramePr>
          <p:cNvPr id="16" name="Tábláza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07465"/>
              </p:ext>
            </p:extLst>
          </p:nvPr>
        </p:nvGraphicFramePr>
        <p:xfrm>
          <a:off x="7445477" y="6492240"/>
          <a:ext cx="1570703" cy="365760"/>
        </p:xfrm>
        <a:graphic>
          <a:graphicData uri="http://schemas.openxmlformats.org/drawingml/2006/table">
            <a:tbl>
              <a:tblPr/>
              <a:tblGrid>
                <a:gridCol w="1570703">
                  <a:extLst>
                    <a:ext uri="{9D8B030D-6E8A-4147-A177-3AD203B41FA5}">
                      <a16:colId xmlns:a16="http://schemas.microsoft.com/office/drawing/2014/main" val="27833077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Csak Jézus</a:t>
                      </a:r>
                      <a:endParaRPr lang="hu-HU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771978"/>
                  </a:ext>
                </a:extLst>
              </a:tr>
            </a:tbl>
          </a:graphicData>
        </a:graphic>
      </p:graphicFrame>
      <p:graphicFrame>
        <p:nvGraphicFramePr>
          <p:cNvPr id="17" name="Tábláza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824719"/>
              </p:ext>
            </p:extLst>
          </p:nvPr>
        </p:nvGraphicFramePr>
        <p:xfrm>
          <a:off x="4412225" y="5514233"/>
          <a:ext cx="1570703" cy="365760"/>
        </p:xfrm>
        <a:graphic>
          <a:graphicData uri="http://schemas.openxmlformats.org/drawingml/2006/table">
            <a:tbl>
              <a:tblPr/>
              <a:tblGrid>
                <a:gridCol w="1570703">
                  <a:extLst>
                    <a:ext uri="{9D8B030D-6E8A-4147-A177-3AD203B41FA5}">
                      <a16:colId xmlns:a16="http://schemas.microsoft.com/office/drawing/2014/main" val="27833077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Csak Jézus</a:t>
                      </a:r>
                      <a:endParaRPr lang="hu-HU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771978"/>
                  </a:ext>
                </a:extLst>
              </a:tr>
            </a:tbl>
          </a:graphicData>
        </a:graphic>
      </p:graphicFrame>
      <p:graphicFrame>
        <p:nvGraphicFramePr>
          <p:cNvPr id="18" name="Táblázat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514375"/>
              </p:ext>
            </p:extLst>
          </p:nvPr>
        </p:nvGraphicFramePr>
        <p:xfrm>
          <a:off x="6501581" y="5533595"/>
          <a:ext cx="4186084" cy="365760"/>
        </p:xfrm>
        <a:graphic>
          <a:graphicData uri="http://schemas.openxmlformats.org/drawingml/2006/table">
            <a:tbl>
              <a:tblPr/>
              <a:tblGrid>
                <a:gridCol w="4186084">
                  <a:extLst>
                    <a:ext uri="{9D8B030D-6E8A-4147-A177-3AD203B41FA5}">
                      <a16:colId xmlns:a16="http://schemas.microsoft.com/office/drawing/2014/main" val="3221114636"/>
                    </a:ext>
                  </a:extLst>
                </a:gridCol>
              </a:tblGrid>
              <a:tr h="35071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Csak emlékezünk az utolsó vacsorára</a:t>
                      </a:r>
                      <a:endParaRPr lang="hu-HU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6846982"/>
                  </a:ext>
                </a:extLst>
              </a:tr>
            </a:tbl>
          </a:graphicData>
        </a:graphic>
      </p:graphicFrame>
      <p:graphicFrame>
        <p:nvGraphicFramePr>
          <p:cNvPr id="19" name="Táblázat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912323"/>
              </p:ext>
            </p:extLst>
          </p:nvPr>
        </p:nvGraphicFramePr>
        <p:xfrm>
          <a:off x="0" y="5519149"/>
          <a:ext cx="4100052" cy="365760"/>
        </p:xfrm>
        <a:graphic>
          <a:graphicData uri="http://schemas.openxmlformats.org/drawingml/2006/table">
            <a:tbl>
              <a:tblPr/>
              <a:tblGrid>
                <a:gridCol w="4100052">
                  <a:extLst>
                    <a:ext uri="{9D8B030D-6E8A-4147-A177-3AD203B41FA5}">
                      <a16:colId xmlns:a16="http://schemas.microsoft.com/office/drawing/2014/main" val="4491623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</a:rPr>
                        <a:t>"Ne csinálj magadnak faragott képet!"</a:t>
                      </a:r>
                      <a:endParaRPr lang="hu-HU" sz="1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847891"/>
                  </a:ext>
                </a:extLst>
              </a:tr>
            </a:tbl>
          </a:graphicData>
        </a:graphic>
      </p:graphicFrame>
      <p:sp>
        <p:nvSpPr>
          <p:cNvPr id="35" name="Téglalap 34"/>
          <p:cNvSpPr/>
          <p:nvPr/>
        </p:nvSpPr>
        <p:spPr>
          <a:xfrm>
            <a:off x="11193518" y="0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MUTAT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" name="Téglalap 35"/>
          <p:cNvSpPr/>
          <p:nvPr/>
        </p:nvSpPr>
        <p:spPr>
          <a:xfrm>
            <a:off x="11193518" y="566201"/>
            <a:ext cx="998482" cy="451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ELREJT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7" name="Szövegdoboz 36"/>
          <p:cNvSpPr txBox="1"/>
          <p:nvPr/>
        </p:nvSpPr>
        <p:spPr>
          <a:xfrm>
            <a:off x="-78658" y="570424"/>
            <a:ext cx="10835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323264"/>
                </a:solidFill>
              </a:rPr>
              <a:t>Mi a különbség a katolikus és a protestáns egyházak között! </a:t>
            </a:r>
            <a:r>
              <a:rPr lang="hu-HU" sz="2000" b="1" dirty="0" err="1" smtClean="0">
                <a:solidFill>
                  <a:srgbClr val="323264"/>
                </a:solidFill>
              </a:rPr>
              <a:t>Katt</a:t>
            </a:r>
            <a:r>
              <a:rPr lang="hu-HU" sz="2000" b="1" dirty="0" smtClean="0">
                <a:solidFill>
                  <a:srgbClr val="323264"/>
                </a:solidFill>
              </a:rPr>
              <a:t> a szempontra a megoldásért!</a:t>
            </a:r>
            <a:endParaRPr lang="hu-HU" sz="2000" b="1" dirty="0">
              <a:solidFill>
                <a:srgbClr val="323264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8088" y="1530827"/>
            <a:ext cx="1377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Hit </a:t>
            </a:r>
            <a:r>
              <a:rPr lang="hu-HU" b="1" dirty="0" smtClean="0"/>
              <a:t>alapja</a:t>
            </a:r>
            <a:endParaRPr lang="hu-HU" b="1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0" y="2045812"/>
            <a:ext cx="183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Üdvösség </a:t>
            </a:r>
            <a:r>
              <a:rPr lang="hu-HU" b="1" dirty="0" smtClean="0"/>
              <a:t>alapja</a:t>
            </a:r>
            <a:endParaRPr lang="hu-HU" b="1" dirty="0"/>
          </a:p>
        </p:txBody>
      </p:sp>
      <p:sp>
        <p:nvSpPr>
          <p:cNvPr id="38" name="Szövegdoboz 37"/>
          <p:cNvSpPr txBox="1"/>
          <p:nvPr/>
        </p:nvSpPr>
        <p:spPr>
          <a:xfrm>
            <a:off x="-26763" y="2546923"/>
            <a:ext cx="183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Üdvözülés </a:t>
            </a:r>
            <a:r>
              <a:rPr lang="hu-HU" b="1" dirty="0" smtClean="0"/>
              <a:t>útja</a:t>
            </a:r>
            <a:endParaRPr lang="hu-HU" b="1" dirty="0"/>
          </a:p>
        </p:txBody>
      </p:sp>
      <p:sp>
        <p:nvSpPr>
          <p:cNvPr id="39" name="Szövegdoboz 38"/>
          <p:cNvSpPr txBox="1"/>
          <p:nvPr/>
        </p:nvSpPr>
        <p:spPr>
          <a:xfrm>
            <a:off x="47298" y="3024684"/>
            <a:ext cx="17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Közbenjárók</a:t>
            </a:r>
            <a:endParaRPr lang="hu-HU" dirty="0"/>
          </a:p>
        </p:txBody>
      </p:sp>
      <p:sp>
        <p:nvSpPr>
          <p:cNvPr id="40" name="Szövegdoboz 39"/>
          <p:cNvSpPr txBox="1"/>
          <p:nvPr/>
        </p:nvSpPr>
        <p:spPr>
          <a:xfrm>
            <a:off x="28088" y="3516007"/>
            <a:ext cx="146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Egyház </a:t>
            </a:r>
            <a:r>
              <a:rPr lang="hu-HU" b="1" dirty="0" smtClean="0"/>
              <a:t>feje</a:t>
            </a:r>
            <a:endParaRPr lang="hu-HU" b="1" dirty="0"/>
          </a:p>
        </p:txBody>
      </p:sp>
      <p:sp>
        <p:nvSpPr>
          <p:cNvPr id="41" name="Szövegdoboz 40"/>
          <p:cNvSpPr txBox="1"/>
          <p:nvPr/>
        </p:nvSpPr>
        <p:spPr>
          <a:xfrm>
            <a:off x="89717" y="4006211"/>
            <a:ext cx="146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Úrvacsora</a:t>
            </a:r>
            <a:endParaRPr lang="hu-HU" dirty="0"/>
          </a:p>
        </p:txBody>
      </p:sp>
      <p:sp>
        <p:nvSpPr>
          <p:cNvPr id="42" name="Szövegdoboz 41"/>
          <p:cNvSpPr txBox="1"/>
          <p:nvPr/>
        </p:nvSpPr>
        <p:spPr>
          <a:xfrm>
            <a:off x="17543" y="4501158"/>
            <a:ext cx="180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Képek, </a:t>
            </a:r>
            <a:r>
              <a:rPr lang="hu-HU" b="1" dirty="0" smtClean="0"/>
              <a:t>szobrok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27033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10782 -0.73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-3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12696 -0.6472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-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14779 -0.44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2219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62669 -0.628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28" y="-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20625 -0.4430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2215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0.54493 -0.590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53" y="-2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07383 -0.295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47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0.06667 -0.50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9987 -0.3803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1902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1667 -0.2898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22852 -0.309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-15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04948 -0.221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0.47005 -0.091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3" y="-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58099 -0.1462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. egyéni sém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3276</TotalTime>
  <Words>4005</Words>
  <Application>Microsoft Office PowerPoint</Application>
  <PresentationFormat>Szélesvásznú</PresentationFormat>
  <Paragraphs>615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Arial</vt:lpstr>
      <vt:lpstr>times</vt:lpstr>
      <vt:lpstr>Times New Roman</vt:lpstr>
      <vt:lpstr>Office-téma</vt:lpstr>
      <vt:lpstr>A világ és Európa a kora újkorban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történelem kezdete</dc:title>
  <dc:creator>Maczko András</dc:creator>
  <cp:lastModifiedBy>Maczko András</cp:lastModifiedBy>
  <cp:revision>187</cp:revision>
  <dcterms:created xsi:type="dcterms:W3CDTF">2018-08-20T12:49:51Z</dcterms:created>
  <dcterms:modified xsi:type="dcterms:W3CDTF">2023-12-13T09:16:55Z</dcterms:modified>
</cp:coreProperties>
</file>