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1" clrIdx="0">
    <p:extLst>
      <p:ext uri="{19B8F6BF-5375-455C-9EA6-DF929625EA0E}">
        <p15:presenceInfo xmlns:p15="http://schemas.microsoft.com/office/powerpoint/2012/main" userId="Maczko Andr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323232"/>
    <a:srgbClr val="339933"/>
    <a:srgbClr val="323264"/>
    <a:srgbClr val="96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2024. 01. 31.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zanza.tv/tortenelem/ujkor-magyarorszag-kora-ujkorban/az-erdelyi-fejedelemse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PjpUC8T8sj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qEmOTisSg" TargetMode="External"/><Relationship Id="rId2" Type="http://schemas.openxmlformats.org/officeDocument/2006/relationships/hyperlink" Target="https://www.youtube.com/watch?v=X8zCv0AHnCs&amp;t=311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aczkoandras.uw.hu/tori/vazlatok_6_3.html#toro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://equizshow.com/play/6736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CxmWIAGE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www.sulinet.hu/oroksegtar/data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f4v94fv518" TargetMode="External"/><Relationship Id="rId3" Type="http://schemas.openxmlformats.org/officeDocument/2006/relationships/hyperlink" Target="http://maczko.k3net.hu/tori/6_3_Mo_ujkor.pptx" TargetMode="External"/><Relationship Id="rId7" Type="http://schemas.openxmlformats.org/officeDocument/2006/relationships/hyperlink" Target="https://learningapps.org/display?v=p8gexx72j18" TargetMode="External"/><Relationship Id="rId2" Type="http://schemas.openxmlformats.org/officeDocument/2006/relationships/hyperlink" Target="http://maczko.k3net.hu/tori/word/6o_3_tema_Mo_ujkor_kezdete_2019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aczko.k3net.hu/tori/tanmod_6_3_mo_kora_ujkor_szemely.html" TargetMode="External"/><Relationship Id="rId5" Type="http://schemas.openxmlformats.org/officeDocument/2006/relationships/hyperlink" Target="http://equizshow.com/play/67364" TargetMode="External"/><Relationship Id="rId4" Type="http://schemas.openxmlformats.org/officeDocument/2006/relationships/hyperlink" Target="http://maczko.k3net.hu/tori/tanmod_6_3_mo_kora_ujkor_evszam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dea.hu/videok/film-animacio/egri-csillagok-1968-film-dha56rEq9P61nQo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czkoandras.uw.hu/tori/3_reszre_szakadt_mo.htm" TargetMode="External"/><Relationship Id="rId4" Type="http://schemas.openxmlformats.org/officeDocument/2006/relationships/hyperlink" Target="http://maczkoandras.uw.hu/digi/Mo_3_resze/Mo_3_resze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andras.uw.hu/tori/varhab_mo_3_szakad_terkep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ASKDGvQTU" TargetMode="External"/><Relationship Id="rId2" Type="http://schemas.openxmlformats.org/officeDocument/2006/relationships/hyperlink" Target="m3d://www.mozaweb.hu/mozaik3D/TOR/ujkor/egri_var/index.html?PHPSESSID=n0292ha557uv5lvs8771155lub#aW50ZXJuYWxzPXsibGV4aWtvbklEIjoiNDA0OCIsImJ1bmRsZVVybCI6Imh0dHBzOlwvXC93d3cubW96YXdlYi5odVwvbW96YWlrM0RcL1RPUlwvdWprb3JcL2VncmlfdmFyXC8iLCJ3ZWJTZXNzaW9uSUQiOiJuMDI5MmhhNTU3dXY1bHZzODc3MTE1NWx1YiIsImdsb2JhbHMiOnsibGFuZ3VhZ2UiOiJodSIsImJhc2VVcmwiOiJodHRwczpcL1wvd3d3Lm1vemF3ZWIuaHVcLyJ9LCJsb2dpbl90b2tlbiI6Ijc5YjQxYjIwOWExZGFiNGM3YzQ5YmFiMWY5ZWJlMDAzIn0=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XKbSDtHY5k&amp;t=506s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learningapps.org/display?v=ps6vpzy1a1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anza.tv/tortenelem/ujkor-magyarorszag-kora-ujkorban/reformacio-es-katolikus-megujulas-magyarorszag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a kora újkorban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6.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FI-504010601/1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églalap 33"/>
          <p:cNvSpPr/>
          <p:nvPr/>
        </p:nvSpPr>
        <p:spPr>
          <a:xfrm>
            <a:off x="5355021" y="3584187"/>
            <a:ext cx="2429164" cy="314036"/>
          </a:xfrm>
          <a:prstGeom prst="rect">
            <a:avLst/>
          </a:prstGeom>
          <a:solidFill>
            <a:schemeClr val="bg1"/>
          </a:solidFill>
          <a:ln w="25400">
            <a:solidFill>
              <a:srgbClr val="3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89338" y="5507581"/>
            <a:ext cx="2429164" cy="314036"/>
          </a:xfrm>
          <a:prstGeom prst="rect">
            <a:avLst/>
          </a:prstGeom>
          <a:solidFill>
            <a:schemeClr val="bg1"/>
          </a:solidFill>
          <a:ln w="25400">
            <a:solidFill>
              <a:srgbClr val="3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0" y="3389746"/>
            <a:ext cx="2429164" cy="314036"/>
          </a:xfrm>
          <a:prstGeom prst="rect">
            <a:avLst/>
          </a:prstGeom>
          <a:solidFill>
            <a:schemeClr val="bg1"/>
          </a:solidFill>
          <a:ln w="25400">
            <a:solidFill>
              <a:srgbClr val="3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81019" y="0"/>
            <a:ext cx="741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Hitviták Magyarországon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680584"/>
            <a:ext cx="7370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Rendezze a képekhez a reformáció kulturális következményeit!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6" y="1081090"/>
            <a:ext cx="2019300" cy="225742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12436" y="2874926"/>
            <a:ext cx="20227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b="1" dirty="0" smtClean="0">
                <a:solidFill>
                  <a:schemeClr val="bg1"/>
                </a:solidFill>
              </a:rPr>
              <a:t>Forrás: http</a:t>
            </a:r>
            <a:r>
              <a:rPr lang="hu-HU" sz="1000" b="1" dirty="0">
                <a:solidFill>
                  <a:schemeClr val="bg1"/>
                </a:solidFill>
              </a:rPr>
              <a:t>://biblia.hu</a:t>
            </a:r>
            <a:r>
              <a:rPr lang="hu-HU" sz="1000" b="1" dirty="0" smtClean="0">
                <a:solidFill>
                  <a:schemeClr val="bg1"/>
                </a:solidFill>
              </a:rPr>
              <a:t>/</a:t>
            </a:r>
          </a:p>
          <a:p>
            <a:r>
              <a:rPr lang="hu-HU" sz="1000" b="1" dirty="0" err="1" smtClean="0">
                <a:solidFill>
                  <a:schemeClr val="bg1"/>
                </a:solidFill>
              </a:rPr>
              <a:t>bibliaforditasok_a_reformacio</a:t>
            </a:r>
            <a:r>
              <a:rPr lang="hu-HU" sz="1000" b="1" dirty="0" smtClean="0">
                <a:solidFill>
                  <a:schemeClr val="bg1"/>
                </a:solidFill>
              </a:rPr>
              <a:t>_</a:t>
            </a:r>
          </a:p>
          <a:p>
            <a:r>
              <a:rPr lang="hu-HU" sz="1000" b="1" dirty="0" err="1" smtClean="0">
                <a:solidFill>
                  <a:schemeClr val="bg1"/>
                </a:solidFill>
              </a:rPr>
              <a:t>korabol</a:t>
            </a:r>
            <a:r>
              <a:rPr lang="hu-HU" sz="1000" b="1" dirty="0" smtClean="0">
                <a:solidFill>
                  <a:schemeClr val="bg1"/>
                </a:solidFill>
              </a:rPr>
              <a:t>/</a:t>
            </a:r>
            <a:r>
              <a:rPr lang="hu-HU" sz="1000" b="1" dirty="0" err="1" smtClean="0">
                <a:solidFill>
                  <a:schemeClr val="bg1"/>
                </a:solidFill>
              </a:rPr>
              <a:t>pictures</a:t>
            </a:r>
            <a:r>
              <a:rPr lang="hu-HU" sz="1000" b="1" dirty="0" smtClean="0">
                <a:solidFill>
                  <a:schemeClr val="bg1"/>
                </a:solidFill>
              </a:rPr>
              <a:t>/</a:t>
            </a:r>
            <a:r>
              <a:rPr lang="hu-HU" sz="1000" b="1" dirty="0" err="1" smtClean="0">
                <a:solidFill>
                  <a:schemeClr val="bg1"/>
                </a:solidFill>
              </a:rPr>
              <a:t>big</a:t>
            </a:r>
            <a:r>
              <a:rPr lang="hu-HU" sz="1000" b="1" dirty="0" smtClean="0">
                <a:solidFill>
                  <a:schemeClr val="bg1"/>
                </a:solidFill>
              </a:rPr>
              <a:t>/701k.jpg</a:t>
            </a:r>
            <a:endParaRPr lang="hu-HU" sz="1000" b="1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647" y="1030001"/>
            <a:ext cx="1771650" cy="258127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819267" y="3244331"/>
            <a:ext cx="15776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 smtClean="0">
                <a:solidFill>
                  <a:schemeClr val="bg1"/>
                </a:solidFill>
              </a:rPr>
              <a:t>Forrás: www.parokia.hu</a:t>
            </a:r>
            <a:r>
              <a:rPr lang="hu-HU" sz="1000" b="1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404" y="3961389"/>
            <a:ext cx="1943100" cy="2352675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606483" y="3992525"/>
            <a:ext cx="21058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</a:t>
            </a:r>
            <a:r>
              <a:rPr lang="hu-HU" sz="1000" dirty="0" smtClean="0"/>
              <a:t>static-cdn.arcanum.hu/</a:t>
            </a:r>
          </a:p>
          <a:p>
            <a:r>
              <a:rPr lang="hu-HU" sz="1000" dirty="0" err="1" smtClean="0"/>
              <a:t>nfo-resources</a:t>
            </a:r>
            <a:r>
              <a:rPr lang="hu-HU" sz="1000" dirty="0" smtClean="0"/>
              <a:t>/</a:t>
            </a:r>
            <a:r>
              <a:rPr lang="hu-HU" sz="1000" dirty="0" err="1" smtClean="0"/>
              <a:t>pannon_pic</a:t>
            </a:r>
            <a:r>
              <a:rPr lang="hu-HU" sz="1000" dirty="0" smtClean="0"/>
              <a:t>/pannon/</a:t>
            </a:r>
          </a:p>
          <a:p>
            <a:r>
              <a:rPr lang="hu-HU" sz="1000" dirty="0" smtClean="0"/>
              <a:t>panny-235-1.jpg</a:t>
            </a:r>
            <a:endParaRPr lang="hu-HU" sz="1000" dirty="0"/>
          </a:p>
        </p:txBody>
      </p:sp>
      <p:sp>
        <p:nvSpPr>
          <p:cNvPr id="15" name="Téglalap 14"/>
          <p:cNvSpPr/>
          <p:nvPr/>
        </p:nvSpPr>
        <p:spPr>
          <a:xfrm>
            <a:off x="73891" y="4454295"/>
            <a:ext cx="26954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hu.wikipedia.org/</a:t>
            </a:r>
            <a:r>
              <a:rPr lang="hu-HU" sz="1000" dirty="0" err="1" smtClean="0"/>
              <a:t>wiki</a:t>
            </a:r>
            <a:r>
              <a:rPr lang="hu-HU" sz="1000" dirty="0" smtClean="0"/>
              <a:t>/</a:t>
            </a:r>
            <a:r>
              <a:rPr lang="hu-HU" sz="1000" dirty="0" err="1" smtClean="0"/>
              <a:t>Debrecen_kulturális_élete</a:t>
            </a:r>
            <a:endParaRPr lang="hu-HU" sz="10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994" y="4504684"/>
            <a:ext cx="2753880" cy="2353316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913329" y="6457890"/>
            <a:ext cx="2240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Forrás: https</a:t>
            </a:r>
            <a:r>
              <a:rPr lang="hu-HU" sz="1000" dirty="0">
                <a:solidFill>
                  <a:schemeClr val="bg1"/>
                </a:solidFill>
              </a:rPr>
              <a:t>://</a:t>
            </a:r>
            <a:r>
              <a:rPr lang="hu-HU" sz="1000" dirty="0" smtClean="0">
                <a:solidFill>
                  <a:schemeClr val="bg1"/>
                </a:solidFill>
              </a:rPr>
              <a:t>hu.wikipedia.org/wiki/</a:t>
            </a:r>
          </a:p>
          <a:p>
            <a:r>
              <a:rPr lang="hu-HU" sz="1000" dirty="0" smtClean="0">
                <a:solidFill>
                  <a:schemeClr val="bg1"/>
                </a:solidFill>
              </a:rPr>
              <a:t>K%C3%B6nyvnyomtat%C3%A1s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918691" y="1607129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Károlyi Gáspár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627745" y="2156906"/>
            <a:ext cx="253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Vizsolyi </a:t>
            </a:r>
            <a:r>
              <a:rPr lang="hu-HU" b="1" dirty="0"/>
              <a:t>magyar nyelvre </a:t>
            </a:r>
            <a:r>
              <a:rPr lang="hu-HU" b="1" dirty="0" smtClean="0"/>
              <a:t>fordított Biblia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200402" y="1159164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Hitviták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026502" y="3726677"/>
            <a:ext cx="214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Könyvnyomtatás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883498" y="3061857"/>
            <a:ext cx="229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Kollégiumok, iskolák</a:t>
            </a:r>
            <a:endParaRPr lang="hu-HU" b="1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" y="3731056"/>
            <a:ext cx="2676525" cy="1704975"/>
          </a:xfrm>
          <a:prstGeom prst="rect">
            <a:avLst/>
          </a:prstGeom>
        </p:spPr>
      </p:pic>
      <p:sp>
        <p:nvSpPr>
          <p:cNvPr id="24" name="Téglalap 23"/>
          <p:cNvSpPr/>
          <p:nvPr/>
        </p:nvSpPr>
        <p:spPr>
          <a:xfrm>
            <a:off x="0" y="3752332"/>
            <a:ext cx="26954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hu.wikipedia.org/</a:t>
            </a:r>
            <a:r>
              <a:rPr lang="hu-HU" sz="1000" dirty="0" err="1" smtClean="0"/>
              <a:t>wiki</a:t>
            </a:r>
            <a:r>
              <a:rPr lang="hu-HU" sz="1000" dirty="0" smtClean="0"/>
              <a:t>/</a:t>
            </a:r>
            <a:r>
              <a:rPr lang="hu-HU" sz="1000" dirty="0" err="1" smtClean="0"/>
              <a:t>Debrecen_kulturális_élete</a:t>
            </a:r>
            <a:endParaRPr lang="hu-HU" sz="1000" dirty="0"/>
          </a:p>
        </p:txBody>
      </p:sp>
      <p:sp>
        <p:nvSpPr>
          <p:cNvPr id="27" name="Téglalap 26"/>
          <p:cNvSpPr/>
          <p:nvPr/>
        </p:nvSpPr>
        <p:spPr>
          <a:xfrm>
            <a:off x="5565227" y="6337898"/>
            <a:ext cx="2429164" cy="520102"/>
          </a:xfrm>
          <a:prstGeom prst="rect">
            <a:avLst/>
          </a:prstGeom>
          <a:solidFill>
            <a:schemeClr val="bg1"/>
          </a:solidFill>
          <a:ln w="25400">
            <a:solidFill>
              <a:srgbClr val="3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362606" y="6543964"/>
            <a:ext cx="2429164" cy="314036"/>
          </a:xfrm>
          <a:prstGeom prst="rect">
            <a:avLst/>
          </a:prstGeom>
          <a:solidFill>
            <a:schemeClr val="bg1"/>
          </a:solidFill>
          <a:ln w="25400">
            <a:solidFill>
              <a:srgbClr val="323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5512836" y="6271707"/>
            <a:ext cx="253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Vizsolyi </a:t>
            </a:r>
            <a:r>
              <a:rPr lang="hu-HU" b="1" dirty="0">
                <a:solidFill>
                  <a:srgbClr val="FF0000"/>
                </a:solidFill>
              </a:rPr>
              <a:t>magyar nyelvre </a:t>
            </a:r>
            <a:r>
              <a:rPr lang="hu-HU" b="1" dirty="0" smtClean="0">
                <a:solidFill>
                  <a:srgbClr val="FF0000"/>
                </a:solidFill>
              </a:rPr>
              <a:t>fordított Biblia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82491" y="5473982"/>
            <a:ext cx="229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Kollégiumok, iskolák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635399" y="6520198"/>
            <a:ext cx="214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Könyvnyomtatás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64829" y="3336083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Károlyi Gáspár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833244" y="3592309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Hitviták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7788165" y="507163"/>
            <a:ext cx="426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Válaszoljon a kérdésekre! Válaszért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7767144" y="1138536"/>
            <a:ext cx="44248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sárospataki református főiskola kollégiuma előírta hallgatóinak a latin beszéd és írás gyakorlását, megtiltotta ugyanakkor az anyanyelv használatát. </a:t>
            </a:r>
            <a:r>
              <a:rPr lang="hu-HU" dirty="0" smtClean="0"/>
              <a:t>A felelést </a:t>
            </a:r>
            <a:r>
              <a:rPr lang="hu-HU" dirty="0"/>
              <a:t>hetenként kétszer követelték, és nem tűrték a súgásokat. Ha valaki nem adta meg a feletteseinek a tiszteletet, vagy nem megfelelő ruházatban jelent meg, esetleg a fejét török módra borotválta, pénzbüntetést fizetett. Megtiltotta a sárospataki kollégium a búcsúlakomák és az ivászatok rendezését, az iskolában való mulatozást, a születésnapoknak lakomával történő megünneplését.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8387257" y="5213130"/>
            <a:ext cx="340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Milyen nyelven folyt az oktatás?</a:t>
            </a:r>
            <a:endParaRPr lang="hu-HU" b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234857" y="5827987"/>
            <a:ext cx="36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Miért kellett pénzbüntetést fizetni?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8939049" y="6411311"/>
            <a:ext cx="24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tilt a kollégium?</a:t>
            </a:r>
            <a:endParaRPr lang="hu-HU" b="1" dirty="0"/>
          </a:p>
        </p:txBody>
      </p:sp>
      <p:cxnSp>
        <p:nvCxnSpPr>
          <p:cNvPr id="41" name="Egyenes összekötő 40"/>
          <p:cNvCxnSpPr/>
          <p:nvPr/>
        </p:nvCxnSpPr>
        <p:spPr>
          <a:xfrm>
            <a:off x="9795644" y="1723697"/>
            <a:ext cx="6201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8797159" y="2858814"/>
            <a:ext cx="297442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V="1">
            <a:off x="7803931" y="3121572"/>
            <a:ext cx="3978166" cy="525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V="1">
            <a:off x="7814442" y="3373821"/>
            <a:ext cx="3715406" cy="2627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V="1">
            <a:off x="7830208" y="3668110"/>
            <a:ext cx="1019502" cy="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7798676" y="2270234"/>
            <a:ext cx="19864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10216055" y="3920359"/>
            <a:ext cx="1355835" cy="105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7824951" y="4198883"/>
            <a:ext cx="930166" cy="52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7803931" y="4482663"/>
            <a:ext cx="982717" cy="157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10773102" y="4487918"/>
            <a:ext cx="704193" cy="105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 46"/>
          <p:cNvSpPr/>
          <p:nvPr/>
        </p:nvSpPr>
        <p:spPr>
          <a:xfrm>
            <a:off x="4669945" y="105872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4658256" y="152064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8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81019" y="0"/>
            <a:ext cx="741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Hitviták Magyarországon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20" y="731454"/>
            <a:ext cx="6210300" cy="35242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733134"/>
            <a:ext cx="555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Nevezzen meg 3-3 jelentős református és katolikus iskolát hazánkban!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5616" y="1429409"/>
            <a:ext cx="3174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Például:</a:t>
            </a:r>
          </a:p>
          <a:p>
            <a:r>
              <a:rPr lang="hu-HU" b="1" dirty="0" smtClean="0"/>
              <a:t>Református középfokú iskola: </a:t>
            </a:r>
          </a:p>
          <a:p>
            <a:r>
              <a:rPr lang="hu-HU" dirty="0" smtClean="0"/>
              <a:t>Debrecen, </a:t>
            </a:r>
          </a:p>
          <a:p>
            <a:r>
              <a:rPr lang="hu-HU" dirty="0" smtClean="0"/>
              <a:t>Sárospatak, </a:t>
            </a:r>
          </a:p>
          <a:p>
            <a:r>
              <a:rPr lang="hu-HU" dirty="0" smtClean="0"/>
              <a:t>Kolozsvár</a:t>
            </a:r>
          </a:p>
          <a:p>
            <a:r>
              <a:rPr lang="hu-HU" b="1" dirty="0" smtClean="0"/>
              <a:t>Katolikus középfokú iskolák: </a:t>
            </a:r>
          </a:p>
          <a:p>
            <a:r>
              <a:rPr lang="hu-HU" dirty="0" smtClean="0"/>
              <a:t>Nagyszombat, </a:t>
            </a:r>
          </a:p>
          <a:p>
            <a:r>
              <a:rPr lang="hu-HU" dirty="0" smtClean="0"/>
              <a:t>Pozsony, </a:t>
            </a:r>
          </a:p>
          <a:p>
            <a:r>
              <a:rPr lang="hu-HU" dirty="0" smtClean="0"/>
              <a:t>Sopron </a:t>
            </a:r>
          </a:p>
          <a:p>
            <a:r>
              <a:rPr lang="hu-HU" dirty="0" smtClean="0"/>
              <a:t>(Pannonhalma)</a:t>
            </a:r>
          </a:p>
        </p:txBody>
      </p:sp>
      <p:sp>
        <p:nvSpPr>
          <p:cNvPr id="8" name="Téglalap 7"/>
          <p:cNvSpPr/>
          <p:nvPr/>
        </p:nvSpPr>
        <p:spPr>
          <a:xfrm>
            <a:off x="3531469" y="138736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98130" y="138736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4248844"/>
            <a:ext cx="10657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Rendszerezze az ellenreformáció módszereit Magyarországon a megadott szempontok szerint!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82864"/>
              </p:ext>
            </p:extLst>
          </p:nvPr>
        </p:nvGraphicFramePr>
        <p:xfrm>
          <a:off x="87587" y="4699000"/>
          <a:ext cx="71014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745">
                  <a:extLst>
                    <a:ext uri="{9D8B030D-6E8A-4147-A177-3AD203B41FA5}">
                      <a16:colId xmlns:a16="http://schemas.microsoft.com/office/drawing/2014/main" val="2032517586"/>
                    </a:ext>
                  </a:extLst>
                </a:gridCol>
                <a:gridCol w="3550745">
                  <a:extLst>
                    <a:ext uri="{9D8B030D-6E8A-4147-A177-3AD203B41FA5}">
                      <a16:colId xmlns:a16="http://schemas.microsoft.com/office/drawing/2014/main" val="4103718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Erőszakos módszerek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Erőszakmentes módszerek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42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90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4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1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22585"/>
                  </a:ext>
                </a:extLst>
              </a:tr>
            </a:tbl>
          </a:graphicData>
        </a:graphic>
      </p:graphicFrame>
      <p:sp>
        <p:nvSpPr>
          <p:cNvPr id="12" name="Téglalap 11"/>
          <p:cNvSpPr/>
          <p:nvPr/>
        </p:nvSpPr>
        <p:spPr>
          <a:xfrm>
            <a:off x="7504224" y="4600169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protestáns templom építése tilos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541011" y="495226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oktatás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7551521" y="5383190"/>
            <a:ext cx="1308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</a:t>
            </a:r>
            <a:r>
              <a:rPr lang="hu-HU" dirty="0" smtClean="0"/>
              <a:t>itviták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7551520" y="571952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protestáns </a:t>
            </a:r>
            <a:r>
              <a:rPr lang="hu-HU" dirty="0" smtClean="0"/>
              <a:t>lelkészek üldözése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7541011" y="605585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kínzások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7551521" y="6392182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arokk templomok pompája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3836114" y="5829879"/>
            <a:ext cx="300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b</a:t>
            </a:r>
            <a:r>
              <a:rPr lang="hu-HU" b="1" dirty="0" smtClean="0">
                <a:solidFill>
                  <a:srgbClr val="C00000"/>
                </a:solidFill>
              </a:rPr>
              <a:t>arokk templomok pompája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914239" y="580885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kínzások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94127" y="5409466"/>
            <a:ext cx="304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protestáns </a:t>
            </a:r>
            <a:r>
              <a:rPr lang="hu-HU" b="1" dirty="0" smtClean="0">
                <a:solidFill>
                  <a:srgbClr val="C00000"/>
                </a:solidFill>
              </a:rPr>
              <a:t>lelkészek üldözése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550818" y="5409466"/>
            <a:ext cx="1308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h</a:t>
            </a:r>
            <a:r>
              <a:rPr lang="hu-HU" b="1" dirty="0" smtClean="0">
                <a:solidFill>
                  <a:srgbClr val="C00000"/>
                </a:solidFill>
              </a:rPr>
              <a:t>itviták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603370" y="505211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oktatás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225810" y="5036348"/>
            <a:ext cx="3328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protestáns templom építése tilos</a:t>
            </a:r>
          </a:p>
        </p:txBody>
      </p:sp>
      <p:sp>
        <p:nvSpPr>
          <p:cNvPr id="24" name="Téglalap 23"/>
          <p:cNvSpPr/>
          <p:nvPr/>
        </p:nvSpPr>
        <p:spPr>
          <a:xfrm>
            <a:off x="11135703" y="449317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1130458" y="499766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086248" y="3994484"/>
            <a:ext cx="2733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FI-504010601-1 Történelem </a:t>
            </a:r>
            <a:r>
              <a:rPr lang="hu-HU" sz="1000" dirty="0" err="1" smtClean="0"/>
              <a:t>tk</a:t>
            </a:r>
            <a:r>
              <a:rPr lang="hu-HU" sz="1000" dirty="0" smtClean="0"/>
              <a:t> 6. o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8999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735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Fejedelemség a hegyek között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109215" y="57796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155810" y="56853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églalap 5">
            <a:hlinkClick r:id="rId2"/>
          </p:cNvPr>
          <p:cNvSpPr/>
          <p:nvPr/>
        </p:nvSpPr>
        <p:spPr>
          <a:xfrm>
            <a:off x="11155810" y="5656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860439" y="65989"/>
            <a:ext cx="131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1’14 – 2’03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501" y="617631"/>
            <a:ext cx="1007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 videó részlete alapján számoljon be az Erdélyi Fejedelemség születéséről és a Török Birodalommal való kapcsolatáról! 1,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299411"/>
            <a:ext cx="1229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I. Szulejmán Buda elfoglalása után Szapolyai utódának, János Zsigmondnak adta az Erdélyi Fejedelemséget, amely a székely és a szász székekből, erdélyi magyar vármegyékből és a </a:t>
            </a:r>
            <a:r>
              <a:rPr lang="hu-HU" dirty="0" err="1" smtClean="0"/>
              <a:t>Partiumból</a:t>
            </a:r>
            <a:r>
              <a:rPr lang="hu-HU" dirty="0" smtClean="0"/>
              <a:t> (Részek) állt. Önálló, de hűbéri viszony fűzi a Török Birodalomhoz: évi adót fizet, nem egyesülhet a Magyar Királysággal, engedély nélkül nem vezethet háborút.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2175319"/>
            <a:ext cx="5390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Keressen rá az alábbi fogalmak jelentésre!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468234" y="220302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514829" y="219359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2483317"/>
            <a:ext cx="1029903" cy="37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Hajdúk: 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2789721"/>
            <a:ext cx="837398" cy="367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R</a:t>
            </a:r>
            <a:r>
              <a:rPr lang="hu-HU" b="1" dirty="0" smtClean="0"/>
              <a:t>end: </a:t>
            </a:r>
            <a:endParaRPr lang="hu-HU" b="1" dirty="0"/>
          </a:p>
        </p:txBody>
      </p:sp>
      <p:sp>
        <p:nvSpPr>
          <p:cNvPr id="16" name="Téglalap 15"/>
          <p:cNvSpPr/>
          <p:nvPr/>
        </p:nvSpPr>
        <p:spPr>
          <a:xfrm>
            <a:off x="888349" y="2791946"/>
            <a:ext cx="579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Azonos </a:t>
            </a:r>
            <a:r>
              <a:rPr lang="hu-HU" dirty="0"/>
              <a:t>jogokkal és kötelezettségekkel rendelkezők </a:t>
            </a:r>
            <a:r>
              <a:rPr lang="hu-HU" dirty="0" smtClean="0"/>
              <a:t>csoport. 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1076382" y="2474313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Fegyveres marhapásztor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0" y="3415374"/>
            <a:ext cx="9966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Rendezze az eseményeket, Bocskai felkelés okai, illetve eredménye! 2.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0064579" y="326982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1111174" y="326039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505524" y="5214050"/>
            <a:ext cx="368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 éves háború sok pénzt emészt fel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541838" y="6516376"/>
            <a:ext cx="201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Felségárulási perek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1515987" y="3119206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uralkodó </a:t>
            </a:r>
            <a:r>
              <a:rPr lang="hu-HU" dirty="0" smtClean="0"/>
              <a:t>hatalommal szemben hűtlenség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0" y="3115375"/>
            <a:ext cx="154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Felségárulás: </a:t>
            </a:r>
            <a:endParaRPr lang="hu-HU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548302" y="6213740"/>
            <a:ext cx="277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Rendi jogok megsértése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536733" y="5857897"/>
            <a:ext cx="3655267" cy="37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Hajdúk felfogadása, majd letelepítése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472955" y="4832563"/>
            <a:ext cx="236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1604 Bocskai felkelés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480779" y="4127148"/>
            <a:ext cx="340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Császári zsoldosok garázdálkodása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8482433" y="4492032"/>
            <a:ext cx="274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Erőszakos ellenreformáció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8526333" y="5520525"/>
            <a:ext cx="274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Bocskai katonai sikerei</a:t>
            </a:r>
            <a:endParaRPr lang="hu-HU" dirty="0"/>
          </a:p>
        </p:txBody>
      </p:sp>
      <p:graphicFrame>
        <p:nvGraphicFramePr>
          <p:cNvPr id="33" name="Tábláza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54911"/>
              </p:ext>
            </p:extLst>
          </p:nvPr>
        </p:nvGraphicFramePr>
        <p:xfrm>
          <a:off x="68447" y="3833829"/>
          <a:ext cx="8128000" cy="302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745392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16027229"/>
                    </a:ext>
                  </a:extLst>
                </a:gridCol>
              </a:tblGrid>
              <a:tr h="490839">
                <a:tc>
                  <a:txBody>
                    <a:bodyPr/>
                    <a:lstStyle/>
                    <a:p>
                      <a:r>
                        <a:rPr lang="hu-HU" dirty="0" smtClean="0"/>
                        <a:t>Bocskai felkelés okai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Bocskai felkelés</a:t>
                      </a:r>
                      <a:r>
                        <a:rPr lang="hu-HU" baseline="0" dirty="0" smtClean="0"/>
                        <a:t> eredménye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348464"/>
                  </a:ext>
                </a:extLst>
              </a:tr>
              <a:tr h="56997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809944"/>
                  </a:ext>
                </a:extLst>
              </a:tr>
              <a:tr h="490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77231"/>
                  </a:ext>
                </a:extLst>
              </a:tr>
              <a:tr h="490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262835"/>
                  </a:ext>
                </a:extLst>
              </a:tr>
              <a:tr h="490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42108"/>
                  </a:ext>
                </a:extLst>
              </a:tr>
              <a:tr h="490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65075"/>
                  </a:ext>
                </a:extLst>
              </a:tr>
            </a:tbl>
          </a:graphicData>
        </a:graphic>
      </p:graphicFrame>
      <p:sp>
        <p:nvSpPr>
          <p:cNvPr id="34" name="Szövegdoboz 33"/>
          <p:cNvSpPr txBox="1"/>
          <p:nvPr/>
        </p:nvSpPr>
        <p:spPr>
          <a:xfrm>
            <a:off x="188177" y="5398751"/>
            <a:ext cx="368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15 éves háború sok pénzt emészt fel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218853" y="4427331"/>
            <a:ext cx="370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Császári zsoldosok garázdálkodása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442179" y="4930759"/>
            <a:ext cx="316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Erőszakos ellenreformáció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4829209" y="4393836"/>
            <a:ext cx="236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1604 Bocskai felkelés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8472614" y="3742914"/>
            <a:ext cx="204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1606 Bécsi béke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893524" y="4950980"/>
            <a:ext cx="204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1606 Bécsi béke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4901060" y="5427041"/>
            <a:ext cx="274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Bocskai katonai sikerei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4165600" y="5936406"/>
            <a:ext cx="402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Hajdúk felfogadása, majd letelepítése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683538" y="5950504"/>
            <a:ext cx="277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Rendi jogok megsértése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991110" y="6410158"/>
            <a:ext cx="242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Felségárulási perek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17" grpId="0"/>
      <p:bldP spid="17" grpId="1"/>
      <p:bldP spid="23" grpId="0"/>
      <p:bldP spid="2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1" grpId="0"/>
      <p:bldP spid="31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Fejedelemség a hegyek között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618399"/>
            <a:ext cx="1215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Készítsen vázlatot Erdély aranykora címmel!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feladat szövegére a helyes válaszért!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1018509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Erdélyi Fejedelemség fénykora Bethlen Gábor </a:t>
            </a:r>
            <a:r>
              <a:rPr lang="hu-HU" dirty="0" smtClean="0"/>
              <a:t>időszakában (1613–1629</a:t>
            </a:r>
            <a:r>
              <a:rPr lang="hu-HU" dirty="0"/>
              <a:t>) bontakozott ki. Bethlen Gábor </a:t>
            </a:r>
            <a:r>
              <a:rPr lang="hu-HU" dirty="0" smtClean="0"/>
              <a:t>uralkodása alatt </a:t>
            </a:r>
            <a:r>
              <a:rPr lang="hu-HU" dirty="0"/>
              <a:t>Erdély gazdasági, kulturális és diplomáciai </a:t>
            </a:r>
            <a:r>
              <a:rPr lang="hu-HU" dirty="0" smtClean="0"/>
              <a:t>tekintetben is </a:t>
            </a:r>
            <a:r>
              <a:rPr lang="hu-HU" dirty="0"/>
              <a:t>az aranykorát élte. Intézkedéseinek </a:t>
            </a:r>
            <a:r>
              <a:rPr lang="hu-HU" dirty="0" smtClean="0"/>
              <a:t>eredményeképpen </a:t>
            </a:r>
            <a:r>
              <a:rPr lang="hu-HU" dirty="0"/>
              <a:t>pezsgő élet alakult ki a fejedelemség területén. </a:t>
            </a:r>
            <a:r>
              <a:rPr lang="hu-HU" dirty="0" smtClean="0"/>
              <a:t>Bethlen fellendítette </a:t>
            </a:r>
            <a:r>
              <a:rPr lang="hu-HU" dirty="0"/>
              <a:t>Erdély gazdaságát, jó pénzt veretett, </a:t>
            </a:r>
            <a:r>
              <a:rPr lang="hu-HU" dirty="0" smtClean="0"/>
              <a:t>szabályozta a </a:t>
            </a:r>
            <a:r>
              <a:rPr lang="hu-HU" dirty="0"/>
              <a:t>legfontosabb árucikkek kivitelét, bizonyos </a:t>
            </a:r>
            <a:r>
              <a:rPr lang="hu-HU" dirty="0" smtClean="0"/>
              <a:t>árucikkekkel csak </a:t>
            </a:r>
            <a:r>
              <a:rPr lang="hu-HU" dirty="0"/>
              <a:t>a fejedelem kereskedhetett. Gondja volt az </a:t>
            </a:r>
            <a:r>
              <a:rPr lang="hu-HU" dirty="0" smtClean="0"/>
              <a:t>ipar fejlesztésére </a:t>
            </a:r>
            <a:r>
              <a:rPr lang="hu-HU" dirty="0"/>
              <a:t>is. Külföldi mesterembereket hívott az </a:t>
            </a:r>
            <a:r>
              <a:rPr lang="hu-HU" dirty="0" smtClean="0"/>
              <a:t>országba, fejedelmi </a:t>
            </a:r>
            <a:r>
              <a:rPr lang="hu-HU" dirty="0"/>
              <a:t>pompájú épületeket emeltetett, bányászok </a:t>
            </a:r>
            <a:r>
              <a:rPr lang="hu-HU" dirty="0" smtClean="0"/>
              <a:t>Erdélybe költöztetésével </a:t>
            </a:r>
            <a:r>
              <a:rPr lang="hu-HU" dirty="0"/>
              <a:t>fejlesztette a </a:t>
            </a:r>
            <a:r>
              <a:rPr lang="hu-HU" dirty="0" smtClean="0"/>
              <a:t>nemesfémbányászatot is</a:t>
            </a:r>
            <a:r>
              <a:rPr lang="hu-HU" dirty="0"/>
              <a:t>. Bevételei nagy részét a fejedelem a hadseregre </a:t>
            </a:r>
            <a:r>
              <a:rPr lang="hu-HU" dirty="0" smtClean="0"/>
              <a:t>költötte. Bethlen </a:t>
            </a:r>
            <a:r>
              <a:rPr lang="hu-HU" dirty="0"/>
              <a:t>Gábor többször hadjáratot vezetett a Habsburg </a:t>
            </a:r>
            <a:r>
              <a:rPr lang="hu-HU" dirty="0" smtClean="0"/>
              <a:t>Birodalom ellen</a:t>
            </a:r>
            <a:r>
              <a:rPr lang="hu-HU" dirty="0"/>
              <a:t>, </a:t>
            </a:r>
            <a:r>
              <a:rPr lang="hu-HU" dirty="0" err="1" smtClean="0"/>
              <a:t>hadaival</a:t>
            </a:r>
            <a:r>
              <a:rPr lang="hu-HU" dirty="0" smtClean="0"/>
              <a:t> mélyen benyomult </a:t>
            </a:r>
            <a:r>
              <a:rPr lang="hu-HU" dirty="0"/>
              <a:t>a </a:t>
            </a:r>
            <a:r>
              <a:rPr lang="hu-HU" dirty="0" smtClean="0"/>
              <a:t>Magyar Királyság</a:t>
            </a:r>
            <a:r>
              <a:rPr lang="hu-HU" dirty="0"/>
              <a:t> </a:t>
            </a:r>
            <a:r>
              <a:rPr lang="hu-HU" dirty="0" smtClean="0"/>
              <a:t>északi </a:t>
            </a:r>
            <a:r>
              <a:rPr lang="hu-HU" dirty="0"/>
              <a:t>területeire. Az erdélyi fejedelem a rendi </a:t>
            </a:r>
            <a:r>
              <a:rPr lang="hu-HU" dirty="0" smtClean="0"/>
              <a:t>jogok és </a:t>
            </a:r>
            <a:r>
              <a:rPr lang="hu-HU" dirty="0"/>
              <a:t>a protestáns vallás védelmében sikeresen lépett </a:t>
            </a:r>
            <a:r>
              <a:rPr lang="hu-HU" dirty="0" smtClean="0"/>
              <a:t>fel. Az </a:t>
            </a:r>
            <a:r>
              <a:rPr lang="hu-HU" dirty="0"/>
              <a:t>egyik hadjáratot követő békében </a:t>
            </a:r>
            <a:r>
              <a:rPr lang="hu-HU" dirty="0" smtClean="0"/>
              <a:t>Felső-Magyarország hét </a:t>
            </a:r>
            <a:r>
              <a:rPr lang="hu-HU" dirty="0"/>
              <a:t>vármegyéjét átcsatolták a fejedelemséghez. </a:t>
            </a:r>
            <a:r>
              <a:rPr lang="hu-HU" dirty="0" smtClean="0"/>
              <a:t>Bethlen </a:t>
            </a:r>
            <a:r>
              <a:rPr lang="hu-HU" dirty="0"/>
              <a:t>Gábor Gyulafehérváron protestáns </a:t>
            </a:r>
            <a:r>
              <a:rPr lang="hu-HU" dirty="0" smtClean="0"/>
              <a:t>főiskolát alapított</a:t>
            </a:r>
            <a:r>
              <a:rPr lang="hu-HU" dirty="0"/>
              <a:t>, ahol főleg nyelvi és teológiai képzést </a:t>
            </a:r>
            <a:r>
              <a:rPr lang="hu-HU" dirty="0" smtClean="0"/>
              <a:t>nyújtottak. A </a:t>
            </a:r>
            <a:r>
              <a:rPr lang="hu-HU" dirty="0"/>
              <a:t>tanulmányok érdekében gondoskodott gazdagon </a:t>
            </a:r>
            <a:r>
              <a:rPr lang="hu-HU" dirty="0" smtClean="0"/>
              <a:t>felszerelt könyvtárról </a:t>
            </a:r>
            <a:r>
              <a:rPr lang="hu-HU" dirty="0"/>
              <a:t>is.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61361" y="3851298"/>
            <a:ext cx="52193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F2CC"/>
                </a:solidFill>
              </a:rPr>
              <a:t>Erdély aranykora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F2CC"/>
                </a:solidFill>
              </a:rPr>
              <a:t>Bethlen Gábor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>
                <a:solidFill>
                  <a:srgbClr val="FFF2CC"/>
                </a:solidFill>
              </a:rPr>
              <a:t>P</a:t>
            </a:r>
            <a:r>
              <a:rPr lang="hu-HU" dirty="0" smtClean="0">
                <a:solidFill>
                  <a:srgbClr val="FFF2CC"/>
                </a:solidFill>
              </a:rPr>
              <a:t>olitikai </a:t>
            </a:r>
            <a:r>
              <a:rPr lang="hu-HU" dirty="0">
                <a:solidFill>
                  <a:srgbClr val="FFF2CC"/>
                </a:solidFill>
              </a:rPr>
              <a:t>törekvés: </a:t>
            </a:r>
            <a:endParaRPr lang="hu-HU" dirty="0" smtClean="0">
              <a:solidFill>
                <a:srgbClr val="FFF2C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Cél: a 3 részre szakadt </a:t>
            </a:r>
            <a:r>
              <a:rPr lang="hu-HU" dirty="0" err="1" smtClean="0">
                <a:solidFill>
                  <a:srgbClr val="FFF2CC"/>
                </a:solidFill>
              </a:rPr>
              <a:t>Mo</a:t>
            </a:r>
            <a:r>
              <a:rPr lang="hu-HU" dirty="0">
                <a:solidFill>
                  <a:srgbClr val="FFF2CC"/>
                </a:solidFill>
              </a:rPr>
              <a:t>. </a:t>
            </a:r>
            <a:r>
              <a:rPr lang="hu-HU" dirty="0" err="1">
                <a:solidFill>
                  <a:srgbClr val="FFF2CC"/>
                </a:solidFill>
              </a:rPr>
              <a:t>újraegyesítése</a:t>
            </a:r>
            <a:endParaRPr lang="hu-HU" dirty="0">
              <a:solidFill>
                <a:srgbClr val="FFF2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F2CC"/>
                </a:solidFill>
              </a:rPr>
              <a:t>gazdasági</a:t>
            </a:r>
            <a:endParaRPr lang="hu-HU" dirty="0">
              <a:solidFill>
                <a:srgbClr val="FFF2C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F2CC"/>
                </a:solidFill>
              </a:rPr>
              <a:t>pénzverés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kereskedelem </a:t>
            </a:r>
            <a:r>
              <a:rPr lang="hu-HU" dirty="0">
                <a:solidFill>
                  <a:srgbClr val="FFF2CC"/>
                </a:solidFill>
              </a:rPr>
              <a:t>támogatása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iparfejlesztés</a:t>
            </a:r>
            <a:endParaRPr lang="hu-HU" dirty="0">
              <a:solidFill>
                <a:srgbClr val="FFF2CC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F2CC"/>
                </a:solidFill>
              </a:rPr>
              <a:t>nemesfém </a:t>
            </a:r>
            <a:r>
              <a:rPr lang="hu-HU" dirty="0">
                <a:solidFill>
                  <a:srgbClr val="FFF2CC"/>
                </a:solidFill>
              </a:rPr>
              <a:t>bányászat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olidFill>
                  <a:srgbClr val="FFF2CC"/>
                </a:solidFill>
              </a:rPr>
              <a:t>kultúra</a:t>
            </a:r>
            <a:r>
              <a:rPr lang="hu-HU" dirty="0">
                <a:solidFill>
                  <a:srgbClr val="FFF2CC"/>
                </a:solidFill>
              </a:rPr>
              <a:t>: iskolák, </a:t>
            </a:r>
            <a:r>
              <a:rPr lang="hu-HU" dirty="0" smtClean="0">
                <a:solidFill>
                  <a:srgbClr val="FFF2CC"/>
                </a:solidFill>
              </a:rPr>
              <a:t>könyvtár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86038" y="0"/>
            <a:ext cx="109342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b="1" dirty="0" smtClean="0">
                <a:solidFill>
                  <a:srgbClr val="323264"/>
                </a:solidFill>
              </a:rPr>
              <a:t>Együttműködés és szembenállás a Habsburgokkal</a:t>
            </a:r>
            <a:endParaRPr lang="hu-HU" sz="38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640291" y="1450109"/>
            <a:ext cx="1440873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9’30 – 10’48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8502" y="617631"/>
            <a:ext cx="12153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videó részlet segítségével válaszoljon a kérdésre, hogy mi volt Zrínyi célja, és milyen eredményeket ért el?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636625" y="98064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720158" y="98220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églalap 8">
            <a:hlinkClick r:id="rId2"/>
          </p:cNvPr>
          <p:cNvSpPr/>
          <p:nvPr/>
        </p:nvSpPr>
        <p:spPr>
          <a:xfrm>
            <a:off x="10756266" y="98641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8501" y="1019413"/>
            <a:ext cx="888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Nézzen utána, hogy ki volt Zrínyi Miklós és hogyan halt meg? 1.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0" y="1388102"/>
            <a:ext cx="9790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Zrínyi Miklós a szigetvári </a:t>
            </a:r>
            <a:r>
              <a:rPr lang="hu-HU" dirty="0"/>
              <a:t>hős </a:t>
            </a:r>
            <a:r>
              <a:rPr lang="hu-HU" dirty="0" smtClean="0"/>
              <a:t>dédunokája, költő, hadvezér, célja: </a:t>
            </a:r>
            <a:r>
              <a:rPr lang="hu-HU" dirty="0"/>
              <a:t>aktívabb török elleni harc, határokon bevethető </a:t>
            </a:r>
            <a:r>
              <a:rPr lang="hu-HU" dirty="0" smtClean="0"/>
              <a:t>hadsereg, sikerei</a:t>
            </a:r>
            <a:r>
              <a:rPr lang="hu-HU" dirty="0"/>
              <a:t>: téli hadjárat, eszéki híd </a:t>
            </a:r>
            <a:r>
              <a:rPr lang="hu-HU" dirty="0" smtClean="0"/>
              <a:t>felégetése, halála: 1664 vadászaton vadkan felöklelte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0" y="2261700"/>
            <a:ext cx="774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>
                <a:solidFill>
                  <a:srgbClr val="323264"/>
                </a:solidFill>
              </a:rPr>
              <a:t>videó részlet segítségével válaszoljon a </a:t>
            </a:r>
            <a:r>
              <a:rPr lang="hu-HU" sz="2000" b="1" dirty="0" smtClean="0">
                <a:solidFill>
                  <a:srgbClr val="323264"/>
                </a:solidFill>
              </a:rPr>
              <a:t>kérdésekre ? 2.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0" y="2632359"/>
            <a:ext cx="3629891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volt a szentgotthárdi csata?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3015668"/>
            <a:ext cx="423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volt a csata eredménye és jelentősége?</a:t>
            </a:r>
            <a:endParaRPr lang="hu-HU" b="1" dirty="0"/>
          </a:p>
        </p:txBody>
      </p:sp>
      <p:sp>
        <p:nvSpPr>
          <p:cNvPr id="16" name="Téglalap 15">
            <a:hlinkClick r:id="rId2"/>
          </p:cNvPr>
          <p:cNvSpPr/>
          <p:nvPr/>
        </p:nvSpPr>
        <p:spPr>
          <a:xfrm>
            <a:off x="9818783" y="213478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745321" y="214904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782673" y="213980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0" y="3403595"/>
            <a:ext cx="527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Mivel zárult a törökkel folytatott harc a csata után?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0" y="3782285"/>
            <a:ext cx="377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Miért a török diktálja a feltételeket?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0" y="4170214"/>
            <a:ext cx="595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vett részt a Wesselényi összeesküvésben, mi volt a célja?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" y="4483044"/>
            <a:ext cx="1110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Keresse meg a lecke szövegében, hogy mi lett a Wesselényi összeesküvés megtorlása? 2.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0811165" y="1990434"/>
            <a:ext cx="96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11’03 – 12’41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883893" y="2636977"/>
            <a:ext cx="808180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1664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174839" y="3001814"/>
            <a:ext cx="8017161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keresztény csapatok részleges győzelme, a török támadást sikerült megállítani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5273962" y="3412833"/>
            <a:ext cx="164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Vasvári béke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708404" y="3745341"/>
            <a:ext cx="6313052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keresztény csapatoknak csak részleges győzelmet sikerült aratni 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878948" y="4174832"/>
            <a:ext cx="3163452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Wesselényi Ferenc, Zrínyi Péter</a:t>
            </a:r>
            <a:endParaRPr lang="hu-HU" dirty="0"/>
          </a:p>
        </p:txBody>
      </p:sp>
      <p:sp>
        <p:nvSpPr>
          <p:cNvPr id="31" name="Téglalap 30"/>
          <p:cNvSpPr/>
          <p:nvPr/>
        </p:nvSpPr>
        <p:spPr>
          <a:xfrm>
            <a:off x="147780" y="4907294"/>
            <a:ext cx="591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</a:t>
            </a:r>
            <a:r>
              <a:rPr lang="hu-HU" b="1" dirty="0" smtClean="0"/>
              <a:t>egtorlás</a:t>
            </a:r>
            <a:r>
              <a:rPr lang="hu-HU" dirty="0"/>
              <a:t>	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</a:t>
            </a:r>
            <a:r>
              <a:rPr lang="hu-HU" dirty="0" smtClean="0"/>
              <a:t>ezetők kivégzése: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Frangepán</a:t>
            </a:r>
            <a:r>
              <a:rPr lang="hu-HU" dirty="0" smtClean="0"/>
              <a:t> Ferenc, </a:t>
            </a:r>
            <a:r>
              <a:rPr lang="hu-HU" dirty="0" err="1" smtClean="0"/>
              <a:t>Zrinyi</a:t>
            </a:r>
            <a:r>
              <a:rPr lang="hu-HU" dirty="0" smtClean="0"/>
              <a:t> Péter, Nádasdy Ferenc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korlátlan </a:t>
            </a:r>
            <a:r>
              <a:rPr lang="hu-HU" dirty="0"/>
              <a:t>királyi hatalom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végvárakba </a:t>
            </a:r>
            <a:r>
              <a:rPr lang="hu-HU" dirty="0"/>
              <a:t>idegen </a:t>
            </a:r>
            <a:r>
              <a:rPr lang="hu-HU" dirty="0" smtClean="0"/>
              <a:t>katonák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protestánsok </a:t>
            </a:r>
            <a:r>
              <a:rPr lang="hu-HU" dirty="0"/>
              <a:t>üldözése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968" y="4858328"/>
            <a:ext cx="2863272" cy="1861127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8783782" y="6465455"/>
            <a:ext cx="2410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FI-504010601-1 Történelem </a:t>
            </a:r>
            <a:r>
              <a:rPr lang="hu-HU" sz="1000" dirty="0" err="1" smtClean="0"/>
              <a:t>tk</a:t>
            </a:r>
            <a:r>
              <a:rPr lang="hu-HU" sz="1000" dirty="0" smtClean="0"/>
              <a:t> 6.o</a:t>
            </a:r>
            <a:endParaRPr lang="hu-HU" sz="1000" dirty="0"/>
          </a:p>
        </p:txBody>
      </p:sp>
      <p:sp>
        <p:nvSpPr>
          <p:cNvPr id="34" name="Téglalap 33"/>
          <p:cNvSpPr/>
          <p:nvPr/>
        </p:nvSpPr>
        <p:spPr>
          <a:xfrm>
            <a:off x="6392335" y="506978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7456618" y="507133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429182" y="6488668"/>
            <a:ext cx="695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Szentgotthardi</a:t>
            </a:r>
            <a:r>
              <a:rPr lang="hu-HU" dirty="0" smtClean="0"/>
              <a:t> csata: https</a:t>
            </a:r>
            <a:r>
              <a:rPr lang="hu-HU" dirty="0"/>
              <a:t>://www.youtube.com/watch?v=6iaNBVYKhTs</a:t>
            </a:r>
          </a:p>
        </p:txBody>
      </p:sp>
    </p:spTree>
    <p:extLst>
      <p:ext uri="{BB962C8B-B14F-4D97-AF65-F5344CB8AC3E}">
        <p14:creationId xmlns:p14="http://schemas.microsoft.com/office/powerpoint/2010/main" val="40779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386038" y="0"/>
            <a:ext cx="109342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b="1" dirty="0" smtClean="0">
                <a:solidFill>
                  <a:srgbClr val="323264"/>
                </a:solidFill>
              </a:rPr>
              <a:t>Együttműködés és szembenállás a Habsburgokkal</a:t>
            </a:r>
            <a:endParaRPr lang="hu-HU" sz="3800" b="1" dirty="0">
              <a:solidFill>
                <a:srgbClr val="323264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1407329"/>
            <a:ext cx="12081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intézkedések hatására egyre nőtt a Habsburgokkal </a:t>
            </a:r>
            <a:r>
              <a:rPr lang="hu-HU" dirty="0" smtClean="0"/>
              <a:t>elégedetlenek száma </a:t>
            </a:r>
            <a:r>
              <a:rPr lang="hu-HU" dirty="0"/>
              <a:t>(végvári vitézek, sérelmeket </a:t>
            </a:r>
            <a:r>
              <a:rPr lang="hu-HU" dirty="0" smtClean="0"/>
              <a:t>elszenvedett nemesek</a:t>
            </a:r>
            <a:r>
              <a:rPr lang="hu-HU" dirty="0"/>
              <a:t>). Közülük azokat, akik Erdély és a </a:t>
            </a:r>
            <a:r>
              <a:rPr lang="hu-HU" dirty="0" smtClean="0"/>
              <a:t>Magyar Királyság </a:t>
            </a:r>
            <a:r>
              <a:rPr lang="hu-HU" dirty="0"/>
              <a:t>határvidékén gyülekeztek, és hajlandóak </a:t>
            </a:r>
            <a:r>
              <a:rPr lang="hu-HU" dirty="0" smtClean="0"/>
              <a:t>voltak a </a:t>
            </a:r>
            <a:r>
              <a:rPr lang="hu-HU" dirty="0"/>
              <a:t>fegyveres harcra </a:t>
            </a:r>
            <a:r>
              <a:rPr lang="hu-HU" dirty="0" smtClean="0"/>
              <a:t>is, kurucoknak </a:t>
            </a:r>
            <a:r>
              <a:rPr lang="hu-HU" dirty="0"/>
              <a:t>nevezték. A </a:t>
            </a:r>
            <a:r>
              <a:rPr lang="hu-HU" dirty="0" smtClean="0"/>
              <a:t>kurucok élére </a:t>
            </a:r>
            <a:r>
              <a:rPr lang="hu-HU" dirty="0"/>
              <a:t>a </a:t>
            </a:r>
            <a:r>
              <a:rPr lang="hu-HU" dirty="0" smtClean="0"/>
              <a:t>fiatal </a:t>
            </a:r>
            <a:r>
              <a:rPr lang="hu-HU" dirty="0"/>
              <a:t>Thököly Imre állt. Fegyveres harcok </a:t>
            </a:r>
            <a:r>
              <a:rPr lang="hu-HU" dirty="0" smtClean="0"/>
              <a:t>eredményeként a </a:t>
            </a:r>
            <a:r>
              <a:rPr lang="hu-HU" dirty="0"/>
              <a:t>Habsburgok </a:t>
            </a:r>
            <a:r>
              <a:rPr lang="hu-HU" dirty="0" err="1"/>
              <a:t>hadereje</a:t>
            </a:r>
            <a:r>
              <a:rPr lang="hu-HU" dirty="0"/>
              <a:t> kiszorult a Magyar </a:t>
            </a:r>
            <a:r>
              <a:rPr lang="hu-HU" dirty="0" smtClean="0"/>
              <a:t>Királyság északkeleti </a:t>
            </a:r>
            <a:r>
              <a:rPr lang="hu-HU" dirty="0"/>
              <a:t>részéről, és Thököly vezetésével létrejött </a:t>
            </a:r>
            <a:r>
              <a:rPr lang="hu-HU" dirty="0" smtClean="0"/>
              <a:t>a Felső-magyarországi </a:t>
            </a:r>
            <a:r>
              <a:rPr lang="hu-HU" dirty="0"/>
              <a:t>Fejedelemség (1682). Thököly </a:t>
            </a:r>
            <a:r>
              <a:rPr lang="hu-HU" dirty="0" smtClean="0"/>
              <a:t>Imre, az </a:t>
            </a:r>
            <a:r>
              <a:rPr lang="hu-HU" dirty="0"/>
              <a:t>erdélyi fejedelmekhez hasonlóan, a török szultán </a:t>
            </a:r>
            <a:r>
              <a:rPr lang="hu-HU" dirty="0" smtClean="0"/>
              <a:t>hűbérese lett . Magyarország </a:t>
            </a:r>
            <a:r>
              <a:rPr lang="hu-HU" dirty="0"/>
              <a:t>immár négy részre szakadt: a </a:t>
            </a:r>
            <a:r>
              <a:rPr lang="hu-HU" dirty="0" smtClean="0"/>
              <a:t>Magyar Királyságra</a:t>
            </a:r>
            <a:r>
              <a:rPr lang="hu-HU" dirty="0"/>
              <a:t>, Erdélyre, a hódoltságra és az újonnan </a:t>
            </a:r>
            <a:r>
              <a:rPr lang="hu-HU" dirty="0" smtClean="0"/>
              <a:t>létrejött kuruc </a:t>
            </a:r>
            <a:r>
              <a:rPr lang="hu-HU" dirty="0"/>
              <a:t>fejedelemségre</a:t>
            </a:r>
            <a:r>
              <a:rPr lang="hu-HU" dirty="0" smtClean="0"/>
              <a:t>. </a:t>
            </a:r>
            <a:r>
              <a:rPr lang="hu-HU" dirty="0"/>
              <a:t>Az így kiszakított országrészen </a:t>
            </a:r>
            <a:r>
              <a:rPr lang="hu-HU" dirty="0" smtClean="0"/>
              <a:t>Thököly a </a:t>
            </a:r>
            <a:r>
              <a:rPr lang="hu-HU" dirty="0"/>
              <a:t>török támogatásával uralkodott, és Zrínyi Ilonával kötött </a:t>
            </a:r>
            <a:r>
              <a:rPr lang="hu-HU" dirty="0" smtClean="0"/>
              <a:t>házassága révén </a:t>
            </a:r>
            <a:r>
              <a:rPr lang="hu-HU" dirty="0"/>
              <a:t>hozzájutott a </a:t>
            </a:r>
            <a:r>
              <a:rPr lang="hu-HU" dirty="0" err="1"/>
              <a:t>Rákócziak</a:t>
            </a:r>
            <a:r>
              <a:rPr lang="hu-HU" dirty="0"/>
              <a:t> birtokaihoz </a:t>
            </a:r>
            <a:r>
              <a:rPr lang="hu-HU" dirty="0" smtClean="0"/>
              <a:t>is. Zrínyi </a:t>
            </a:r>
            <a:r>
              <a:rPr lang="hu-HU" dirty="0"/>
              <a:t>Ilona ugyanis </a:t>
            </a:r>
            <a:r>
              <a:rPr lang="hu-HU" dirty="0" smtClean="0"/>
              <a:t>I. Rákóczi </a:t>
            </a:r>
            <a:r>
              <a:rPr lang="hu-HU" dirty="0"/>
              <a:t>Ferenc özvegye volt</a:t>
            </a:r>
            <a:r>
              <a:rPr lang="hu-HU" dirty="0" smtClean="0"/>
              <a:t>. A </a:t>
            </a:r>
            <a:r>
              <a:rPr lang="hu-HU" dirty="0"/>
              <a:t>kuruc fejedelem hatalma rövid ideig tartott. A </a:t>
            </a:r>
            <a:r>
              <a:rPr lang="hu-HU" dirty="0" smtClean="0"/>
              <a:t>Habsburg-uralkodó nem </a:t>
            </a:r>
            <a:r>
              <a:rPr lang="hu-HU" dirty="0"/>
              <a:t>akart vele tárgyalni, és a török is megvonta </a:t>
            </a:r>
            <a:r>
              <a:rPr lang="hu-HU" dirty="0" smtClean="0"/>
              <a:t>tőle </a:t>
            </a:r>
            <a:r>
              <a:rPr lang="hu-HU" dirty="0"/>
              <a:t>a bizalmát. </a:t>
            </a:r>
            <a:r>
              <a:rPr lang="hu-HU" dirty="0" smtClean="0"/>
              <a:t>Miután elvesztette </a:t>
            </a:r>
            <a:r>
              <a:rPr lang="hu-HU" dirty="0"/>
              <a:t>támogatóit, a katonái is hamarosan elpártoltak </a:t>
            </a:r>
            <a:r>
              <a:rPr lang="hu-HU" dirty="0" smtClean="0"/>
              <a:t>mellőle. Életét </a:t>
            </a:r>
            <a:r>
              <a:rPr lang="hu-HU" dirty="0"/>
              <a:t>az Oszmán Birodalomban fejezte </a:t>
            </a:r>
            <a:r>
              <a:rPr lang="hu-HU" dirty="0" smtClean="0"/>
              <a:t>be.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8502" y="617631"/>
            <a:ext cx="1215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szöveg segítségével készítsen rövid címszavas vázlatot a Thököly mozgalomról?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feladatra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36203" y="4351463"/>
            <a:ext cx="6964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2CC"/>
                </a:solidFill>
              </a:rPr>
              <a:t>Thököly </a:t>
            </a:r>
            <a:r>
              <a:rPr lang="hu-HU" b="1" dirty="0" smtClean="0">
                <a:solidFill>
                  <a:srgbClr val="FFF2CC"/>
                </a:solidFill>
              </a:rPr>
              <a:t>kurucmozgalom</a:t>
            </a:r>
            <a:endParaRPr lang="hu-HU" b="1" dirty="0">
              <a:solidFill>
                <a:srgbClr val="FFF2CC"/>
              </a:solidFill>
            </a:endParaRPr>
          </a:p>
          <a:p>
            <a:r>
              <a:rPr lang="hu-HU" dirty="0" smtClean="0">
                <a:solidFill>
                  <a:srgbClr val="FFF2CC"/>
                </a:solidFill>
              </a:rPr>
              <a:t>Thököly </a:t>
            </a:r>
            <a:r>
              <a:rPr lang="hu-HU" dirty="0">
                <a:solidFill>
                  <a:srgbClr val="FFF2CC"/>
                </a:solidFill>
              </a:rPr>
              <a:t>Imre - </a:t>
            </a:r>
            <a:r>
              <a:rPr lang="hu-HU" dirty="0" err="1">
                <a:solidFill>
                  <a:srgbClr val="FFF2CC"/>
                </a:solidFill>
              </a:rPr>
              <a:t>Zrinyi</a:t>
            </a:r>
            <a:r>
              <a:rPr lang="hu-HU" dirty="0">
                <a:solidFill>
                  <a:srgbClr val="FFF2CC"/>
                </a:solidFill>
              </a:rPr>
              <a:t> Ilona 2. </a:t>
            </a:r>
            <a:r>
              <a:rPr lang="hu-HU" dirty="0" smtClean="0">
                <a:solidFill>
                  <a:srgbClr val="FFF2CC"/>
                </a:solidFill>
              </a:rPr>
              <a:t>férje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Elégedetlenség a </a:t>
            </a:r>
            <a:r>
              <a:rPr lang="hu-HU" dirty="0">
                <a:solidFill>
                  <a:srgbClr val="FFF2CC"/>
                </a:solidFill>
              </a:rPr>
              <a:t>H</a:t>
            </a:r>
            <a:r>
              <a:rPr lang="hu-HU" dirty="0" smtClean="0">
                <a:solidFill>
                  <a:srgbClr val="FFF2CC"/>
                </a:solidFill>
              </a:rPr>
              <a:t>absburg uralommal szemben</a:t>
            </a:r>
            <a:endParaRPr lang="hu-HU" dirty="0">
              <a:solidFill>
                <a:srgbClr val="FFF2CC"/>
              </a:solidFill>
            </a:endParaRPr>
          </a:p>
          <a:p>
            <a:r>
              <a:rPr lang="hu-HU" dirty="0" smtClean="0">
                <a:solidFill>
                  <a:srgbClr val="FFF2CC"/>
                </a:solidFill>
              </a:rPr>
              <a:t>Kurucok</a:t>
            </a:r>
            <a:r>
              <a:rPr lang="hu-HU" dirty="0">
                <a:solidFill>
                  <a:srgbClr val="FFF2CC"/>
                </a:solidFill>
              </a:rPr>
              <a:t>: elégedetlen felkelők </a:t>
            </a:r>
            <a:endParaRPr lang="hu-HU" dirty="0" smtClean="0">
              <a:solidFill>
                <a:srgbClr val="FFF2CC"/>
              </a:solidFill>
            </a:endParaRPr>
          </a:p>
          <a:p>
            <a:r>
              <a:rPr lang="hu-HU" dirty="0" smtClean="0">
                <a:solidFill>
                  <a:srgbClr val="FFF2CC"/>
                </a:solidFill>
              </a:rPr>
              <a:t>kurucok </a:t>
            </a:r>
            <a:r>
              <a:rPr lang="hu-HU" dirty="0">
                <a:solidFill>
                  <a:srgbClr val="FFF2CC"/>
                </a:solidFill>
              </a:rPr>
              <a:t>támogatásával létrehozza a Felső-magyarországi </a:t>
            </a:r>
            <a:r>
              <a:rPr lang="hu-HU" dirty="0" smtClean="0">
                <a:solidFill>
                  <a:srgbClr val="FFF2CC"/>
                </a:solidFill>
              </a:rPr>
              <a:t>Fejedelemséget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Török Birodalom hűbérese</a:t>
            </a:r>
            <a:endParaRPr lang="hu-HU" dirty="0">
              <a:solidFill>
                <a:srgbClr val="FFF2CC"/>
              </a:solidFill>
            </a:endParaRPr>
          </a:p>
          <a:p>
            <a:r>
              <a:rPr lang="hu-HU" dirty="0" smtClean="0">
                <a:solidFill>
                  <a:srgbClr val="FFF2CC"/>
                </a:solidFill>
              </a:rPr>
              <a:t>vereség</a:t>
            </a:r>
          </a:p>
          <a:p>
            <a:r>
              <a:rPr lang="hu-HU" dirty="0" smtClean="0">
                <a:solidFill>
                  <a:srgbClr val="FFF2CC"/>
                </a:solidFill>
              </a:rPr>
              <a:t>emigráció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török kiűzése Magyarországról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501" y="617631"/>
            <a:ext cx="966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videó részlet segítségével válaszoljon a kérdésekre!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2"/>
          </p:cNvPr>
          <p:cNvSpPr/>
          <p:nvPr/>
        </p:nvSpPr>
        <p:spPr>
          <a:xfrm>
            <a:off x="11144194" y="55998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979055"/>
            <a:ext cx="2817091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volt Bécs ostroma?</a:t>
            </a:r>
            <a:endParaRPr lang="hu-HU" b="1" dirty="0"/>
          </a:p>
        </p:txBody>
      </p:sp>
      <p:sp>
        <p:nvSpPr>
          <p:cNvPr id="9" name="Téglalap 8">
            <a:hlinkClick r:id="rId3"/>
          </p:cNvPr>
          <p:cNvSpPr/>
          <p:nvPr/>
        </p:nvSpPr>
        <p:spPr>
          <a:xfrm>
            <a:off x="11139579" y="7507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707419" y="60960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3’25 – 4’40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220038" y="0"/>
            <a:ext cx="96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45’15 – 46’35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1297710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volt a Habsburg császár?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0" y="1630218"/>
            <a:ext cx="576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Kivel sikerült szövetséget kötni a Habsburg császárnak?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1971965"/>
            <a:ext cx="2207491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volt a siker oka?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" y="2286001"/>
            <a:ext cx="2346036" cy="37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volt a Szent Liga?</a:t>
            </a:r>
            <a:endParaRPr lang="hu-HU" b="1" dirty="0"/>
          </a:p>
        </p:txBody>
      </p:sp>
      <p:sp>
        <p:nvSpPr>
          <p:cNvPr id="17" name="Téglalap 16"/>
          <p:cNvSpPr/>
          <p:nvPr/>
        </p:nvSpPr>
        <p:spPr>
          <a:xfrm>
            <a:off x="0" y="2858063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1686 júniusában </a:t>
            </a:r>
            <a:r>
              <a:rPr lang="hu-HU" dirty="0" err="1"/>
              <a:t>Lotharingiai</a:t>
            </a:r>
            <a:r>
              <a:rPr lang="hu-HU" dirty="0"/>
              <a:t> Károly herceg és a bajor </a:t>
            </a:r>
            <a:r>
              <a:rPr lang="hu-HU" dirty="0" smtClean="0"/>
              <a:t>választófejedelem körülbelül </a:t>
            </a:r>
            <a:r>
              <a:rPr lang="hu-HU" dirty="0"/>
              <a:t>nyolcvanezer katonával zárta körbe a budai várat, </a:t>
            </a:r>
            <a:r>
              <a:rPr lang="hu-HU" dirty="0" smtClean="0"/>
              <a:t>amelyet </a:t>
            </a:r>
            <a:r>
              <a:rPr lang="hu-HU" dirty="0" err="1" smtClean="0"/>
              <a:t>Abdurrahman</a:t>
            </a:r>
            <a:r>
              <a:rPr lang="hu-HU" dirty="0" smtClean="0"/>
              <a:t> </a:t>
            </a:r>
            <a:r>
              <a:rPr lang="hu-HU" dirty="0"/>
              <a:t>budai pasa védett tizenötezer harcosával. Buda </a:t>
            </a:r>
            <a:r>
              <a:rPr lang="hu-HU" dirty="0" smtClean="0"/>
              <a:t>falai alatt </a:t>
            </a:r>
            <a:r>
              <a:rPr lang="hu-HU" dirty="0"/>
              <a:t>franciák, spanyolok, angolok, németek harcoltak, soraik között </a:t>
            </a:r>
            <a:r>
              <a:rPr lang="hu-HU" dirty="0" smtClean="0"/>
              <a:t>magyar végvári </a:t>
            </a:r>
            <a:r>
              <a:rPr lang="hu-HU" dirty="0"/>
              <a:t>vitézekkel, kurucokkal és hajdúkkal. Az ostrom </a:t>
            </a:r>
            <a:r>
              <a:rPr lang="hu-HU" dirty="0" smtClean="0"/>
              <a:t>kezdetén felrobbant </a:t>
            </a:r>
            <a:r>
              <a:rPr lang="hu-HU" dirty="0"/>
              <a:t>egy </a:t>
            </a:r>
            <a:r>
              <a:rPr lang="hu-HU" dirty="0" smtClean="0"/>
              <a:t>lőportorony</a:t>
            </a:r>
            <a:r>
              <a:rPr lang="hu-HU" dirty="0"/>
              <a:t>, óriási károkat okozva, de ez a török </a:t>
            </a:r>
            <a:r>
              <a:rPr lang="hu-HU" dirty="0" smtClean="0"/>
              <a:t>védőket nem </a:t>
            </a:r>
            <a:r>
              <a:rPr lang="hu-HU" dirty="0"/>
              <a:t>tántorította el attól, hogy a végsokig </a:t>
            </a:r>
            <a:r>
              <a:rPr lang="hu-HU" dirty="0" smtClean="0"/>
              <a:t>kitartsanak. </a:t>
            </a:r>
            <a:r>
              <a:rPr lang="hu-HU" dirty="0" err="1" smtClean="0"/>
              <a:t>Lotharingiai</a:t>
            </a:r>
            <a:r>
              <a:rPr lang="hu-HU" dirty="0" smtClean="0"/>
              <a:t> </a:t>
            </a:r>
            <a:r>
              <a:rPr lang="hu-HU" dirty="0"/>
              <a:t>Károly július végén általános rohamot vezényelt, de a </a:t>
            </a:r>
            <a:r>
              <a:rPr lang="hu-HU" dirty="0" smtClean="0"/>
              <a:t>janicsárok visszaverték </a:t>
            </a:r>
            <a:r>
              <a:rPr lang="hu-HU" dirty="0"/>
              <a:t>a keresztény ostromlókat. A török </a:t>
            </a:r>
            <a:r>
              <a:rPr lang="hu-HU" dirty="0" smtClean="0"/>
              <a:t>felmentő </a:t>
            </a:r>
            <a:r>
              <a:rPr lang="hu-HU" dirty="0"/>
              <a:t>sereg</a:t>
            </a:r>
          </a:p>
          <a:p>
            <a:r>
              <a:rPr lang="hu-HU" dirty="0"/>
              <a:t>érkezésekor a vár még </a:t>
            </a:r>
            <a:r>
              <a:rPr lang="hu-HU" dirty="0" err="1"/>
              <a:t>Abdurrahman</a:t>
            </a:r>
            <a:r>
              <a:rPr lang="hu-HU" dirty="0"/>
              <a:t> pasa kezén volt, a Szent Liga </a:t>
            </a:r>
            <a:r>
              <a:rPr lang="hu-HU" dirty="0" smtClean="0"/>
              <a:t>erői viszont </a:t>
            </a:r>
            <a:r>
              <a:rPr lang="hu-HU" dirty="0"/>
              <a:t>megfutamították a vár felmentésére </a:t>
            </a:r>
            <a:r>
              <a:rPr lang="hu-HU" dirty="0" smtClean="0"/>
              <a:t>érkező törököket. Szeptember </a:t>
            </a:r>
            <a:r>
              <a:rPr lang="hu-HU" dirty="0"/>
              <a:t>2-án, kora délután a keresztény seregek egy </a:t>
            </a:r>
            <a:r>
              <a:rPr lang="hu-HU" dirty="0" smtClean="0"/>
              <a:t>erőteljes ágyútűz </a:t>
            </a:r>
            <a:r>
              <a:rPr lang="hu-HU" dirty="0"/>
              <a:t>után megrohamozták a vár rommá </a:t>
            </a:r>
            <a:r>
              <a:rPr lang="hu-HU" dirty="0" smtClean="0"/>
              <a:t>lőtt </a:t>
            </a:r>
            <a:r>
              <a:rPr lang="hu-HU" dirty="0"/>
              <a:t>falait. Az ostromlók </a:t>
            </a:r>
            <a:r>
              <a:rPr lang="hu-HU" dirty="0" smtClean="0"/>
              <a:t>sikeresen betörtek </a:t>
            </a:r>
            <a:r>
              <a:rPr lang="hu-HU" dirty="0"/>
              <a:t>a várba, és hamarosan annak </a:t>
            </a:r>
            <a:r>
              <a:rPr lang="hu-HU" dirty="0" smtClean="0"/>
              <a:t>belső </a:t>
            </a:r>
            <a:r>
              <a:rPr lang="hu-HU" dirty="0"/>
              <a:t>részén </a:t>
            </a:r>
            <a:r>
              <a:rPr lang="hu-HU" dirty="0" smtClean="0"/>
              <a:t>küzdöttek. A </a:t>
            </a:r>
            <a:r>
              <a:rPr lang="hu-HU" dirty="0"/>
              <a:t>lófarkas zászlót </a:t>
            </a:r>
            <a:r>
              <a:rPr lang="hu-HU" dirty="0" err="1"/>
              <a:t>Petneházy</a:t>
            </a:r>
            <a:r>
              <a:rPr lang="hu-HU" dirty="0"/>
              <a:t> Dávid tépte le a vár </a:t>
            </a:r>
            <a:r>
              <a:rPr lang="hu-HU" dirty="0" smtClean="0"/>
              <a:t>faláról. Ezért </a:t>
            </a:r>
            <a:r>
              <a:rPr lang="hu-HU" dirty="0"/>
              <a:t>a </a:t>
            </a:r>
            <a:r>
              <a:rPr lang="hu-HU" dirty="0" smtClean="0"/>
              <a:t>hőstettéért </a:t>
            </a:r>
            <a:r>
              <a:rPr lang="hu-HU" dirty="0"/>
              <a:t>az oroszlánként </a:t>
            </a:r>
            <a:r>
              <a:rPr lang="hu-HU" dirty="0" smtClean="0"/>
              <a:t>küzdő </a:t>
            </a:r>
            <a:r>
              <a:rPr lang="hu-HU" dirty="0" err="1"/>
              <a:t>Petneházyt</a:t>
            </a:r>
            <a:r>
              <a:rPr lang="hu-HU" dirty="0"/>
              <a:t> a császár </a:t>
            </a:r>
            <a:r>
              <a:rPr lang="hu-HU" dirty="0" smtClean="0"/>
              <a:t>kitüntette: aranyláncot </a:t>
            </a:r>
            <a:r>
              <a:rPr lang="hu-HU" dirty="0"/>
              <a:t>adott át neki. Pedig „a budai oroszlán” </a:t>
            </a:r>
            <a:r>
              <a:rPr lang="hu-HU" dirty="0" smtClean="0"/>
              <a:t>nemrégen még </a:t>
            </a:r>
            <a:r>
              <a:rPr lang="hu-HU" dirty="0"/>
              <a:t>kapitányként harcolt Thököly seregében, és csapatával </a:t>
            </a:r>
            <a:r>
              <a:rPr lang="hu-HU" dirty="0" smtClean="0"/>
              <a:t>többször legyőzte </a:t>
            </a:r>
            <a:r>
              <a:rPr lang="hu-HU" dirty="0"/>
              <a:t>a császáriakat. A kuruc fejedelem elfogásakor </a:t>
            </a:r>
            <a:r>
              <a:rPr lang="hu-HU" dirty="0" err="1"/>
              <a:t>Petneházy</a:t>
            </a:r>
            <a:r>
              <a:rPr lang="hu-HU" dirty="0"/>
              <a:t> </a:t>
            </a:r>
            <a:r>
              <a:rPr lang="hu-HU" dirty="0" smtClean="0"/>
              <a:t>átállt a </a:t>
            </a:r>
            <a:r>
              <a:rPr lang="hu-HU" dirty="0"/>
              <a:t>császár </a:t>
            </a:r>
            <a:r>
              <a:rPr lang="hu-HU" dirty="0" smtClean="0"/>
              <a:t>hűségére</a:t>
            </a:r>
            <a:r>
              <a:rPr lang="hu-HU" dirty="0"/>
              <a:t>, akinek nagy szüksége volt tapasztalt </a:t>
            </a:r>
            <a:r>
              <a:rPr lang="hu-HU" dirty="0" smtClean="0"/>
              <a:t>katonákra. 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2534176"/>
            <a:ext cx="1191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Számoljon be Buda visszafoglalásáról a részlet alapján! Ki volt a vezető, mi segítette a támadókat?2 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0" name="Téglalap 19">
            <a:hlinkClick r:id="rId4"/>
          </p:cNvPr>
          <p:cNvSpPr/>
          <p:nvPr/>
        </p:nvSpPr>
        <p:spPr>
          <a:xfrm>
            <a:off x="10996673" y="620285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0" y="6057850"/>
            <a:ext cx="7897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Hogyan zárultak a török elleni harcok, milyen következményekkel jártak Magyarországra nézve! 2-3.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3" name="Téglalap 22">
            <a:hlinkClick r:id="rId3"/>
          </p:cNvPr>
          <p:cNvSpPr/>
          <p:nvPr/>
        </p:nvSpPr>
        <p:spPr>
          <a:xfrm>
            <a:off x="9934234" y="620340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9014693" y="6137563"/>
            <a:ext cx="96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47’38 – 49’05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706255" y="988293"/>
            <a:ext cx="8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1683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006437" y="1288475"/>
            <a:ext cx="88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I. Lipót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675745" y="1630221"/>
            <a:ext cx="370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 </a:t>
            </a:r>
            <a:r>
              <a:rPr lang="hu-HU" dirty="0" smtClean="0">
                <a:solidFill>
                  <a:srgbClr val="FFF2CC"/>
                </a:solidFill>
              </a:rPr>
              <a:t>Sobieski János lengyel uralkodóval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101273" y="1962730"/>
            <a:ext cx="789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 török hadsereg elmaradott, jól képzett és felszerelt császári katonák, összefogás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235200" y="2244439"/>
            <a:ext cx="624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 török ellenes szövetség: pápa, lengyelek, Habsburgok, Velence</a:t>
            </a:r>
            <a:endParaRPr lang="hu-HU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Rákóczi szabadságharc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58" y="617631"/>
            <a:ext cx="969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Két csapat versenye 5 témakörben 100-500 pont közötti kérdésekkel (</a:t>
            </a:r>
            <a:r>
              <a:rPr lang="hu-HU" sz="2000" b="1" dirty="0" err="1" smtClean="0">
                <a:solidFill>
                  <a:srgbClr val="323264"/>
                </a:solidFill>
              </a:rPr>
              <a:t>Jeopardy</a:t>
            </a:r>
            <a:r>
              <a:rPr lang="hu-HU" sz="2000" b="1" dirty="0" smtClean="0">
                <a:solidFill>
                  <a:srgbClr val="323264"/>
                </a:solidFill>
              </a:rPr>
              <a:t> kvíz)!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9" name="Téglalap 8">
            <a:hlinkClick r:id="rId2"/>
          </p:cNvPr>
          <p:cNvSpPr/>
          <p:nvPr/>
        </p:nvSpPr>
        <p:spPr>
          <a:xfrm>
            <a:off x="9637192" y="50918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000940"/>
            <a:ext cx="787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Rendezze az szabadságharc kitörésének okait a képekhez! 1 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62617" y="2613890"/>
            <a:ext cx="257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Korlátlan királyi hatalom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29710" y="2470728"/>
            <a:ext cx="216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Hadsereg túlkapásai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837382" y="3232729"/>
            <a:ext cx="24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Szabad királyválasztás </a:t>
            </a:r>
          </a:p>
          <a:p>
            <a:r>
              <a:rPr lang="hu-HU" dirty="0" smtClean="0"/>
              <a:t>jogának megszüntetése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011057" y="1459345"/>
            <a:ext cx="239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Töröktől visszaszerzett </a:t>
            </a:r>
          </a:p>
          <a:p>
            <a:r>
              <a:rPr lang="hu-HU" dirty="0" smtClean="0"/>
              <a:t>területek kisajátítása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049819" y="1570181"/>
            <a:ext cx="257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Jobbágyteher nő: </a:t>
            </a:r>
          </a:p>
          <a:p>
            <a:pPr algn="ctr"/>
            <a:r>
              <a:rPr lang="hu-HU" dirty="0" smtClean="0"/>
              <a:t>Hadfelszerelés szállítása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68" y="1407679"/>
            <a:ext cx="2628900" cy="173355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1/18/Burg_Rechnitz_17._Jahrhundert.jpg/250px-Burg_Rechnitz_17._Jahrhund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1317480"/>
            <a:ext cx="1870456" cy="17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90" y="3781857"/>
            <a:ext cx="1743075" cy="2619375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304800" y="5615708"/>
            <a:ext cx="210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Forrás: </a:t>
            </a:r>
            <a:r>
              <a:rPr lang="hu-HU" sz="1000" dirty="0">
                <a:solidFill>
                  <a:schemeClr val="bg1"/>
                </a:solidFill>
              </a:rPr>
              <a:t>https://</a:t>
            </a:r>
            <a:r>
              <a:rPr lang="hu-HU" sz="1000" dirty="0" smtClean="0">
                <a:solidFill>
                  <a:schemeClr val="bg1"/>
                </a:solidFill>
              </a:rPr>
              <a:t>hu.wikipedia.org/</a:t>
            </a:r>
          </a:p>
          <a:p>
            <a:r>
              <a:rPr lang="hu-HU" sz="1000" dirty="0" err="1" smtClean="0">
                <a:solidFill>
                  <a:schemeClr val="bg1"/>
                </a:solidFill>
              </a:rPr>
              <a:t>wiki</a:t>
            </a:r>
            <a:r>
              <a:rPr lang="hu-HU" sz="1000" dirty="0" smtClean="0">
                <a:solidFill>
                  <a:schemeClr val="bg1"/>
                </a:solidFill>
              </a:rPr>
              <a:t>/</a:t>
            </a:r>
            <a:r>
              <a:rPr lang="hu-HU" sz="1000" dirty="0" err="1" smtClean="0">
                <a:solidFill>
                  <a:schemeClr val="bg1"/>
                </a:solidFill>
              </a:rPr>
              <a:t>Osztrák_császári_korona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0156162" y="1360116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</a:t>
            </a:r>
            <a:r>
              <a:rPr lang="hu-HU" sz="1000" dirty="0" smtClean="0"/>
              <a:t>hu.wikipedia.org/</a:t>
            </a:r>
          </a:p>
          <a:p>
            <a:r>
              <a:rPr lang="hu-HU" sz="1000" dirty="0" err="1" smtClean="0"/>
              <a:t>wiki</a:t>
            </a:r>
            <a:r>
              <a:rPr lang="hu-HU" sz="1000" dirty="0" smtClean="0"/>
              <a:t>/Hadiadó</a:t>
            </a:r>
            <a:endParaRPr lang="hu-HU" sz="1000" dirty="0"/>
          </a:p>
        </p:txBody>
      </p:sp>
      <p:sp>
        <p:nvSpPr>
          <p:cNvPr id="22" name="Téglalap 21"/>
          <p:cNvSpPr/>
          <p:nvPr/>
        </p:nvSpPr>
        <p:spPr>
          <a:xfrm>
            <a:off x="144992" y="1397061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</a:t>
            </a:r>
            <a:r>
              <a:rPr lang="hu-HU" sz="1000" dirty="0" smtClean="0"/>
              <a:t>mindennapoktortenete.blog.hu/</a:t>
            </a:r>
          </a:p>
          <a:p>
            <a:r>
              <a:rPr lang="hu-HU" sz="1000" dirty="0" smtClean="0"/>
              <a:t>2014/03/30</a:t>
            </a:r>
            <a:r>
              <a:rPr lang="hu-HU" sz="1000" dirty="0"/>
              <a:t>/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291" y="4133562"/>
            <a:ext cx="2752725" cy="1657350"/>
          </a:xfrm>
          <a:prstGeom prst="rect">
            <a:avLst/>
          </a:prstGeom>
        </p:spPr>
      </p:pic>
      <p:sp>
        <p:nvSpPr>
          <p:cNvPr id="24" name="Téglalap 23"/>
          <p:cNvSpPr/>
          <p:nvPr/>
        </p:nvSpPr>
        <p:spPr>
          <a:xfrm>
            <a:off x="9511044" y="5470297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Forrás: https</a:t>
            </a:r>
            <a:r>
              <a:rPr lang="hu-HU" sz="1000" dirty="0">
                <a:solidFill>
                  <a:schemeClr val="bg1"/>
                </a:solidFill>
              </a:rPr>
              <a:t>://turul.info/napok/onodiogy</a:t>
            </a: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378" y="4408055"/>
            <a:ext cx="2400300" cy="1905000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3371273" y="5876743"/>
            <a:ext cx="2419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solidFill>
                  <a:schemeClr val="bg1"/>
                </a:solidFill>
              </a:rPr>
              <a:t>Forrás: http</a:t>
            </a:r>
            <a:r>
              <a:rPr lang="hu-HU" sz="1000" dirty="0">
                <a:solidFill>
                  <a:schemeClr val="bg1"/>
                </a:solidFill>
              </a:rPr>
              <a:t>://</a:t>
            </a:r>
            <a:r>
              <a:rPr lang="hu-HU" sz="1000" dirty="0" smtClean="0">
                <a:solidFill>
                  <a:schemeClr val="bg1"/>
                </a:solidFill>
              </a:rPr>
              <a:t>m.blog.hu/cs/csurtus/image/0</a:t>
            </a:r>
          </a:p>
          <a:p>
            <a:r>
              <a:rPr lang="hu-HU" sz="1000" dirty="0" smtClean="0">
                <a:solidFill>
                  <a:schemeClr val="bg1"/>
                </a:solidFill>
              </a:rPr>
              <a:t>Temesvar/</a:t>
            </a:r>
            <a:r>
              <a:rPr lang="hu-HU" sz="1000" dirty="0" err="1" smtClean="0">
                <a:solidFill>
                  <a:schemeClr val="bg1"/>
                </a:solidFill>
              </a:rPr>
              <a:t>Tusko</a:t>
            </a:r>
            <a:r>
              <a:rPr lang="hu-HU" sz="1000" dirty="0" smtClean="0">
                <a:solidFill>
                  <a:schemeClr val="bg1"/>
                </a:solidFill>
              </a:rPr>
              <a:t>/</a:t>
            </a:r>
            <a:r>
              <a:rPr lang="hu-HU" sz="1000" dirty="0" err="1" smtClean="0">
                <a:solidFill>
                  <a:schemeClr val="bg1"/>
                </a:solidFill>
              </a:rPr>
              <a:t>Mercy</a:t>
            </a:r>
            <a:r>
              <a:rPr lang="hu-HU" sz="1000" dirty="0" smtClean="0">
                <a:solidFill>
                  <a:schemeClr val="bg1"/>
                </a:solidFill>
              </a:rPr>
              <a:t>/katonák.jpg</a:t>
            </a:r>
            <a:endParaRPr lang="hu-HU" sz="1000" dirty="0">
              <a:solidFill>
                <a:schemeClr val="bg1"/>
              </a:solidFill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646" y="4712853"/>
            <a:ext cx="2390374" cy="1493983"/>
          </a:xfrm>
          <a:prstGeom prst="rect">
            <a:avLst/>
          </a:prstGeom>
        </p:spPr>
      </p:pic>
      <p:sp>
        <p:nvSpPr>
          <p:cNvPr id="28" name="Téglalap 27"/>
          <p:cNvSpPr/>
          <p:nvPr/>
        </p:nvSpPr>
        <p:spPr>
          <a:xfrm>
            <a:off x="6326909" y="5867508"/>
            <a:ext cx="2484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>
                <a:solidFill>
                  <a:srgbClr val="323232"/>
                </a:solidFill>
              </a:rPr>
              <a:t>https://</a:t>
            </a:r>
            <a:r>
              <a:rPr lang="hu-HU" sz="900" dirty="0" smtClean="0">
                <a:solidFill>
                  <a:srgbClr val="323232"/>
                </a:solidFill>
              </a:rPr>
              <a:t>cms.sulinet.hu/get/d/11373fe9-aa95-4734</a:t>
            </a:r>
          </a:p>
          <a:p>
            <a:r>
              <a:rPr lang="hu-HU" sz="900" dirty="0" smtClean="0">
                <a:solidFill>
                  <a:srgbClr val="323232"/>
                </a:solidFill>
              </a:rPr>
              <a:t>-812d-e99ee1300bc9/1/3/b/</a:t>
            </a:r>
            <a:r>
              <a:rPr lang="hu-HU" sz="900" dirty="0" err="1" smtClean="0">
                <a:solidFill>
                  <a:srgbClr val="323232"/>
                </a:solidFill>
              </a:rPr>
              <a:t>Normal</a:t>
            </a:r>
            <a:r>
              <a:rPr lang="hu-HU" sz="900" dirty="0" smtClean="0">
                <a:solidFill>
                  <a:srgbClr val="323232"/>
                </a:solidFill>
              </a:rPr>
              <a:t>/18_00.jpg</a:t>
            </a:r>
            <a:endParaRPr lang="hu-HU" sz="900" dirty="0">
              <a:solidFill>
                <a:srgbClr val="323232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329709" y="3232849"/>
            <a:ext cx="177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Jobbágyteher nő: </a:t>
            </a:r>
          </a:p>
          <a:p>
            <a:r>
              <a:rPr lang="hu-HU" dirty="0" smtClean="0"/>
              <a:t>Katonák ellátása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7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48294 0.2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56771 -0.03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54961 0.54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01237 0.561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7097 0.69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9987 0.371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45673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Rákóczi szabadságharc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27" y="1150704"/>
            <a:ext cx="8059145" cy="5560502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15228"/>
              </p:ext>
            </p:extLst>
          </p:nvPr>
        </p:nvGraphicFramePr>
        <p:xfrm>
          <a:off x="0" y="1186512"/>
          <a:ext cx="3620655" cy="640080"/>
        </p:xfrm>
        <a:graphic>
          <a:graphicData uri="http://schemas.openxmlformats.org/drawingml/2006/table">
            <a:tbl>
              <a:tblPr/>
              <a:tblGrid>
                <a:gridCol w="3620655">
                  <a:extLst>
                    <a:ext uri="{9D8B030D-6E8A-4147-A177-3AD203B41FA5}">
                      <a16:colId xmlns:a16="http://schemas.microsoft.com/office/drawing/2014/main" val="884775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1. </a:t>
                      </a: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Kik voltak 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II. Rákóczi </a:t>
                      </a: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Ferenc szülei?</a:t>
                      </a:r>
                      <a:endParaRPr lang="hu-HU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168822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60073"/>
              </p:ext>
            </p:extLst>
          </p:nvPr>
        </p:nvGraphicFramePr>
        <p:xfrm>
          <a:off x="0" y="2220985"/>
          <a:ext cx="3722255" cy="640080"/>
        </p:xfrm>
        <a:graphic>
          <a:graphicData uri="http://schemas.openxmlformats.org/drawingml/2006/table">
            <a:tbl>
              <a:tblPr/>
              <a:tblGrid>
                <a:gridCol w="3722255">
                  <a:extLst>
                    <a:ext uri="{9D8B030D-6E8A-4147-A177-3AD203B41FA5}">
                      <a16:colId xmlns:a16="http://schemas.microsoft.com/office/drawing/2014/main" val="824886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2. 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Milyen </a:t>
                      </a: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rokonságban</a:t>
                      </a:r>
                      <a:r>
                        <a:rPr lang="hu-HU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állt Zrínyi 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Péterrel?</a:t>
                      </a:r>
                      <a:endParaRPr lang="hu-HU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590356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59216"/>
              </p:ext>
            </p:extLst>
          </p:nvPr>
        </p:nvGraphicFramePr>
        <p:xfrm>
          <a:off x="0" y="3463972"/>
          <a:ext cx="3759200" cy="640080"/>
        </p:xfrm>
        <a:graphic>
          <a:graphicData uri="http://schemas.openxmlformats.org/drawingml/2006/table">
            <a:tbl>
              <a:tblPr/>
              <a:tblGrid>
                <a:gridCol w="3759200">
                  <a:extLst>
                    <a:ext uri="{9D8B030D-6E8A-4147-A177-3AD203B41FA5}">
                      <a16:colId xmlns:a16="http://schemas.microsoft.com/office/drawing/2014/main" val="1486667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3. 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Milyen </a:t>
                      </a: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tisztséget</a:t>
                      </a:r>
                      <a:r>
                        <a:rPr lang="hu-HU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viselt 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apja és apai </a:t>
                      </a:r>
                      <a:r>
                        <a:rPr lang="hu-HU" sz="18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nagyapja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hu-HU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17680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70396"/>
              </p:ext>
            </p:extLst>
          </p:nvPr>
        </p:nvGraphicFramePr>
        <p:xfrm>
          <a:off x="0" y="4703026"/>
          <a:ext cx="3694545" cy="640080"/>
        </p:xfrm>
        <a:graphic>
          <a:graphicData uri="http://schemas.openxmlformats.org/drawingml/2006/table">
            <a:tbl>
              <a:tblPr/>
              <a:tblGrid>
                <a:gridCol w="3694545">
                  <a:extLst>
                    <a:ext uri="{9D8B030D-6E8A-4147-A177-3AD203B41FA5}">
                      <a16:colId xmlns:a16="http://schemas.microsoft.com/office/drawing/2014/main" val="14555127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5. Hány testvére volt II. Rákóczi Ferencnek?</a:t>
                      </a:r>
                      <a:endParaRPr lang="hu-HU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07134"/>
                  </a:ext>
                </a:extLst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23848"/>
              </p:ext>
            </p:extLst>
          </p:nvPr>
        </p:nvGraphicFramePr>
        <p:xfrm>
          <a:off x="0" y="5598954"/>
          <a:ext cx="3740727" cy="640080"/>
        </p:xfrm>
        <a:graphic>
          <a:graphicData uri="http://schemas.openxmlformats.org/drawingml/2006/table">
            <a:tbl>
              <a:tblPr/>
              <a:tblGrid>
                <a:gridCol w="3740727">
                  <a:extLst>
                    <a:ext uri="{9D8B030D-6E8A-4147-A177-3AD203B41FA5}">
                      <a16:colId xmlns:a16="http://schemas.microsoft.com/office/drawing/2014/main" val="39623679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rgbClr val="000000"/>
                          </a:solidFill>
                          <a:effectLst/>
                        </a:rPr>
                        <a:t>6. Hány gyermeke volt II. Rákóczi Ferencnek?</a:t>
                      </a:r>
                      <a:endParaRPr lang="hu-HU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92676"/>
                  </a:ext>
                </a:extLst>
              </a:tr>
            </a:tbl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0" y="1810327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I. Rákóczi Ferenc és Zrínyi Ilona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0" y="2775527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Zrínyi Péter Zrínyi Ilona apja volt, tehát II. Rákóczi Ferenc </a:t>
            </a:r>
            <a:r>
              <a:rPr lang="hu-HU" dirty="0" err="1" smtClean="0"/>
              <a:t>nagyapja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4073236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 Rákóczi Ferenc és II. Rákóczi György erdélyi fejedelmek voltak.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5250872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2 - György és Julianna 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6169891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 – Sarolta, György, József, Lipót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-9234" y="535622"/>
            <a:ext cx="12079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Ábraelemzés – Válaszoljon a kérdésekre az ábra és tudása alapján! Válaszért kattintson a kérdésre! A válasz(ok) eltüntetéséért az ELREJT dobozra!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3463636" y="14870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306618" y="1487055"/>
            <a:ext cx="5921465" cy="20759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3037490" y="2543503"/>
            <a:ext cx="6327227" cy="1187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1702676" y="3857297"/>
            <a:ext cx="7872248" cy="4309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V="1">
            <a:off x="3363310" y="2858814"/>
            <a:ext cx="4593021" cy="2070538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3342290" y="2753710"/>
            <a:ext cx="7430813" cy="2217683"/>
          </a:xfrm>
          <a:prstGeom prst="straightConnector1">
            <a:avLst/>
          </a:prstGeom>
          <a:ln w="25400">
            <a:solidFill>
              <a:srgbClr val="33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Jobb oldali kapcsos zárójel 32"/>
          <p:cNvSpPr/>
          <p:nvPr/>
        </p:nvSpPr>
        <p:spPr>
          <a:xfrm rot="16200000">
            <a:off x="9096705" y="-278529"/>
            <a:ext cx="504496" cy="3752196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/>
          <p:nvPr/>
        </p:nvCxnSpPr>
        <p:spPr>
          <a:xfrm flipV="1">
            <a:off x="3300248" y="1849821"/>
            <a:ext cx="5917324" cy="421464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37"/>
          <p:cNvSpPr/>
          <p:nvPr/>
        </p:nvSpPr>
        <p:spPr>
          <a:xfrm>
            <a:off x="10076987" y="11586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4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" grpId="1"/>
      <p:bldP spid="12" grpId="2"/>
      <p:bldP spid="13" grpId="1"/>
      <p:bldP spid="13" grpId="2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86038" y="0"/>
            <a:ext cx="683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Rákóczi szabadságharc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Téglalap 4">
            <a:hlinkClick r:id="rId2"/>
          </p:cNvPr>
          <p:cNvSpPr/>
          <p:nvPr/>
        </p:nvSpPr>
        <p:spPr>
          <a:xfrm>
            <a:off x="10057732" y="5490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" y="1415495"/>
            <a:ext cx="626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Állítsa sorrendbe az eseményeket a szöveg alapján?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136426" y="-9626"/>
            <a:ext cx="100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5’20 – 7’00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0" y="1714913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Hamarosan az ország jelentős részét a kurucok </a:t>
            </a:r>
            <a:r>
              <a:rPr lang="hu-HU" dirty="0" smtClean="0"/>
              <a:t>ellenőrzésük alá </a:t>
            </a:r>
            <a:r>
              <a:rPr lang="hu-HU" dirty="0"/>
              <a:t>vonták. Gyors sikereiket részben annak is </a:t>
            </a:r>
            <a:r>
              <a:rPr lang="hu-HU" dirty="0" smtClean="0"/>
              <a:t>köszönhették</a:t>
            </a:r>
            <a:r>
              <a:rPr lang="hu-HU" dirty="0"/>
              <a:t>, hogy a Habsburg-uralkodó seregei </a:t>
            </a:r>
            <a:r>
              <a:rPr lang="hu-HU" dirty="0" smtClean="0"/>
              <a:t>már közel 3 éve a </a:t>
            </a:r>
            <a:r>
              <a:rPr lang="hu-HU" dirty="0"/>
              <a:t>franciákkal </a:t>
            </a:r>
            <a:r>
              <a:rPr lang="hu-HU" dirty="0" smtClean="0"/>
              <a:t>háborúztak. A felkelés zászlóbontását követően </a:t>
            </a:r>
            <a:r>
              <a:rPr lang="hu-HU" dirty="0"/>
              <a:t>császáriak oldalán harcoló csapatok, </a:t>
            </a:r>
            <a:r>
              <a:rPr lang="hu-HU" dirty="0" smtClean="0"/>
              <a:t>akiket labancoknak </a:t>
            </a:r>
            <a:r>
              <a:rPr lang="hu-HU" dirty="0"/>
              <a:t>hívtak, az ország nagy részében </a:t>
            </a:r>
            <a:r>
              <a:rPr lang="hu-HU" dirty="0" smtClean="0"/>
              <a:t>visszaszorultak. A </a:t>
            </a:r>
            <a:r>
              <a:rPr lang="hu-HU" dirty="0"/>
              <a:t>győzelmek hatására Rákóczit Magyarország </a:t>
            </a:r>
            <a:r>
              <a:rPr lang="hu-HU" dirty="0" smtClean="0"/>
              <a:t>vezérlő fejedelmévé választották</a:t>
            </a:r>
            <a:r>
              <a:rPr lang="hu-HU" dirty="0"/>
              <a:t>. Ezt követően 1707-ben, </a:t>
            </a:r>
            <a:r>
              <a:rPr lang="hu-HU" dirty="0" smtClean="0"/>
              <a:t>az ónodi </a:t>
            </a:r>
            <a:r>
              <a:rPr lang="hu-HU" dirty="0"/>
              <a:t>országgyűlésen </a:t>
            </a:r>
            <a:r>
              <a:rPr lang="hu-HU" dirty="0" smtClean="0"/>
              <a:t>kinyilvánították </a:t>
            </a:r>
            <a:r>
              <a:rPr lang="hu-HU" dirty="0"/>
              <a:t>a </a:t>
            </a:r>
            <a:r>
              <a:rPr lang="hu-HU" dirty="0" smtClean="0"/>
              <a:t>Habsburg-ház trónfosztását</a:t>
            </a:r>
            <a:r>
              <a:rPr lang="hu-HU" dirty="0"/>
              <a:t>. A trónfosztástól a szabadságharc </a:t>
            </a:r>
            <a:r>
              <a:rPr lang="hu-HU" dirty="0" smtClean="0"/>
              <a:t>ügyének európai </a:t>
            </a:r>
            <a:r>
              <a:rPr lang="hu-HU" dirty="0"/>
              <a:t>felkarolását remélték. Rákóczi állama elszakadt </a:t>
            </a:r>
            <a:r>
              <a:rPr lang="hu-HU" dirty="0" smtClean="0"/>
              <a:t>a Habsburg </a:t>
            </a:r>
            <a:r>
              <a:rPr lang="hu-HU" dirty="0"/>
              <a:t>Birodalomtól</a:t>
            </a:r>
            <a:r>
              <a:rPr lang="hu-HU" dirty="0" smtClean="0"/>
              <a:t>. A legelső feladatai között volt Rákóczinak egy ütőképes hadsereg megszervezése, felfegyverzése és ellátása.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8903" y="4016319"/>
            <a:ext cx="352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Habsburg-francia háború kezdete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07245" y="3473760"/>
            <a:ext cx="38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ország nagy része kuruc kézre kerül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557" y="539025"/>
            <a:ext cx="121904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>
                <a:solidFill>
                  <a:srgbClr val="323264"/>
                </a:solidFill>
              </a:rPr>
              <a:t>3</a:t>
            </a:r>
            <a:r>
              <a:rPr lang="hu-HU" sz="1900" b="1" dirty="0" smtClean="0">
                <a:solidFill>
                  <a:srgbClr val="323264"/>
                </a:solidFill>
              </a:rPr>
              <a:t>. A videó részlet segítségével válaszoljon! Hogyan bontott zászlót a felkelés? Mi lett a szabadságharc jelmondata?</a:t>
            </a:r>
            <a:endParaRPr lang="hu-HU" sz="1900" b="1" dirty="0">
              <a:solidFill>
                <a:srgbClr val="323264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8520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Esze Tamás felkeresi Lengyelországban Rákóczit, aki vállalja, hogy a felkelés élére áll. Elküldi zászlóját a felkelés jelmondatával: Cum </a:t>
            </a:r>
            <a:r>
              <a:rPr lang="hu-HU" dirty="0" err="1" smtClean="0"/>
              <a:t>Deo</a:t>
            </a:r>
            <a:r>
              <a:rPr lang="hu-HU" dirty="0" smtClean="0"/>
              <a:t> pro Patria et Libertate – Istennel a hazáért és a szabadságért!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944727" y="3990419"/>
            <a:ext cx="352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Felkelő hadsereg megszervezése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094585" y="3496215"/>
            <a:ext cx="30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szabadságharc zászlóbontása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99348" y="3492808"/>
            <a:ext cx="3878684" cy="37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Rákóczi vezérlőfejedelemmé választása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46059" y="4012644"/>
            <a:ext cx="352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Habsburg ház trónfosztása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27708" y="3472750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46180" y="3976132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360783" y="3463514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8661111" y="3477367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250752" y="3939186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7428057" y="3948422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63491" y="398170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1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8681973" y="3487721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églalap 25"/>
          <p:cNvSpPr/>
          <p:nvPr/>
        </p:nvSpPr>
        <p:spPr>
          <a:xfrm>
            <a:off x="7452262" y="396068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églalap 26"/>
          <p:cNvSpPr/>
          <p:nvPr/>
        </p:nvSpPr>
        <p:spPr>
          <a:xfrm>
            <a:off x="4372730" y="3477210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églalap 27"/>
          <p:cNvSpPr/>
          <p:nvPr/>
        </p:nvSpPr>
        <p:spPr>
          <a:xfrm>
            <a:off x="63491" y="3487719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Téglalap 28"/>
          <p:cNvSpPr/>
          <p:nvPr/>
        </p:nvSpPr>
        <p:spPr>
          <a:xfrm>
            <a:off x="4257117" y="396068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0" y="4416200"/>
            <a:ext cx="5906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5. Csoportosítsa a szabadságharc bukásának okait?</a:t>
            </a:r>
            <a:endParaRPr lang="hu-HU" sz="2000" b="1" dirty="0">
              <a:solidFill>
                <a:srgbClr val="323264"/>
              </a:solidFill>
            </a:endParaRPr>
          </a:p>
        </p:txBody>
      </p:sp>
      <p:graphicFrame>
        <p:nvGraphicFramePr>
          <p:cNvPr id="31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80267"/>
              </p:ext>
            </p:extLst>
          </p:nvPr>
        </p:nvGraphicFramePr>
        <p:xfrm>
          <a:off x="129628" y="4934314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334925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4561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9243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Gazdasági okok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Társadalmi okok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Hadászati okok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21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802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05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735041"/>
                  </a:ext>
                </a:extLst>
              </a:tr>
            </a:tbl>
          </a:graphicData>
        </a:graphic>
      </p:graphicFrame>
      <p:sp>
        <p:nvSpPr>
          <p:cNvPr id="32" name="Szövegdoboz 31"/>
          <p:cNvSpPr txBox="1"/>
          <p:nvPr/>
        </p:nvSpPr>
        <p:spPr>
          <a:xfrm>
            <a:off x="8271641" y="5328748"/>
            <a:ext cx="392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C: Nincs pénz a hadsereg fenntartására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516418" y="6488668"/>
            <a:ext cx="295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H: Nincs külföldi szövetséges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8271641" y="4524704"/>
            <a:ext cx="392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Jobbágy és földesúr közötti ellentét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271641" y="5644057"/>
            <a:ext cx="392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D: Általános adózást </a:t>
            </a:r>
            <a:r>
              <a:rPr lang="hu-HU" dirty="0" err="1" smtClean="0"/>
              <a:t>ellenzi</a:t>
            </a:r>
            <a:r>
              <a:rPr lang="hu-HU" dirty="0" smtClean="0"/>
              <a:t> a nemesség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8271645" y="6015703"/>
            <a:ext cx="302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E: Kuruc sereg fegyelmezetlen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0" y="6488668"/>
            <a:ext cx="357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F: Rákóczi rézpénze elveszti értékét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468424" y="6488668"/>
            <a:ext cx="310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G: Képzetlen katonák és tisztek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8271641" y="4939865"/>
            <a:ext cx="392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B: Csökken az ország termelőképessége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9422531" y="6488668"/>
            <a:ext cx="276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I: Akadozik a sereg ellátása</a:t>
            </a:r>
            <a:endParaRPr lang="hu-HU" dirty="0"/>
          </a:p>
        </p:txBody>
      </p:sp>
      <p:sp>
        <p:nvSpPr>
          <p:cNvPr id="42" name="Téglalap 41"/>
          <p:cNvSpPr/>
          <p:nvPr/>
        </p:nvSpPr>
        <p:spPr>
          <a:xfrm>
            <a:off x="5948848" y="439332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6968364" y="43933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3605049" y="5307724"/>
            <a:ext cx="468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1014249" y="5323488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B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6642539" y="5297213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C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3615559" y="5665076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D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1019505" y="5696606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E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1008993" y="6053959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F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6663559" y="5696606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G: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6663559" y="6032937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3615558" y="6032938"/>
            <a:ext cx="4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H</a:t>
            </a:r>
            <a:r>
              <a:rPr lang="hu-HU" dirty="0" smtClean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6929923" y="134663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8010859" y="13466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9025725" y="6206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911248" y="85133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077909" y="8513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077909" y="16565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077909" y="2335546"/>
            <a:ext cx="1160830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Megoldás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005654" y="27365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13164" y="0"/>
            <a:ext cx="93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a Habsburg Birodalomban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843246"/>
            <a:ext cx="11046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Rákóczi-szabadságharcot követően Magyarország </a:t>
            </a:r>
            <a:r>
              <a:rPr lang="hu-HU" dirty="0" smtClean="0"/>
              <a:t>a Habsburg </a:t>
            </a:r>
            <a:r>
              <a:rPr lang="hu-HU" dirty="0"/>
              <a:t>Birodalom része lett , </a:t>
            </a:r>
            <a:r>
              <a:rPr lang="hu-HU" dirty="0" smtClean="0"/>
              <a:t>de bizonyos fokú önállóságot élvezett.. </a:t>
            </a:r>
            <a:r>
              <a:rPr lang="hu-HU" dirty="0"/>
              <a:t>Magyarországon az </a:t>
            </a:r>
            <a:r>
              <a:rPr lang="hu-HU" dirty="0" smtClean="0"/>
              <a:t>uralkodó kénytelen </a:t>
            </a:r>
            <a:r>
              <a:rPr lang="hu-HU" dirty="0"/>
              <a:t>volt a </a:t>
            </a:r>
            <a:r>
              <a:rPr lang="hu-HU" dirty="0" smtClean="0"/>
              <a:t>rendekkel </a:t>
            </a:r>
            <a:r>
              <a:rPr lang="hu-HU" dirty="0"/>
              <a:t>együtt kormányozni. </a:t>
            </a:r>
            <a:r>
              <a:rPr lang="hu-HU" dirty="0" smtClean="0"/>
              <a:t>Önálló magyar </a:t>
            </a:r>
            <a:r>
              <a:rPr lang="hu-HU" dirty="0"/>
              <a:t>hadsereget nem </a:t>
            </a:r>
            <a:r>
              <a:rPr lang="hu-HU" dirty="0" smtClean="0"/>
              <a:t>állítottak </a:t>
            </a:r>
            <a:r>
              <a:rPr lang="hu-HU" dirty="0"/>
              <a:t>fel. A magyar </a:t>
            </a:r>
            <a:r>
              <a:rPr lang="hu-HU" dirty="0" smtClean="0"/>
              <a:t>egységeket beolvasztották </a:t>
            </a:r>
            <a:r>
              <a:rPr lang="hu-HU" dirty="0"/>
              <a:t>a közös állandó birodalmi </a:t>
            </a:r>
            <a:r>
              <a:rPr lang="hu-HU" dirty="0" smtClean="0"/>
              <a:t>hadseregbe. A </a:t>
            </a:r>
            <a:r>
              <a:rPr lang="hu-HU" dirty="0"/>
              <a:t>magyar alakulatokat gyakran a birodalom más </a:t>
            </a:r>
            <a:r>
              <a:rPr lang="hu-HU" dirty="0" smtClean="0"/>
              <a:t>szegleteiben állomásoztatták</a:t>
            </a:r>
            <a:r>
              <a:rPr lang="hu-HU" dirty="0"/>
              <a:t>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" y="2262938"/>
            <a:ext cx="5809673" cy="456284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0" y="527709"/>
            <a:ext cx="11079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Mi jellemezte Magyarország helyzetét a Habsburg birodalmon belül?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 a válaszért!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919956"/>
            <a:ext cx="11001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térkép és a diagramm segítségével válaszoljon a kérdésekre! 2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39371"/>
              </p:ext>
            </p:extLst>
          </p:nvPr>
        </p:nvGraphicFramePr>
        <p:xfrm>
          <a:off x="0" y="6614160"/>
          <a:ext cx="3807690" cy="243840"/>
        </p:xfrm>
        <a:graphic>
          <a:graphicData uri="http://schemas.openxmlformats.org/drawingml/2006/table">
            <a:tbl>
              <a:tblPr/>
              <a:tblGrid>
                <a:gridCol w="3807690">
                  <a:extLst>
                    <a:ext uri="{9D8B030D-6E8A-4147-A177-3AD203B41FA5}">
                      <a16:colId xmlns:a16="http://schemas.microsoft.com/office/drawing/2014/main" val="1002124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000" dirty="0">
                          <a:solidFill>
                            <a:srgbClr val="000096"/>
                          </a:solidFill>
                          <a:effectLst/>
                        </a:rPr>
                        <a:t>Forrás: http://matt.ucoz.hu/jobbagy/magyarorszag_benepesulese.jpg</a:t>
                      </a:r>
                      <a:endParaRPr lang="hu-HU" sz="1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38059"/>
                  </a:ext>
                </a:extLst>
              </a:tr>
            </a:tbl>
          </a:graphicData>
        </a:graphic>
      </p:graphicFrame>
      <p:sp>
        <p:nvSpPr>
          <p:cNvPr id="13" name="Téglalap 12"/>
          <p:cNvSpPr/>
          <p:nvPr/>
        </p:nvSpPr>
        <p:spPr>
          <a:xfrm>
            <a:off x="5872152" y="2237577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Hazánk mely részei néptelenedtek el leginkább?</a:t>
            </a:r>
          </a:p>
        </p:txBody>
      </p:sp>
      <p:sp>
        <p:nvSpPr>
          <p:cNvPr id="14" name="Téglalap 13"/>
          <p:cNvSpPr/>
          <p:nvPr/>
        </p:nvSpPr>
        <p:spPr>
          <a:xfrm>
            <a:off x="5880929" y="2819470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Milyen </a:t>
            </a:r>
            <a:r>
              <a:rPr lang="hu-HU" b="1" dirty="0" smtClean="0"/>
              <a:t>utakon </a:t>
            </a:r>
            <a:r>
              <a:rPr lang="hu-HU" b="1" dirty="0"/>
              <a:t>igyekeztek benépesíteni ezeket a területeket?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851916" y="3382884"/>
            <a:ext cx="5179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Mely népcsoport érkezett vajon szervezett módon?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872375" y="3964773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Mi lett a benépesítés következménye?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920509" y="2521532"/>
            <a:ext cx="339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Török Hódoltság, Alföld, Erdély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878944" y="3098805"/>
            <a:ext cx="63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Belső vándorlás, szervezett betelepítés, spontán bevándorlás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869709" y="3671459"/>
            <a:ext cx="2586182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Birodalmi németek</a:t>
            </a:r>
            <a:endParaRPr lang="hu-HU" dirty="0">
              <a:solidFill>
                <a:srgbClr val="FFF2CC"/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411" y="4005118"/>
            <a:ext cx="2441409" cy="2852882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5869710" y="4244115"/>
            <a:ext cx="379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Magyarország soknemzetiségű ország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5840048" y="4542047"/>
            <a:ext cx="3904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Hány % a magyarok és nemzetiségek aránya?</a:t>
            </a:r>
            <a:endParaRPr lang="hu-HU" b="1" dirty="0"/>
          </a:p>
        </p:txBody>
      </p:sp>
      <p:sp>
        <p:nvSpPr>
          <p:cNvPr id="23" name="Téglalap 22"/>
          <p:cNvSpPr/>
          <p:nvPr/>
        </p:nvSpPr>
        <p:spPr>
          <a:xfrm>
            <a:off x="5867756" y="5456444"/>
            <a:ext cx="3821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Melyek a legnagyobb lélekszámú nemzetiségek?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846619" y="5107717"/>
            <a:ext cx="379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Magyar: 35 % nemzetiségek: 65 %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878946" y="6085667"/>
            <a:ext cx="379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Románok, szlovákok, horvátok, németek</a:t>
            </a:r>
            <a:endParaRPr lang="hu-HU" dirty="0">
              <a:solidFill>
                <a:srgbClr val="FFF2CC"/>
              </a:solidFill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5161150" y="1439917"/>
            <a:ext cx="2785241" cy="0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5245007" y="1713186"/>
            <a:ext cx="3132083" cy="10511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9764110" y="1156138"/>
            <a:ext cx="1051035" cy="10510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13164" y="0"/>
            <a:ext cx="93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a Habsburg Birodalomban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1" y="1248601"/>
            <a:ext cx="2856964" cy="22270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315" y="680281"/>
            <a:ext cx="2704856" cy="18329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0" y="4218592"/>
            <a:ext cx="2844957" cy="21337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910" y="3677374"/>
            <a:ext cx="2944707" cy="262301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752" y="3142588"/>
            <a:ext cx="2070206" cy="325136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10835" y="3096593"/>
            <a:ext cx="2844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</a:t>
            </a:r>
            <a:r>
              <a:rPr lang="hu-HU" sz="1000" dirty="0" smtClean="0"/>
              <a:t>ado.hu/images/615x/resize/a-kettos-vamhatar-mukodese_0shzdrtw.png?v=1</a:t>
            </a:r>
            <a:endParaRPr lang="hu-HU" sz="1000" dirty="0"/>
          </a:p>
        </p:txBody>
      </p:sp>
      <p:sp>
        <p:nvSpPr>
          <p:cNvPr id="11" name="Téglalap 10"/>
          <p:cNvSpPr/>
          <p:nvPr/>
        </p:nvSpPr>
        <p:spPr>
          <a:xfrm>
            <a:off x="9402618" y="5775143"/>
            <a:ext cx="2041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err="1" smtClean="0"/>
              <a:t>Forrás:http</a:t>
            </a:r>
            <a:r>
              <a:rPr lang="hu-HU" sz="1000" dirty="0"/>
              <a:t>://</a:t>
            </a:r>
            <a:r>
              <a:rPr lang="hu-HU" sz="1000" dirty="0" smtClean="0"/>
              <a:t>www.magyarmercurius.hu/sites/default/files/images/ratio_educationis.jpghttp</a:t>
            </a:r>
            <a:r>
              <a:rPr lang="hu-HU" sz="1000" dirty="0"/>
              <a:t>://slideplayer.hu/slide/2081715/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507346" y="3733954"/>
            <a:ext cx="28817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dirty="0" smtClean="0">
                <a:solidFill>
                  <a:schemeClr val="bg1"/>
                </a:solidFill>
              </a:rPr>
              <a:t>Forrás: https</a:t>
            </a:r>
            <a:r>
              <a:rPr lang="hu-HU" sz="1050" dirty="0">
                <a:solidFill>
                  <a:schemeClr val="bg1"/>
                </a:solidFill>
              </a:rPr>
              <a:t>://www.sulinet.hu/oroksegtar/data</a:t>
            </a:r>
            <a:r>
              <a:rPr lang="hu-HU" sz="1050" dirty="0" smtClean="0">
                <a:solidFill>
                  <a:schemeClr val="bg1"/>
                </a:solidFill>
                <a:hlinkClick r:id="rId7"/>
              </a:rPr>
              <a:t>/</a:t>
            </a:r>
            <a:endParaRPr lang="hu-HU" sz="1050" dirty="0" smtClean="0">
              <a:solidFill>
                <a:schemeClr val="bg1"/>
              </a:solidFill>
            </a:endParaRPr>
          </a:p>
          <a:p>
            <a:r>
              <a:rPr lang="hu-HU" sz="1050" dirty="0" err="1" smtClean="0">
                <a:solidFill>
                  <a:schemeClr val="bg1"/>
                </a:solidFill>
              </a:rPr>
              <a:t>muzeumok</a:t>
            </a:r>
            <a:r>
              <a:rPr lang="hu-HU" sz="1050" dirty="0" smtClean="0">
                <a:solidFill>
                  <a:schemeClr val="bg1"/>
                </a:solidFill>
              </a:rPr>
              <a:t>/mamutt_evkonyv_11/</a:t>
            </a:r>
            <a:r>
              <a:rPr lang="hu-HU" sz="1050" dirty="0" err="1" smtClean="0">
                <a:solidFill>
                  <a:schemeClr val="bg1"/>
                </a:solidFill>
              </a:rPr>
              <a:t>pages</a:t>
            </a:r>
            <a:r>
              <a:rPr lang="hu-HU" sz="1050" dirty="0" smtClean="0">
                <a:solidFill>
                  <a:schemeClr val="bg1"/>
                </a:solidFill>
              </a:rPr>
              <a:t>/</a:t>
            </a:r>
            <a:r>
              <a:rPr lang="hu-HU" sz="1050" dirty="0" err="1" smtClean="0">
                <a:solidFill>
                  <a:schemeClr val="bg1"/>
                </a:solidFill>
              </a:rPr>
              <a:t>images</a:t>
            </a:r>
            <a:r>
              <a:rPr lang="hu-HU" sz="1050" dirty="0" smtClean="0">
                <a:solidFill>
                  <a:schemeClr val="bg1"/>
                </a:solidFill>
              </a:rPr>
              <a:t>/002_kozlemenyek_clip_image001_0000.jpg</a:t>
            </a:r>
            <a:endParaRPr lang="hu-HU" sz="1050" dirty="0">
              <a:solidFill>
                <a:schemeClr val="bg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201897" y="667430"/>
            <a:ext cx="281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http</a:t>
            </a:r>
            <a:r>
              <a:rPr lang="hu-HU" sz="1000" dirty="0"/>
              <a:t>://tortenelemcikkek.hu/sites/default</a:t>
            </a:r>
            <a:r>
              <a:rPr lang="hu-HU" sz="1000" dirty="0" smtClean="0"/>
              <a:t>/</a:t>
            </a:r>
          </a:p>
          <a:p>
            <a:r>
              <a:rPr lang="hu-HU" sz="1000" dirty="0" err="1" smtClean="0"/>
              <a:t>files</a:t>
            </a:r>
            <a:r>
              <a:rPr lang="hu-HU" sz="1000" dirty="0" smtClean="0"/>
              <a:t>/4.01poroszorszag.jpg</a:t>
            </a:r>
            <a:endParaRPr lang="hu-HU" sz="1000" dirty="0"/>
          </a:p>
        </p:txBody>
      </p:sp>
      <p:sp>
        <p:nvSpPr>
          <p:cNvPr id="15" name="Téglalap 14"/>
          <p:cNvSpPr/>
          <p:nvPr/>
        </p:nvSpPr>
        <p:spPr>
          <a:xfrm>
            <a:off x="0" y="6006053"/>
            <a:ext cx="2909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/>
              <a:t>https://www.mozaweb.hu/course/tortenelem_7/jpg_big/t7t-058_habsburg-maria-t.jpg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8502" y="562215"/>
            <a:ext cx="772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Rendezze Mária Terézia intézkedéseit a képekhez! Kattintson a képre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318135" y="1213155"/>
            <a:ext cx="35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Habsburg örökösödési háborúk</a:t>
            </a:r>
            <a:endParaRPr lang="hu-HU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465781" y="1676194"/>
            <a:ext cx="225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Kettős vámrendszer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451927" y="2151971"/>
            <a:ext cx="197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Tanügyi rendelet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488873" y="261897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Úrbéri rendelet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498108" y="3047999"/>
            <a:ext cx="25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Egészségügyi rendelet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048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9583 0.1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33242 0.2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41263 0.61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34037 0.548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1862 0.47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097"/>
            <a:ext cx="4437599" cy="347070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3974049"/>
            <a:ext cx="4424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https</a:t>
            </a:r>
            <a:r>
              <a:rPr lang="hu-HU" sz="1000" dirty="0"/>
              <a:t>://</a:t>
            </a:r>
            <a:r>
              <a:rPr lang="hu-HU" sz="1000" dirty="0" smtClean="0"/>
              <a:t>ado.hu/images/615x/resize/a-kettos-vamhatar-mukodese_</a:t>
            </a:r>
          </a:p>
          <a:p>
            <a:r>
              <a:rPr lang="hu-HU" sz="1000" dirty="0" smtClean="0"/>
              <a:t>0shzdrtw.png?v=1</a:t>
            </a:r>
            <a:endParaRPr lang="hu-HU" sz="1000" dirty="0"/>
          </a:p>
        </p:txBody>
      </p:sp>
      <p:sp>
        <p:nvSpPr>
          <p:cNvPr id="8" name="Téglalap 7"/>
          <p:cNvSpPr/>
          <p:nvPr/>
        </p:nvSpPr>
        <p:spPr>
          <a:xfrm>
            <a:off x="4449144" y="2209860"/>
            <a:ext cx="2700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Hol húzódnak a határok?</a:t>
            </a:r>
          </a:p>
        </p:txBody>
      </p:sp>
      <p:sp>
        <p:nvSpPr>
          <p:cNvPr id="9" name="Téglalap 8"/>
          <p:cNvSpPr/>
          <p:nvPr/>
        </p:nvSpPr>
        <p:spPr>
          <a:xfrm>
            <a:off x="4433452" y="2801035"/>
            <a:ext cx="7324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Milyen cikkek kivitelét támogatja </a:t>
            </a:r>
            <a:r>
              <a:rPr lang="hu-HU" b="1" dirty="0" smtClean="0"/>
              <a:t>a rendszer </a:t>
            </a:r>
            <a:r>
              <a:rPr lang="hu-HU" b="1" dirty="0"/>
              <a:t>az örökös tartományokba?</a:t>
            </a:r>
          </a:p>
        </p:txBody>
      </p:sp>
      <p:sp>
        <p:nvSpPr>
          <p:cNvPr id="10" name="Téglalap 9"/>
          <p:cNvSpPr/>
          <p:nvPr/>
        </p:nvSpPr>
        <p:spPr>
          <a:xfrm>
            <a:off x="4405750" y="3329924"/>
            <a:ext cx="777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Milyen cikkek behozatalát támogatja a </a:t>
            </a:r>
            <a:r>
              <a:rPr lang="hu-HU" b="1" dirty="0" smtClean="0"/>
              <a:t>rendszer </a:t>
            </a:r>
            <a:r>
              <a:rPr lang="hu-HU" b="1" dirty="0"/>
              <a:t>az örökös tartományokból?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444872" y="1581789"/>
            <a:ext cx="6487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Milyen cikkek kivitelét gátolja a vámrendszer az Birodalomból?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414990" y="962999"/>
            <a:ext cx="738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Milyen cikkek behozatalát gátolja a vámrendszer az Birodalomba?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461172" y="1237676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Iparcikkek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438082" y="1861129"/>
            <a:ext cx="457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Nyersanyagok, mezőgazdasági termékek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461175" y="2493826"/>
            <a:ext cx="614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Birodalmi határ, valamint belső vámhatár Magyarországnál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447318" y="3024910"/>
            <a:ext cx="416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Iparcikkek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414987" y="3583708"/>
            <a:ext cx="416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Nyersanyag és mezőgazdasági termékek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8501" y="562215"/>
            <a:ext cx="7406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Ábraelemzés – Az ábra segítségével válaszoljon a kérdésekre!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413164" y="0"/>
            <a:ext cx="93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Magyarország a Habsburg Birodalomban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0" y="4411218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magyar társadalom az évszázadok során keveset </a:t>
            </a:r>
            <a:r>
              <a:rPr lang="hu-HU" dirty="0" smtClean="0"/>
              <a:t>változott. A </a:t>
            </a:r>
            <a:r>
              <a:rPr lang="hu-HU" dirty="0"/>
              <a:t>nemesség megőrizte jogait és kiváltságait. A </a:t>
            </a:r>
            <a:r>
              <a:rPr lang="hu-HU" dirty="0" smtClean="0"/>
              <a:t>leggazdagabb nemesek </a:t>
            </a:r>
            <a:r>
              <a:rPr lang="hu-HU" dirty="0"/>
              <a:t>alkották az arisztokráciát. Hatalmas </a:t>
            </a:r>
            <a:r>
              <a:rPr lang="hu-HU" dirty="0" smtClean="0"/>
              <a:t>birtokaik és </a:t>
            </a:r>
            <a:r>
              <a:rPr lang="hu-HU" dirty="0"/>
              <a:t>politikai befolyásuk révén tevékenyen részt </a:t>
            </a:r>
            <a:r>
              <a:rPr lang="hu-HU" dirty="0" smtClean="0"/>
              <a:t>vettek az ország irányításában</a:t>
            </a:r>
            <a:r>
              <a:rPr lang="hu-HU" dirty="0"/>
              <a:t>. A nemesség gerincét alkotó </a:t>
            </a:r>
            <a:r>
              <a:rPr lang="hu-HU" dirty="0" smtClean="0"/>
              <a:t>köznemesség a </a:t>
            </a:r>
            <a:r>
              <a:rPr lang="hu-HU" dirty="0"/>
              <a:t>vármegye életének irányításában játszott </a:t>
            </a:r>
            <a:r>
              <a:rPr lang="hu-HU" dirty="0" smtClean="0"/>
              <a:t>vezető szerepet</a:t>
            </a:r>
            <a:r>
              <a:rPr lang="hu-HU" dirty="0"/>
              <a:t>. </a:t>
            </a:r>
            <a:r>
              <a:rPr lang="hu-HU" dirty="0" smtClean="0"/>
              <a:t>Az elszegényedett</a:t>
            </a:r>
            <a:r>
              <a:rPr lang="hu-HU" dirty="0"/>
              <a:t>, vagyontalan kisnemesek </a:t>
            </a:r>
            <a:r>
              <a:rPr lang="hu-HU" dirty="0" smtClean="0"/>
              <a:t>a jobbágyokéhoz </a:t>
            </a:r>
            <a:r>
              <a:rPr lang="hu-HU" dirty="0"/>
              <a:t>hasonló életkörülmények között éltek</a:t>
            </a:r>
            <a:r>
              <a:rPr lang="hu-HU" dirty="0" smtClean="0"/>
              <a:t>.</a:t>
            </a:r>
            <a:r>
              <a:rPr lang="hu-HU" dirty="0"/>
              <a:t> A jobbágyok tették ki a társadalom döntő </a:t>
            </a:r>
            <a:r>
              <a:rPr lang="hu-HU" dirty="0" smtClean="0"/>
              <a:t>többségét. Tíz </a:t>
            </a:r>
            <a:r>
              <a:rPr lang="hu-HU" dirty="0"/>
              <a:t>emberből kilenc ehhez a réteghez tartozott. A </a:t>
            </a:r>
            <a:r>
              <a:rPr lang="hu-HU" dirty="0" smtClean="0"/>
              <a:t>vagyonosabbak telekkel </a:t>
            </a:r>
            <a:r>
              <a:rPr lang="hu-HU" dirty="0"/>
              <a:t>rendelkeztek, és a földön vagy a ház </a:t>
            </a:r>
            <a:r>
              <a:rPr lang="hu-HU" dirty="0" smtClean="0"/>
              <a:t>körül végzett </a:t>
            </a:r>
            <a:r>
              <a:rPr lang="hu-HU" dirty="0"/>
              <a:t>munkához másokat – például zselléreket – </a:t>
            </a:r>
            <a:r>
              <a:rPr lang="hu-HU" dirty="0" smtClean="0"/>
              <a:t>is alkalmaztak. A </a:t>
            </a:r>
            <a:r>
              <a:rPr lang="hu-HU" dirty="0"/>
              <a:t>jobbágyi társadalom legszegényebb rétegét</a:t>
            </a:r>
          </a:p>
          <a:p>
            <a:r>
              <a:rPr lang="hu-HU" dirty="0"/>
              <a:t>a zsellérek alkották, akik nem rendelkeztek földdel. A </a:t>
            </a:r>
            <a:r>
              <a:rPr lang="hu-HU" dirty="0" smtClean="0"/>
              <a:t>jobbágyok ügyeiben </a:t>
            </a:r>
            <a:r>
              <a:rPr lang="hu-HU" dirty="0"/>
              <a:t>a földesúr joghatósága döntött. Az </a:t>
            </a:r>
            <a:r>
              <a:rPr lang="hu-HU" dirty="0" smtClean="0"/>
              <a:t>adók fizetése </a:t>
            </a:r>
            <a:r>
              <a:rPr lang="hu-HU" dirty="0"/>
              <a:t>mellett részt kellett venniük a hadsereg </a:t>
            </a:r>
            <a:r>
              <a:rPr lang="hu-HU" dirty="0" smtClean="0"/>
              <a:t>ellátásában </a:t>
            </a:r>
            <a:r>
              <a:rPr lang="es-ES" dirty="0" smtClean="0"/>
              <a:t>és </a:t>
            </a:r>
            <a:r>
              <a:rPr lang="es-ES" dirty="0"/>
              <a:t>szállításában is. A városi polgárság száma nőtt, de </a:t>
            </a:r>
            <a:r>
              <a:rPr lang="es-ES" dirty="0" smtClean="0"/>
              <a:t>még</a:t>
            </a:r>
            <a:r>
              <a:rPr lang="hu-HU" dirty="0" smtClean="0"/>
              <a:t> így </a:t>
            </a:r>
            <a:r>
              <a:rPr lang="hu-HU" dirty="0"/>
              <a:t>is elenyésző volt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365101" y="3816437"/>
            <a:ext cx="568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A szövegből nevezze meg a magyar társadalom egyes rétegeit!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cxnSp>
        <p:nvCxnSpPr>
          <p:cNvPr id="25" name="Egyenes összekötő 24"/>
          <p:cNvCxnSpPr/>
          <p:nvPr/>
        </p:nvCxnSpPr>
        <p:spPr>
          <a:xfrm flipV="1">
            <a:off x="1995055" y="5024582"/>
            <a:ext cx="1256145" cy="18473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3997276" y="5271575"/>
            <a:ext cx="1256145" cy="18473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V="1">
            <a:off x="2630935" y="5544844"/>
            <a:ext cx="1256145" cy="18473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9031731" y="5542297"/>
            <a:ext cx="1205345" cy="7165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>
            <a:off x="6167662" y="6661648"/>
            <a:ext cx="1205345" cy="7165"/>
          </a:xfrm>
          <a:prstGeom prst="line">
            <a:avLst/>
          </a:prstGeom>
          <a:ln w="25400">
            <a:solidFill>
              <a:srgbClr val="FF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Boldoggá tenni Magyarországot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" y="1167437"/>
            <a:ext cx="5061210" cy="37657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580" y="1159673"/>
            <a:ext cx="1798815" cy="375952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696131" y="3534894"/>
            <a:ext cx="438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Elégedetlen </a:t>
            </a:r>
            <a:r>
              <a:rPr lang="hu-HU" dirty="0"/>
              <a:t>felkelők a Habsburg uralom ellen</a:t>
            </a:r>
          </a:p>
        </p:txBody>
      </p:sp>
      <p:sp>
        <p:nvSpPr>
          <p:cNvPr id="7" name="Téglalap 6"/>
          <p:cNvSpPr/>
          <p:nvPr/>
        </p:nvSpPr>
        <p:spPr>
          <a:xfrm>
            <a:off x="7403510" y="1682222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Törökellenes </a:t>
            </a:r>
            <a:r>
              <a:rPr lang="hu-HU" dirty="0" smtClean="0"/>
              <a:t>szövetség a pápa kezdeményezésére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6057665"/>
            <a:ext cx="718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visszahódított területeken csak a birtok értékének 10%-át kitevő </a:t>
            </a:r>
            <a:r>
              <a:rPr lang="hu-HU" dirty="0" smtClean="0"/>
              <a:t>összeg </a:t>
            </a:r>
            <a:r>
              <a:rPr lang="hu-HU" dirty="0"/>
              <a:t>lerovása után kaphatták meg földjüket a birtokosok.</a:t>
            </a:r>
          </a:p>
        </p:txBody>
      </p:sp>
      <p:sp>
        <p:nvSpPr>
          <p:cNvPr id="9" name="Téglalap 8"/>
          <p:cNvSpPr/>
          <p:nvPr/>
        </p:nvSpPr>
        <p:spPr>
          <a:xfrm>
            <a:off x="7858492" y="2965973"/>
            <a:ext cx="41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Istennel a hazáért és a szabadságért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823925" y="4134526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Osztrák császári katona gúnyneve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443194" y="4736055"/>
            <a:ext cx="4609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 földesúrnak fizetett szolgáltatások összessége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7731756" y="5217803"/>
            <a:ext cx="4460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Magyarország nagy </a:t>
            </a:r>
            <a:r>
              <a:rPr lang="hu-HU" dirty="0" smtClean="0"/>
              <a:t>részének </a:t>
            </a:r>
            <a:r>
              <a:rPr lang="hu-HU" dirty="0"/>
              <a:t>török uralom </a:t>
            </a:r>
            <a:r>
              <a:rPr lang="hu-HU" dirty="0" smtClean="0"/>
              <a:t>alól felszabadulását tartalmazó okirat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7811" y="4988214"/>
            <a:ext cx="6884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birodalom </a:t>
            </a:r>
            <a:r>
              <a:rPr lang="hu-HU" dirty="0"/>
              <a:t>külső </a:t>
            </a:r>
            <a:r>
              <a:rPr lang="hu-HU" dirty="0" smtClean="0"/>
              <a:t>határán húzódott az egyik vámhatár, </a:t>
            </a:r>
            <a:r>
              <a:rPr lang="hu-HU" dirty="0"/>
              <a:t>Ausztria és Magyarország közötti határ pedig a </a:t>
            </a:r>
            <a:r>
              <a:rPr lang="hu-HU" dirty="0" smtClean="0"/>
              <a:t>másik</a:t>
            </a:r>
            <a:r>
              <a:rPr lang="hu-HU" dirty="0"/>
              <a:t>.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7377" y="5642648"/>
            <a:ext cx="666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Egy adott állam területén élő más nyelvű és kultúrájú népcsoport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8116625" y="5981635"/>
            <a:ext cx="3205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Mária Terézia tanügyi rendelete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7390448" y="1010786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Felső-magyarországi </a:t>
            </a:r>
            <a:r>
              <a:rPr lang="hu-HU" dirty="0" smtClean="0"/>
              <a:t>Fejedelemség uralkodója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7419373" y="2388688"/>
            <a:ext cx="430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1703-11 között zajló szabadságharc vezetője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52553" y="1156138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kurucok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844569" y="1150884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labancok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641836" y="1150883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3.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Szent Liga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428595" y="1161392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4.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Thököly Imre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 flipH="1">
            <a:off x="119293" y="4465581"/>
            <a:ext cx="4946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</a:rPr>
              <a:t>Mária Terézia és családja a kis Józseffel</a:t>
            </a:r>
            <a:endParaRPr lang="hu-HU" sz="2200" b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423339" y="4470181"/>
            <a:ext cx="1755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bg1"/>
                </a:solidFill>
              </a:rPr>
              <a:t>II. József</a:t>
            </a:r>
            <a:endParaRPr lang="hu-HU" sz="2200" b="1" dirty="0">
              <a:solidFill>
                <a:schemeClr val="bg1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52550" y="2401616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5.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nemzetiség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47299" y="3662855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9.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Cum </a:t>
            </a:r>
            <a:r>
              <a:rPr lang="hu-HU" dirty="0" err="1">
                <a:solidFill>
                  <a:schemeClr val="tx1"/>
                </a:solidFill>
              </a:rPr>
              <a:t>D</a:t>
            </a:r>
            <a:r>
              <a:rPr lang="hu-HU" dirty="0" err="1" smtClean="0">
                <a:solidFill>
                  <a:schemeClr val="tx1"/>
                </a:solidFill>
              </a:rPr>
              <a:t>eo</a:t>
            </a:r>
            <a:r>
              <a:rPr lang="hu-HU" dirty="0" smtClean="0">
                <a:solidFill>
                  <a:schemeClr val="tx1"/>
                </a:solidFill>
              </a:rPr>
              <a:t> pro Patria et Libertate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844567" y="2401616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6.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II. Rákóci Ferenc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3631325" y="2412124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7.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úrbér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5418085" y="2412124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8.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fegyverváltság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1844566" y="3662854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10.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k</a:t>
            </a:r>
            <a:r>
              <a:rPr lang="hu-HU" dirty="0" smtClean="0">
                <a:solidFill>
                  <a:schemeClr val="tx1"/>
                </a:solidFill>
              </a:rPr>
              <a:t>ettős vámrendszer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620815" y="3662855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11.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k</a:t>
            </a:r>
            <a:r>
              <a:rPr lang="hu-HU" dirty="0" smtClean="0">
                <a:solidFill>
                  <a:schemeClr val="tx1"/>
                </a:solidFill>
              </a:rPr>
              <a:t>arlócai béke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5418084" y="3662855"/>
            <a:ext cx="180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12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Ratio Educationis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8502" y="562215"/>
            <a:ext cx="978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Párosítsa! A helyes magyarázatra kattintva látható a kép részlete! A 12-es az utolsó!</a:t>
            </a:r>
            <a:endParaRPr lang="hu-HU" sz="2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Boldoggá tenni Magyarországot</a:t>
            </a:r>
            <a:endParaRPr lang="hu-HU" sz="4000" b="1" dirty="0">
              <a:solidFill>
                <a:srgbClr val="323264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12182"/>
              </p:ext>
            </p:extLst>
          </p:nvPr>
        </p:nvGraphicFramePr>
        <p:xfrm>
          <a:off x="29679" y="1015059"/>
          <a:ext cx="1924251" cy="365760"/>
        </p:xfrm>
        <a:graphic>
          <a:graphicData uri="http://schemas.openxmlformats.org/drawingml/2006/table">
            <a:tbl>
              <a:tblPr/>
              <a:tblGrid>
                <a:gridCol w="1924251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Kalapos </a:t>
                      </a: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király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13295"/>
              </p:ext>
            </p:extLst>
          </p:nvPr>
        </p:nvGraphicFramePr>
        <p:xfrm>
          <a:off x="47327" y="1388841"/>
          <a:ext cx="2416744" cy="365760"/>
        </p:xfrm>
        <a:graphic>
          <a:graphicData uri="http://schemas.openxmlformats.org/drawingml/2006/table">
            <a:tbl>
              <a:tblPr/>
              <a:tblGrid>
                <a:gridCol w="2416744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hu-HU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Türelmi rendelet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2947"/>
              </p:ext>
            </p:extLst>
          </p:nvPr>
        </p:nvGraphicFramePr>
        <p:xfrm>
          <a:off x="37700" y="1783478"/>
          <a:ext cx="2185737" cy="365760"/>
        </p:xfrm>
        <a:graphic>
          <a:graphicData uri="http://schemas.openxmlformats.org/drawingml/2006/table">
            <a:tbl>
              <a:tblPr/>
              <a:tblGrid>
                <a:gridCol w="2185737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3. Jobbágyrendelet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9054"/>
              </p:ext>
            </p:extLst>
          </p:nvPr>
        </p:nvGraphicFramePr>
        <p:xfrm>
          <a:off x="19250" y="2158859"/>
          <a:ext cx="2435993" cy="365760"/>
        </p:xfrm>
        <a:graphic>
          <a:graphicData uri="http://schemas.openxmlformats.org/drawingml/2006/table">
            <a:tbl>
              <a:tblPr/>
              <a:tblGrid>
                <a:gridCol w="2435993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4. Kerületi rendszer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91118"/>
              </p:ext>
            </p:extLst>
          </p:nvPr>
        </p:nvGraphicFramePr>
        <p:xfrm>
          <a:off x="37699" y="2563121"/>
          <a:ext cx="3437022" cy="365760"/>
        </p:xfrm>
        <a:graphic>
          <a:graphicData uri="http://schemas.openxmlformats.org/drawingml/2006/table">
            <a:tbl>
              <a:tblPr/>
              <a:tblGrid>
                <a:gridCol w="3437022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5 Felvilágosult önkényuralom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608572"/>
              </p:ext>
            </p:extLst>
          </p:nvPr>
        </p:nvGraphicFramePr>
        <p:xfrm>
          <a:off x="0" y="2926080"/>
          <a:ext cx="2936508" cy="365760"/>
        </p:xfrm>
        <a:graphic>
          <a:graphicData uri="http://schemas.openxmlformats.org/drawingml/2006/table">
            <a:tbl>
              <a:tblPr/>
              <a:tblGrid>
                <a:gridCol w="2936508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320433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6. Német nyelv hivatalos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07427"/>
              </p:ext>
            </p:extLst>
          </p:nvPr>
        </p:nvGraphicFramePr>
        <p:xfrm>
          <a:off x="0" y="3342764"/>
          <a:ext cx="3206015" cy="365760"/>
        </p:xfrm>
        <a:graphic>
          <a:graphicData uri="http://schemas.openxmlformats.org/drawingml/2006/table">
            <a:tbl>
              <a:tblPr/>
              <a:tblGrid>
                <a:gridCol w="3206015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7. Szerzetesrendek feloszlatása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79736"/>
              </p:ext>
            </p:extLst>
          </p:nvPr>
        </p:nvGraphicFramePr>
        <p:xfrm>
          <a:off x="0" y="3727774"/>
          <a:ext cx="2667000" cy="36576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1492138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8. Nevezetes tollvonás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16486"/>
                  </a:ext>
                </a:extLst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97405"/>
              </p:ext>
            </p:extLst>
          </p:nvPr>
        </p:nvGraphicFramePr>
        <p:xfrm>
          <a:off x="3947158" y="2140610"/>
          <a:ext cx="4657825" cy="365760"/>
        </p:xfrm>
        <a:graphic>
          <a:graphicData uri="http://schemas.openxmlformats.org/drawingml/2006/table">
            <a:tbl>
              <a:tblPr/>
              <a:tblGrid>
                <a:gridCol w="4657825">
                  <a:extLst>
                    <a:ext uri="{9D8B030D-6E8A-4147-A177-3AD203B41FA5}">
                      <a16:colId xmlns:a16="http://schemas.microsoft.com/office/drawing/2014/main" val="1217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Halálos ágyán minden rendeletét visszavonja.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11620"/>
                  </a:ext>
                </a:extLst>
              </a:tr>
            </a:tbl>
          </a:graphicData>
        </a:graphic>
      </p:graphicFrame>
      <p:graphicFrame>
        <p:nvGraphicFramePr>
          <p:cNvPr id="14" name="Tábláza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13492"/>
              </p:ext>
            </p:extLst>
          </p:nvPr>
        </p:nvGraphicFramePr>
        <p:xfrm>
          <a:off x="3947156" y="1756202"/>
          <a:ext cx="5832108" cy="365760"/>
        </p:xfrm>
        <a:graphic>
          <a:graphicData uri="http://schemas.openxmlformats.org/drawingml/2006/table">
            <a:tbl>
              <a:tblPr/>
              <a:tblGrid>
                <a:gridCol w="5832108">
                  <a:extLst>
                    <a:ext uri="{9D8B030D-6E8A-4147-A177-3AD203B41FA5}">
                      <a16:colId xmlns:a16="http://schemas.microsoft.com/office/drawing/2014/main" val="912141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A latin nyelv helyett az egész birodalom államnyelve a német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18380"/>
                  </a:ext>
                </a:extLst>
              </a:tr>
            </a:tbl>
          </a:graphicData>
        </a:graphic>
      </p:graphicFrame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54574"/>
              </p:ext>
            </p:extLst>
          </p:nvPr>
        </p:nvGraphicFramePr>
        <p:xfrm>
          <a:off x="3946359" y="2944317"/>
          <a:ext cx="6756934" cy="365760"/>
        </p:xfrm>
        <a:graphic>
          <a:graphicData uri="http://schemas.openxmlformats.org/drawingml/2006/table">
            <a:tbl>
              <a:tblPr/>
              <a:tblGrid>
                <a:gridCol w="6756934">
                  <a:extLst>
                    <a:ext uri="{9D8B030D-6E8A-4147-A177-3AD203B41FA5}">
                      <a16:colId xmlns:a16="http://schemas.microsoft.com/office/drawing/2014/main" val="3306501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Megszünteti a vármegyéket, helyettük 10 kerületre osztotta </a:t>
                      </a:r>
                      <a:r>
                        <a:rPr lang="hu-H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az </a:t>
                      </a: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országot.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107943"/>
                  </a:ext>
                </a:extLst>
              </a:tr>
            </a:tbl>
          </a:graphicData>
        </a:graphic>
      </p:graphicFrame>
      <p:graphicFrame>
        <p:nvGraphicFramePr>
          <p:cNvPr id="16" name="Tábláza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00689"/>
              </p:ext>
            </p:extLst>
          </p:nvPr>
        </p:nvGraphicFramePr>
        <p:xfrm>
          <a:off x="3955982" y="3329327"/>
          <a:ext cx="7729087" cy="365760"/>
        </p:xfrm>
        <a:graphic>
          <a:graphicData uri="http://schemas.openxmlformats.org/drawingml/2006/table">
            <a:tbl>
              <a:tblPr/>
              <a:tblGrid>
                <a:gridCol w="7729087">
                  <a:extLst>
                    <a:ext uri="{9D8B030D-6E8A-4147-A177-3AD203B41FA5}">
                      <a16:colId xmlns:a16="http://schemas.microsoft.com/office/drawing/2014/main" val="3067516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Nem koronáztatja magát királlyá, hogy ne kelljen felesküdnie 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hagyományokra.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18881"/>
                  </a:ext>
                </a:extLst>
              </a:tr>
            </a:tbl>
          </a:graphicData>
        </a:graphic>
      </p:graphicFrame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008433"/>
              </p:ext>
            </p:extLst>
          </p:nvPr>
        </p:nvGraphicFramePr>
        <p:xfrm>
          <a:off x="3963200" y="3732587"/>
          <a:ext cx="8228800" cy="365760"/>
        </p:xfrm>
        <a:graphic>
          <a:graphicData uri="http://schemas.openxmlformats.org/drawingml/2006/table">
            <a:tbl>
              <a:tblPr/>
              <a:tblGrid>
                <a:gridCol w="8228800">
                  <a:extLst>
                    <a:ext uri="{9D8B030D-6E8A-4147-A177-3AD203B41FA5}">
                      <a16:colId xmlns:a16="http://schemas.microsoft.com/office/drawing/2014/main" val="8481877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Lehetővé teszi a jobbágyok szabad költözését, házasodását 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és</a:t>
                      </a:r>
                      <a:r>
                        <a:rPr lang="hu-H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dirty="0" smtClean="0">
                          <a:solidFill>
                            <a:schemeClr val="tx1"/>
                          </a:solidFill>
                          <a:effectLst/>
                        </a:rPr>
                        <a:t>szabad 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pályaválasztását.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73773"/>
                  </a:ext>
                </a:extLst>
              </a:tr>
            </a:tbl>
          </a:graphicData>
        </a:graphic>
      </p:graphicFrame>
      <p:graphicFrame>
        <p:nvGraphicFramePr>
          <p:cNvPr id="18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43327"/>
              </p:ext>
            </p:extLst>
          </p:nvPr>
        </p:nvGraphicFramePr>
        <p:xfrm>
          <a:off x="3899033" y="1395254"/>
          <a:ext cx="8302592" cy="365760"/>
        </p:xfrm>
        <a:graphic>
          <a:graphicData uri="http://schemas.openxmlformats.org/drawingml/2006/table">
            <a:tbl>
              <a:tblPr/>
              <a:tblGrid>
                <a:gridCol w="8302592">
                  <a:extLst>
                    <a:ext uri="{9D8B030D-6E8A-4147-A177-3AD203B41FA5}">
                      <a16:colId xmlns:a16="http://schemas.microsoft.com/office/drawing/2014/main" val="18417647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Azok </a:t>
                      </a: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a szerzetesrendek működhettek, amelyek </a:t>
                      </a:r>
                      <a:r>
                        <a:rPr lang="hu-H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gyógyítással </a:t>
                      </a:r>
                      <a:r>
                        <a:rPr lang="hu-HU" sz="1800" b="0" dirty="0">
                          <a:solidFill>
                            <a:schemeClr val="tx1"/>
                          </a:solidFill>
                          <a:effectLst/>
                        </a:rPr>
                        <a:t>és oktatással foglalkoztak.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792003"/>
                  </a:ext>
                </a:extLst>
              </a:tr>
            </a:tbl>
          </a:graphicData>
        </a:graphic>
      </p:graphicFrame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63901"/>
              </p:ext>
            </p:extLst>
          </p:nvPr>
        </p:nvGraphicFramePr>
        <p:xfrm>
          <a:off x="3956785" y="2573744"/>
          <a:ext cx="5832106" cy="365760"/>
        </p:xfrm>
        <a:graphic>
          <a:graphicData uri="http://schemas.openxmlformats.org/drawingml/2006/table">
            <a:tbl>
              <a:tblPr/>
              <a:tblGrid>
                <a:gridCol w="5832106">
                  <a:extLst>
                    <a:ext uri="{9D8B030D-6E8A-4147-A177-3AD203B41FA5}">
                      <a16:colId xmlns:a16="http://schemas.microsoft.com/office/drawing/2014/main" val="1543652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A felvilágosodás szellemében rendeletekkel kormányoz.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951814"/>
                  </a:ext>
                </a:extLst>
              </a:tr>
            </a:tbl>
          </a:graphicData>
        </a:graphic>
      </p:graphicFrame>
      <p:graphicFrame>
        <p:nvGraphicFramePr>
          <p:cNvPr id="20" name="Tábláza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74083"/>
              </p:ext>
            </p:extLst>
          </p:nvPr>
        </p:nvGraphicFramePr>
        <p:xfrm>
          <a:off x="3956785" y="1005432"/>
          <a:ext cx="3560546" cy="365760"/>
        </p:xfrm>
        <a:graphic>
          <a:graphicData uri="http://schemas.openxmlformats.org/drawingml/2006/table">
            <a:tbl>
              <a:tblPr/>
              <a:tblGrid>
                <a:gridCol w="3560546">
                  <a:extLst>
                    <a:ext uri="{9D8B030D-6E8A-4147-A177-3AD203B41FA5}">
                      <a16:colId xmlns:a16="http://schemas.microsoft.com/office/drawing/2014/main" val="3021789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Szabad vallásgyakorlás biztosítása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60435"/>
                  </a:ext>
                </a:extLst>
              </a:tr>
            </a:tbl>
          </a:graphicData>
        </a:graphic>
      </p:graphicFrame>
      <p:sp>
        <p:nvSpPr>
          <p:cNvPr id="21" name="Téglalap 20"/>
          <p:cNvSpPr/>
          <p:nvPr/>
        </p:nvSpPr>
        <p:spPr>
          <a:xfrm>
            <a:off x="3472715" y="998019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3472715" y="1388544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3472715" y="1779069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3472715" y="2169594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3472715" y="2560119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3482240" y="2950644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3482240" y="3350694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3480116" y="3743161"/>
            <a:ext cx="394636" cy="3753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zövegdoboz 28"/>
          <p:cNvSpPr txBox="1"/>
          <p:nvPr/>
        </p:nvSpPr>
        <p:spPr>
          <a:xfrm>
            <a:off x="38502" y="562215"/>
            <a:ext cx="6314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Párosítsa II. József intézkedéseit a magyarázatukkal!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505200" y="3352800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1.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3495675" y="1009650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3502719" y="3758912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3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3503702" y="2971800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4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3493311" y="2583873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5</a:t>
            </a:r>
            <a:r>
              <a:rPr lang="hu-H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3494177" y="1799476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6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3494926" y="1400175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7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3494926" y="2178229"/>
            <a:ext cx="35779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8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-1" y="4075940"/>
            <a:ext cx="1171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Csoportosítsa, kinek a nevéhez fűződnek az intézkedések, események! Mária Terézia (M), II. József (J)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561975" y="4447075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Nevezetes tollvonás</a:t>
            </a:r>
            <a:endParaRPr lang="hu-HU" dirty="0"/>
          </a:p>
        </p:txBody>
      </p:sp>
      <p:sp>
        <p:nvSpPr>
          <p:cNvPr id="48" name="Téglalap 47"/>
          <p:cNvSpPr/>
          <p:nvPr/>
        </p:nvSpPr>
        <p:spPr>
          <a:xfrm>
            <a:off x="70166" y="4446911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Téglalap 52"/>
          <p:cNvSpPr/>
          <p:nvPr/>
        </p:nvSpPr>
        <p:spPr>
          <a:xfrm>
            <a:off x="70166" y="4894586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53"/>
          <p:cNvSpPr/>
          <p:nvPr/>
        </p:nvSpPr>
        <p:spPr>
          <a:xfrm>
            <a:off x="79691" y="5780411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54"/>
          <p:cNvSpPr/>
          <p:nvPr/>
        </p:nvSpPr>
        <p:spPr>
          <a:xfrm>
            <a:off x="79691" y="5332736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55"/>
          <p:cNvSpPr/>
          <p:nvPr/>
        </p:nvSpPr>
        <p:spPr>
          <a:xfrm>
            <a:off x="79691" y="6180461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/>
          <p:cNvSpPr/>
          <p:nvPr/>
        </p:nvSpPr>
        <p:spPr>
          <a:xfrm>
            <a:off x="6890066" y="4446911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>
            <a:off x="6890066" y="4885061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/>
          <p:cNvSpPr/>
          <p:nvPr/>
        </p:nvSpPr>
        <p:spPr>
          <a:xfrm>
            <a:off x="6890066" y="5313686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églalap 59"/>
          <p:cNvSpPr/>
          <p:nvPr/>
        </p:nvSpPr>
        <p:spPr>
          <a:xfrm>
            <a:off x="6899591" y="5732786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Téglalap 60"/>
          <p:cNvSpPr/>
          <p:nvPr/>
        </p:nvSpPr>
        <p:spPr>
          <a:xfrm>
            <a:off x="6909116" y="6180461"/>
            <a:ext cx="432000" cy="43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Szövegdoboz 62"/>
          <p:cNvSpPr txBox="1"/>
          <p:nvPr/>
        </p:nvSpPr>
        <p:spPr>
          <a:xfrm>
            <a:off x="533400" y="4923325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Uralkodása:1740 - 1780</a:t>
            </a:r>
            <a:endParaRPr lang="hu-HU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7410450" y="6218725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Uralkodása: 1780 - 1790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581025" y="539005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Osztrák örökösödési háború</a:t>
            </a:r>
            <a:endParaRPr lang="hu-HU" dirty="0"/>
          </a:p>
        </p:txBody>
      </p:sp>
      <p:sp>
        <p:nvSpPr>
          <p:cNvPr id="66" name="Szövegdoboz 65"/>
          <p:cNvSpPr txBox="1"/>
          <p:nvPr/>
        </p:nvSpPr>
        <p:spPr>
          <a:xfrm>
            <a:off x="581025" y="57901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Jobbágyrendelet</a:t>
            </a:r>
            <a:endParaRPr lang="hu-HU" dirty="0"/>
          </a:p>
        </p:txBody>
      </p:sp>
      <p:sp>
        <p:nvSpPr>
          <p:cNvPr id="67" name="Szövegdoboz 66"/>
          <p:cNvSpPr txBox="1"/>
          <p:nvPr/>
        </p:nvSpPr>
        <p:spPr>
          <a:xfrm>
            <a:off x="609600" y="620920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Türelmi rendelet</a:t>
            </a:r>
            <a:endParaRPr lang="hu-HU" dirty="0"/>
          </a:p>
        </p:txBody>
      </p:sp>
      <p:sp>
        <p:nvSpPr>
          <p:cNvPr id="68" name="Szövegdoboz 67"/>
          <p:cNvSpPr txBox="1"/>
          <p:nvPr/>
        </p:nvSpPr>
        <p:spPr>
          <a:xfrm>
            <a:off x="7429500" y="443755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Úrbéri rendelet</a:t>
            </a:r>
            <a:endParaRPr lang="hu-HU" dirty="0"/>
          </a:p>
        </p:txBody>
      </p:sp>
      <p:sp>
        <p:nvSpPr>
          <p:cNvPr id="69" name="Szövegdoboz 68"/>
          <p:cNvSpPr txBox="1"/>
          <p:nvPr/>
        </p:nvSpPr>
        <p:spPr>
          <a:xfrm>
            <a:off x="7429500" y="5342425"/>
            <a:ext cx="173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Tanügyi rendelet</a:t>
            </a:r>
            <a:endParaRPr lang="hu-HU" dirty="0"/>
          </a:p>
        </p:txBody>
      </p:sp>
      <p:sp>
        <p:nvSpPr>
          <p:cNvPr id="70" name="Szövegdoboz 69"/>
          <p:cNvSpPr txBox="1"/>
          <p:nvPr/>
        </p:nvSpPr>
        <p:spPr>
          <a:xfrm>
            <a:off x="7439025" y="488522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Egészségügyi rendelet</a:t>
            </a:r>
            <a:endParaRPr lang="hu-HU" dirty="0"/>
          </a:p>
        </p:txBody>
      </p:sp>
      <p:sp>
        <p:nvSpPr>
          <p:cNvPr id="71" name="Szövegdoboz 70"/>
          <p:cNvSpPr txBox="1"/>
          <p:nvPr/>
        </p:nvSpPr>
        <p:spPr>
          <a:xfrm>
            <a:off x="7419975" y="576152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Nyelvrendelet</a:t>
            </a:r>
            <a:endParaRPr lang="hu-HU" dirty="0"/>
          </a:p>
        </p:txBody>
      </p:sp>
      <p:sp>
        <p:nvSpPr>
          <p:cNvPr id="62" name="Téglalap 61"/>
          <p:cNvSpPr/>
          <p:nvPr/>
        </p:nvSpPr>
        <p:spPr>
          <a:xfrm>
            <a:off x="88350" y="447981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73" name="Téglalap 72"/>
          <p:cNvSpPr/>
          <p:nvPr/>
        </p:nvSpPr>
        <p:spPr>
          <a:xfrm>
            <a:off x="6927300" y="619431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74" name="Téglalap 73"/>
          <p:cNvSpPr/>
          <p:nvPr/>
        </p:nvSpPr>
        <p:spPr>
          <a:xfrm>
            <a:off x="97875" y="577521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75" name="Téglalap 74"/>
          <p:cNvSpPr/>
          <p:nvPr/>
        </p:nvSpPr>
        <p:spPr>
          <a:xfrm>
            <a:off x="107400" y="6203841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76" name="Téglalap 75"/>
          <p:cNvSpPr/>
          <p:nvPr/>
        </p:nvSpPr>
        <p:spPr>
          <a:xfrm>
            <a:off x="6927300" y="575616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77" name="Téglalap 76"/>
          <p:cNvSpPr/>
          <p:nvPr/>
        </p:nvSpPr>
        <p:spPr>
          <a:xfrm>
            <a:off x="77327" y="4906194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8" name="Téglalap 77"/>
          <p:cNvSpPr/>
          <p:nvPr/>
        </p:nvSpPr>
        <p:spPr>
          <a:xfrm>
            <a:off x="107400" y="535611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9" name="Téglalap 78"/>
          <p:cNvSpPr/>
          <p:nvPr/>
        </p:nvSpPr>
        <p:spPr>
          <a:xfrm>
            <a:off x="6936825" y="4470291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0" name="Téglalap 79"/>
          <p:cNvSpPr/>
          <p:nvPr/>
        </p:nvSpPr>
        <p:spPr>
          <a:xfrm>
            <a:off x="6927300" y="4908441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1" name="Téglalap 80"/>
          <p:cNvSpPr/>
          <p:nvPr/>
        </p:nvSpPr>
        <p:spPr>
          <a:xfrm>
            <a:off x="6917775" y="5337066"/>
            <a:ext cx="396000" cy="3960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Összefoglalás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38400" y="1268361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Összefoglaló óra anyaga - prezentáció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2656573" y="3859164"/>
            <a:ext cx="375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Térképen adott helyek megnevezése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07689" y="1902541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személy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83108" y="2507226"/>
            <a:ext cx="51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esemény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11045" y="3156153"/>
            <a:ext cx="5289754" cy="37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Kikérdező weblap – tanulásmódszertan - fogalmak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722671"/>
            <a:ext cx="1111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Összefoglalás – Események, személyek, fogalmak és összefüggések összefoglaló lapja – Felkészülés a témazáróra 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176281" y="4445310"/>
            <a:ext cx="4122237" cy="37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Csapatjáték – </a:t>
            </a:r>
            <a:r>
              <a:rPr lang="hu-HU" b="1" dirty="0" err="1" smtClean="0"/>
              <a:t>Equizshow</a:t>
            </a:r>
            <a:r>
              <a:rPr lang="hu-HU" b="1" dirty="0" smtClean="0"/>
              <a:t> 5 témakörben</a:t>
            </a:r>
            <a:endParaRPr lang="hu-HU" b="1" dirty="0"/>
          </a:p>
        </p:txBody>
      </p:sp>
      <p:sp>
        <p:nvSpPr>
          <p:cNvPr id="13" name="Téglalap 12">
            <a:hlinkClick r:id="rId2"/>
          </p:cNvPr>
          <p:cNvSpPr/>
          <p:nvPr/>
        </p:nvSpPr>
        <p:spPr>
          <a:xfrm>
            <a:off x="11119954" y="67370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églalap 14">
            <a:hlinkClick r:id="rId3"/>
          </p:cNvPr>
          <p:cNvSpPr/>
          <p:nvPr/>
        </p:nvSpPr>
        <p:spPr>
          <a:xfrm>
            <a:off x="6438638" y="122144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1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Téglalap 15">
            <a:hlinkClick r:id="rId4"/>
          </p:cNvPr>
          <p:cNvSpPr/>
          <p:nvPr/>
        </p:nvSpPr>
        <p:spPr>
          <a:xfrm>
            <a:off x="6401971" y="247202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3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Téglalap 16">
            <a:hlinkClick r:id="rId5"/>
          </p:cNvPr>
          <p:cNvSpPr/>
          <p:nvPr/>
        </p:nvSpPr>
        <p:spPr>
          <a:xfrm>
            <a:off x="6390742" y="444360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6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Téglalap 17">
            <a:hlinkClick r:id="rId6"/>
          </p:cNvPr>
          <p:cNvSpPr/>
          <p:nvPr/>
        </p:nvSpPr>
        <p:spPr>
          <a:xfrm>
            <a:off x="6400367" y="187365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2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Téglalap 18">
            <a:hlinkClick r:id="rId7"/>
          </p:cNvPr>
          <p:cNvSpPr/>
          <p:nvPr/>
        </p:nvSpPr>
        <p:spPr>
          <a:xfrm>
            <a:off x="6408388" y="380673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5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Téglalap 19">
            <a:hlinkClick r:id="rId8"/>
          </p:cNvPr>
          <p:cNvSpPr/>
          <p:nvPr/>
        </p:nvSpPr>
        <p:spPr>
          <a:xfrm>
            <a:off x="6406784" y="315061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LINK 4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/>
          <a:srcRect l="7198" r="14185"/>
          <a:stretch/>
        </p:blipFill>
        <p:spPr>
          <a:xfrm>
            <a:off x="4141196" y="1011538"/>
            <a:ext cx="7879930" cy="5760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3 részre szakadt ország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136850" y="6259397"/>
            <a:ext cx="373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I. Nagy Szulejmán szultán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130575" y="998476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1. Mikor uralkodott Mátyás?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7" name="Téglalap 56"/>
          <p:cNvSpPr/>
          <p:nvPr/>
        </p:nvSpPr>
        <p:spPr>
          <a:xfrm>
            <a:off x="4130575" y="2438394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6. Ki volt a nagy törökverő?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4130575" y="3878311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11. </a:t>
            </a:r>
            <a:r>
              <a:rPr lang="hu-HU" b="1" dirty="0">
                <a:solidFill>
                  <a:schemeClr val="tx1"/>
                </a:solidFill>
              </a:rPr>
              <a:t>Hogy nevezik a török </a:t>
            </a:r>
            <a:r>
              <a:rPr lang="hu-HU" b="1" dirty="0" smtClean="0">
                <a:solidFill>
                  <a:schemeClr val="tx1"/>
                </a:solidFill>
              </a:rPr>
              <a:t>tüzérséget?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9" name="Téglalap 58"/>
          <p:cNvSpPr/>
          <p:nvPr/>
        </p:nvSpPr>
        <p:spPr>
          <a:xfrm>
            <a:off x="4140001" y="5318228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16. Mikor volt a Dózsa </a:t>
            </a:r>
            <a:r>
              <a:rPr lang="hu-HU" b="1" dirty="0" err="1" smtClean="0">
                <a:solidFill>
                  <a:schemeClr val="tx1"/>
                </a:solidFill>
              </a:rPr>
              <a:t>pa-rasztfelkelés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5749170" y="998476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2. Mikor volt a </a:t>
            </a:r>
            <a:r>
              <a:rPr lang="hu-HU" b="1" dirty="0">
                <a:solidFill>
                  <a:schemeClr val="tx1"/>
                </a:solidFill>
              </a:rPr>
              <a:t>m</a:t>
            </a:r>
            <a:r>
              <a:rPr lang="hu-HU" b="1" dirty="0" smtClean="0">
                <a:solidFill>
                  <a:schemeClr val="tx1"/>
                </a:solidFill>
              </a:rPr>
              <a:t>ohácsi csata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7367763" y="998476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3. Ki volt a szultán a mohácsi csatában?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8986354" y="998477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4. Ki volt a magyar király a mohácsi csatában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3" name="Téglalap 62"/>
          <p:cNvSpPr/>
          <p:nvPr/>
        </p:nvSpPr>
        <p:spPr>
          <a:xfrm>
            <a:off x="10572000" y="998484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5. Mi volt II. Ulászló mellékneve?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5749158" y="2438400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7. Ki volt a magyar csapa-tok fővezére Mohácsnál? 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5" name="Téglalap 64"/>
          <p:cNvSpPr/>
          <p:nvPr/>
        </p:nvSpPr>
        <p:spPr>
          <a:xfrm>
            <a:off x="7367752" y="2438400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8. Melyik magyar király foglalta el Bécset?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6" name="Téglalap 65"/>
          <p:cNvSpPr/>
          <p:nvPr/>
        </p:nvSpPr>
        <p:spPr>
          <a:xfrm>
            <a:off x="8986344" y="2438400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9. Hogy nevezik a török gyalogságot?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7" name="Téglalap 66"/>
          <p:cNvSpPr/>
          <p:nvPr/>
        </p:nvSpPr>
        <p:spPr>
          <a:xfrm>
            <a:off x="10572000" y="2438400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10. Hogy </a:t>
            </a:r>
            <a:r>
              <a:rPr lang="hu-HU" b="1" dirty="0">
                <a:solidFill>
                  <a:schemeClr val="tx1"/>
                </a:solidFill>
              </a:rPr>
              <a:t>nevezik a török </a:t>
            </a:r>
            <a:r>
              <a:rPr lang="hu-HU" b="1" dirty="0" smtClean="0">
                <a:solidFill>
                  <a:schemeClr val="tx1"/>
                </a:solidFill>
              </a:rPr>
              <a:t>lovasságot?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5749159" y="3878317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12. Mi volt Mátyás </a:t>
            </a:r>
            <a:r>
              <a:rPr lang="hu-HU" b="1" dirty="0" err="1" smtClean="0">
                <a:solidFill>
                  <a:schemeClr val="tx1"/>
                </a:solidFill>
              </a:rPr>
              <a:t>zsol-dosseregének</a:t>
            </a:r>
            <a:r>
              <a:rPr lang="hu-HU" b="1" dirty="0" smtClean="0">
                <a:solidFill>
                  <a:schemeClr val="tx1"/>
                </a:solidFill>
              </a:rPr>
              <a:t> neve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9" name="Téglalap 68"/>
          <p:cNvSpPr/>
          <p:nvPr/>
        </p:nvSpPr>
        <p:spPr>
          <a:xfrm>
            <a:off x="7367751" y="3878317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13. Melyik várat védte Hunyadi 1456-ban?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0" name="Téglalap 69"/>
          <p:cNvSpPr/>
          <p:nvPr/>
        </p:nvSpPr>
        <p:spPr>
          <a:xfrm>
            <a:off x="8986344" y="3878317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14. Ki volt Nagy Lajos király hadvezére?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1" name="Téglalap 70"/>
          <p:cNvSpPr/>
          <p:nvPr/>
        </p:nvSpPr>
        <p:spPr>
          <a:xfrm>
            <a:off x="10572000" y="3878317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15. Ki volt Mátyás legendás hadvezére?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2" name="Téglalap 71"/>
          <p:cNvSpPr/>
          <p:nvPr/>
        </p:nvSpPr>
        <p:spPr>
          <a:xfrm>
            <a:off x="5749157" y="5318234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17. Milyen uralkodóház tagja volt II. Lajos?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3" name="Téglalap 72"/>
          <p:cNvSpPr/>
          <p:nvPr/>
        </p:nvSpPr>
        <p:spPr>
          <a:xfrm>
            <a:off x="7367750" y="5318235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18. Hogy hívják Hunya-di János ki-végzett fiát?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4" name="Téglalap 73"/>
          <p:cNvSpPr/>
          <p:nvPr/>
        </p:nvSpPr>
        <p:spPr>
          <a:xfrm>
            <a:off x="8986344" y="5318234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19. Ki volt magyar király és német-római császár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5" name="Téglalap 74"/>
          <p:cNvSpPr/>
          <p:nvPr/>
        </p:nvSpPr>
        <p:spPr>
          <a:xfrm>
            <a:off x="10572000" y="5318235"/>
            <a:ext cx="1620000" cy="14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20. Melyik patakba fulladt II. Lajos?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984938" y="5959365"/>
            <a:ext cx="84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1526</a:t>
            </a:r>
            <a:endParaRPr lang="hu-HU" b="1" dirty="0"/>
          </a:p>
        </p:txBody>
      </p:sp>
      <p:sp>
        <p:nvSpPr>
          <p:cNvPr id="76" name="Szövegdoboz 75"/>
          <p:cNvSpPr txBox="1"/>
          <p:nvPr/>
        </p:nvSpPr>
        <p:spPr>
          <a:xfrm>
            <a:off x="1371601" y="3074276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1458-1490</a:t>
            </a:r>
            <a:endParaRPr lang="hu-HU" b="1" dirty="0"/>
          </a:p>
        </p:txBody>
      </p:sp>
      <p:sp>
        <p:nvSpPr>
          <p:cNvPr id="77" name="Szövegdoboz 76"/>
          <p:cNvSpPr txBox="1"/>
          <p:nvPr/>
        </p:nvSpPr>
        <p:spPr>
          <a:xfrm>
            <a:off x="147145" y="3857297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Szulejmán</a:t>
            </a:r>
            <a:endParaRPr lang="hu-HU" b="1" dirty="0"/>
          </a:p>
        </p:txBody>
      </p:sp>
      <p:sp>
        <p:nvSpPr>
          <p:cNvPr id="78" name="Szövegdoboz 77"/>
          <p:cNvSpPr txBox="1"/>
          <p:nvPr/>
        </p:nvSpPr>
        <p:spPr>
          <a:xfrm>
            <a:off x="126124" y="3079532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II. Lajos</a:t>
            </a:r>
            <a:endParaRPr lang="hu-HU" b="1" dirty="0"/>
          </a:p>
        </p:txBody>
      </p:sp>
      <p:sp>
        <p:nvSpPr>
          <p:cNvPr id="79" name="Szövegdoboz 78"/>
          <p:cNvSpPr txBox="1"/>
          <p:nvPr/>
        </p:nvSpPr>
        <p:spPr>
          <a:xfrm>
            <a:off x="641131" y="2417380"/>
            <a:ext cx="93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Dobzse</a:t>
            </a:r>
            <a:endParaRPr lang="hu-HU" b="1" dirty="0"/>
          </a:p>
        </p:txBody>
      </p:sp>
      <p:sp>
        <p:nvSpPr>
          <p:cNvPr id="80" name="Szövegdoboz 79"/>
          <p:cNvSpPr txBox="1"/>
          <p:nvPr/>
        </p:nvSpPr>
        <p:spPr>
          <a:xfrm>
            <a:off x="168165" y="4582510"/>
            <a:ext cx="211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Hunyadi János</a:t>
            </a:r>
            <a:endParaRPr lang="hu-HU" b="1" dirty="0"/>
          </a:p>
        </p:txBody>
      </p:sp>
      <p:sp>
        <p:nvSpPr>
          <p:cNvPr id="81" name="Szövegdoboz 80"/>
          <p:cNvSpPr txBox="1"/>
          <p:nvPr/>
        </p:nvSpPr>
        <p:spPr>
          <a:xfrm>
            <a:off x="2753712" y="1229709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Tomori Pál</a:t>
            </a:r>
            <a:endParaRPr lang="hu-HU" b="1" dirty="0"/>
          </a:p>
        </p:txBody>
      </p:sp>
      <p:sp>
        <p:nvSpPr>
          <p:cNvPr id="82" name="Szövegdoboz 81"/>
          <p:cNvSpPr txBox="1"/>
          <p:nvPr/>
        </p:nvSpPr>
        <p:spPr>
          <a:xfrm>
            <a:off x="430924" y="5969876"/>
            <a:ext cx="210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Hunyadi Mátyás</a:t>
            </a:r>
            <a:endParaRPr lang="hu-HU" b="1" dirty="0"/>
          </a:p>
        </p:txBody>
      </p:sp>
      <p:sp>
        <p:nvSpPr>
          <p:cNvPr id="83" name="Szövegdoboz 82"/>
          <p:cNvSpPr txBox="1"/>
          <p:nvPr/>
        </p:nvSpPr>
        <p:spPr>
          <a:xfrm>
            <a:off x="178676" y="1187669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janicsárok</a:t>
            </a:r>
            <a:endParaRPr lang="hu-HU" b="1" dirty="0"/>
          </a:p>
        </p:txBody>
      </p:sp>
      <p:sp>
        <p:nvSpPr>
          <p:cNvPr id="84" name="Szövegdoboz 83"/>
          <p:cNvSpPr txBox="1"/>
          <p:nvPr/>
        </p:nvSpPr>
        <p:spPr>
          <a:xfrm>
            <a:off x="2764220" y="5297213"/>
            <a:ext cx="104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szpáhik</a:t>
            </a:r>
            <a:endParaRPr lang="hu-HU" b="1" dirty="0"/>
          </a:p>
        </p:txBody>
      </p:sp>
      <p:sp>
        <p:nvSpPr>
          <p:cNvPr id="85" name="Szövegdoboz 84"/>
          <p:cNvSpPr txBox="1"/>
          <p:nvPr/>
        </p:nvSpPr>
        <p:spPr>
          <a:xfrm>
            <a:off x="3100552" y="1681654"/>
            <a:ext cx="115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topcsik</a:t>
            </a:r>
            <a:endParaRPr lang="hu-HU" b="1" dirty="0"/>
          </a:p>
        </p:txBody>
      </p:sp>
      <p:sp>
        <p:nvSpPr>
          <p:cNvPr id="86" name="Szövegdoboz 85"/>
          <p:cNvSpPr txBox="1"/>
          <p:nvPr/>
        </p:nvSpPr>
        <p:spPr>
          <a:xfrm>
            <a:off x="2196663" y="2427889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Fekete sereg</a:t>
            </a:r>
            <a:endParaRPr lang="hu-HU" b="1" dirty="0"/>
          </a:p>
        </p:txBody>
      </p:sp>
      <p:sp>
        <p:nvSpPr>
          <p:cNvPr id="87" name="Szövegdoboz 86"/>
          <p:cNvSpPr txBox="1"/>
          <p:nvPr/>
        </p:nvSpPr>
        <p:spPr>
          <a:xfrm>
            <a:off x="2217683" y="4582510"/>
            <a:ext cx="18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Nándorfehérvár</a:t>
            </a:r>
            <a:endParaRPr lang="hu-HU" b="1" dirty="0"/>
          </a:p>
        </p:txBody>
      </p:sp>
      <p:sp>
        <p:nvSpPr>
          <p:cNvPr id="88" name="Szövegdoboz 87"/>
          <p:cNvSpPr txBox="1"/>
          <p:nvPr/>
        </p:nvSpPr>
        <p:spPr>
          <a:xfrm>
            <a:off x="2774731" y="3121572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Toldi Miklós</a:t>
            </a:r>
            <a:endParaRPr lang="hu-HU" b="1" dirty="0"/>
          </a:p>
        </p:txBody>
      </p:sp>
      <p:sp>
        <p:nvSpPr>
          <p:cNvPr id="89" name="Szövegdoboz 88"/>
          <p:cNvSpPr txBox="1"/>
          <p:nvPr/>
        </p:nvSpPr>
        <p:spPr>
          <a:xfrm>
            <a:off x="683173" y="5265683"/>
            <a:ext cx="1481958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Kinizsi Pál</a:t>
            </a:r>
            <a:endParaRPr lang="hu-HU" b="1" dirty="0"/>
          </a:p>
        </p:txBody>
      </p:sp>
      <p:sp>
        <p:nvSpPr>
          <p:cNvPr id="90" name="Szövegdoboz 89"/>
          <p:cNvSpPr txBox="1"/>
          <p:nvPr/>
        </p:nvSpPr>
        <p:spPr>
          <a:xfrm>
            <a:off x="1650123" y="1240221"/>
            <a:ext cx="8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1514</a:t>
            </a:r>
            <a:endParaRPr lang="hu-HU" b="1" dirty="0"/>
          </a:p>
        </p:txBody>
      </p:sp>
      <p:sp>
        <p:nvSpPr>
          <p:cNvPr id="91" name="Szövegdoboz 90"/>
          <p:cNvSpPr txBox="1"/>
          <p:nvPr/>
        </p:nvSpPr>
        <p:spPr>
          <a:xfrm>
            <a:off x="3142594" y="3878317"/>
            <a:ext cx="96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Jagello</a:t>
            </a:r>
            <a:endParaRPr lang="hu-HU" b="1" dirty="0"/>
          </a:p>
        </p:txBody>
      </p:sp>
      <p:sp>
        <p:nvSpPr>
          <p:cNvPr id="92" name="Szövegdoboz 91"/>
          <p:cNvSpPr txBox="1"/>
          <p:nvPr/>
        </p:nvSpPr>
        <p:spPr>
          <a:xfrm>
            <a:off x="147146" y="1671146"/>
            <a:ext cx="1828800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Hunyadi László</a:t>
            </a:r>
            <a:endParaRPr lang="hu-HU" b="1" dirty="0"/>
          </a:p>
        </p:txBody>
      </p:sp>
      <p:sp>
        <p:nvSpPr>
          <p:cNvPr id="93" name="Szövegdoboz 92"/>
          <p:cNvSpPr txBox="1"/>
          <p:nvPr/>
        </p:nvSpPr>
        <p:spPr>
          <a:xfrm>
            <a:off x="1597573" y="3846786"/>
            <a:ext cx="116664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Zsigmond</a:t>
            </a:r>
            <a:endParaRPr lang="hu-HU" b="1" dirty="0"/>
          </a:p>
        </p:txBody>
      </p:sp>
      <p:sp>
        <p:nvSpPr>
          <p:cNvPr id="94" name="Szövegdoboz 93"/>
          <p:cNvSpPr txBox="1"/>
          <p:nvPr/>
        </p:nvSpPr>
        <p:spPr>
          <a:xfrm>
            <a:off x="2175643" y="1681656"/>
            <a:ext cx="840827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Csele</a:t>
            </a:r>
            <a:endParaRPr lang="hu-HU" b="1" dirty="0"/>
          </a:p>
        </p:txBody>
      </p:sp>
      <p:sp>
        <p:nvSpPr>
          <p:cNvPr id="95" name="Szövegdoboz 94"/>
          <p:cNvSpPr txBox="1"/>
          <p:nvPr/>
        </p:nvSpPr>
        <p:spPr>
          <a:xfrm>
            <a:off x="0" y="6322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Ki rejtőzik a kártyák mögött? A helyes válaszra kattintva eltűnik a kártya, és láthatóvá válik a kép részlete!</a:t>
            </a:r>
            <a:endParaRPr lang="hu-HU" sz="2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4" grpId="0"/>
      <p:bldP spid="2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3 részre szakadt ország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" y="2753264"/>
            <a:ext cx="923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A film részlete alapján mondja el, hogyan sikerült a töröknek elfoglalni Budát!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1041391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mohácsi csatát követően 1526-ban a király, </a:t>
            </a:r>
            <a:r>
              <a:rPr lang="hu-HU" dirty="0"/>
              <a:t>II. Lajos </a:t>
            </a:r>
            <a:r>
              <a:rPr lang="hu-HU" dirty="0" smtClean="0"/>
              <a:t>meghalt. A következő hónapokban </a:t>
            </a:r>
            <a:r>
              <a:rPr lang="hu-HU" dirty="0"/>
              <a:t>Magyarország </a:t>
            </a:r>
            <a:r>
              <a:rPr lang="hu-HU" dirty="0" smtClean="0"/>
              <a:t>kettészakadt. A </a:t>
            </a:r>
            <a:r>
              <a:rPr lang="hu-HU" dirty="0"/>
              <a:t>nemesek egy jelentős része az ország keleti </a:t>
            </a:r>
            <a:r>
              <a:rPr lang="hu-HU" dirty="0" smtClean="0"/>
              <a:t>felének leggazdagabb </a:t>
            </a:r>
            <a:r>
              <a:rPr lang="hu-HU" dirty="0"/>
              <a:t>urát, Szapolyai János erdélyi </a:t>
            </a:r>
            <a:r>
              <a:rPr lang="hu-HU" dirty="0" smtClean="0"/>
              <a:t>vajdát választott </a:t>
            </a:r>
            <a:r>
              <a:rPr lang="hu-HU" dirty="0"/>
              <a:t>a királynak. Arra </a:t>
            </a:r>
            <a:r>
              <a:rPr lang="hu-HU" dirty="0" err="1" smtClean="0"/>
              <a:t>hivatkoz-tak</a:t>
            </a:r>
            <a:r>
              <a:rPr lang="hu-HU" dirty="0"/>
              <a:t>, hogy II. Lajost </a:t>
            </a:r>
            <a:r>
              <a:rPr lang="hu-HU" dirty="0" smtClean="0"/>
              <a:t>magyar születésű </a:t>
            </a:r>
            <a:r>
              <a:rPr lang="hu-HU" dirty="0"/>
              <a:t>királynak kell követnie. Az ország </a:t>
            </a:r>
            <a:r>
              <a:rPr lang="hu-HU" dirty="0" smtClean="0"/>
              <a:t>nyugati területén </a:t>
            </a:r>
            <a:r>
              <a:rPr lang="hu-HU" dirty="0"/>
              <a:t>birtokokkal rendelkező főurak azonban </a:t>
            </a:r>
            <a:r>
              <a:rPr lang="hu-HU" dirty="0" smtClean="0"/>
              <a:t>Habsburg Ferdinándot választották </a:t>
            </a:r>
            <a:r>
              <a:rPr lang="hu-HU" dirty="0"/>
              <a:t>meg magyar </a:t>
            </a:r>
            <a:r>
              <a:rPr lang="hu-HU" dirty="0" smtClean="0"/>
              <a:t>királynak. Támogatói </a:t>
            </a:r>
            <a:r>
              <a:rPr lang="hu-HU" dirty="0"/>
              <a:t>azt várták tőle, hogy a Habsburgok az </a:t>
            </a:r>
            <a:r>
              <a:rPr lang="hu-HU" dirty="0" smtClean="0"/>
              <a:t>európai seregek </a:t>
            </a:r>
            <a:r>
              <a:rPr lang="hu-HU" dirty="0"/>
              <a:t>élén akadályozzák meg Magyarország török </a:t>
            </a:r>
            <a:r>
              <a:rPr lang="hu-HU" dirty="0" smtClean="0"/>
              <a:t>kézre kerülését. </a:t>
            </a:r>
            <a:r>
              <a:rPr lang="hu-HU" dirty="0"/>
              <a:t>A két király között évtizedes </a:t>
            </a:r>
            <a:r>
              <a:rPr lang="hu-HU" dirty="0" smtClean="0"/>
              <a:t>háborúskodás tört </a:t>
            </a:r>
            <a:r>
              <a:rPr lang="hu-HU" dirty="0"/>
              <a:t>ki. Habsburg Ferdinánd </a:t>
            </a:r>
            <a:r>
              <a:rPr lang="hu-HU" dirty="0" err="1"/>
              <a:t>hadereje</a:t>
            </a:r>
            <a:r>
              <a:rPr lang="hu-HU" dirty="0"/>
              <a:t> kezdetben </a:t>
            </a:r>
            <a:r>
              <a:rPr lang="hu-HU" dirty="0" smtClean="0"/>
              <a:t>erőfölényben volt</a:t>
            </a:r>
            <a:r>
              <a:rPr lang="hu-HU" dirty="0"/>
              <a:t>, ezért Szapolyai János a török szultánhoz </a:t>
            </a:r>
            <a:r>
              <a:rPr lang="hu-HU" dirty="0" smtClean="0"/>
              <a:t>fordult katonai </a:t>
            </a:r>
            <a:r>
              <a:rPr lang="hu-HU" dirty="0"/>
              <a:t>segítségért. </a:t>
            </a:r>
          </a:p>
        </p:txBody>
      </p:sp>
      <p:sp>
        <p:nvSpPr>
          <p:cNvPr id="6" name="Téglalap 5">
            <a:hlinkClick r:id="rId2"/>
          </p:cNvPr>
          <p:cNvSpPr/>
          <p:nvPr/>
        </p:nvSpPr>
        <p:spPr>
          <a:xfrm>
            <a:off x="9946817" y="264398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070210" y="2534726"/>
            <a:ext cx="94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21’20 – 21’57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2400" y="784633"/>
            <a:ext cx="9907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Szövegfeldolgozás – Mi lett a mohácsi csatának és a király halálának  következménye!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080934" y="17260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1115617" y="17260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8371002" y="1357460"/>
            <a:ext cx="2526384" cy="94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5759355" y="1624084"/>
            <a:ext cx="1610436" cy="27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95534" y="2183642"/>
            <a:ext cx="1897039" cy="27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0" y="3081155"/>
            <a:ext cx="1060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4</a:t>
            </a:r>
            <a:r>
              <a:rPr lang="hu-HU" sz="2000" b="1" dirty="0" smtClean="0">
                <a:solidFill>
                  <a:srgbClr val="323264"/>
                </a:solidFill>
              </a:rPr>
              <a:t>. Nevezze meg a 3 részre szakadt Magyarország részeit, központjait, uralkodóit! 2. vázlatpont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409" y="3452379"/>
            <a:ext cx="6172200" cy="3333750"/>
          </a:xfrm>
          <a:prstGeom prst="rect">
            <a:avLst/>
          </a:prstGeom>
        </p:spPr>
      </p:pic>
      <p:graphicFrame>
        <p:nvGraphicFramePr>
          <p:cNvPr id="22" name="Tábláza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82239"/>
              </p:ext>
            </p:extLst>
          </p:nvPr>
        </p:nvGraphicFramePr>
        <p:xfrm>
          <a:off x="1" y="3967353"/>
          <a:ext cx="5822730" cy="283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10">
                  <a:extLst>
                    <a:ext uri="{9D8B030D-6E8A-4147-A177-3AD203B41FA5}">
                      <a16:colId xmlns:a16="http://schemas.microsoft.com/office/drawing/2014/main" val="294255522"/>
                    </a:ext>
                  </a:extLst>
                </a:gridCol>
                <a:gridCol w="1940910">
                  <a:extLst>
                    <a:ext uri="{9D8B030D-6E8A-4147-A177-3AD203B41FA5}">
                      <a16:colId xmlns:a16="http://schemas.microsoft.com/office/drawing/2014/main" val="3655835366"/>
                    </a:ext>
                  </a:extLst>
                </a:gridCol>
                <a:gridCol w="1940910">
                  <a:extLst>
                    <a:ext uri="{9D8B030D-6E8A-4147-A177-3AD203B41FA5}">
                      <a16:colId xmlns:a16="http://schemas.microsoft.com/office/drawing/2014/main" val="3500188634"/>
                    </a:ext>
                  </a:extLst>
                </a:gridCol>
              </a:tblGrid>
              <a:tr h="708208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Országrész</a:t>
                      </a:r>
                      <a:r>
                        <a:rPr lang="hu-HU" baseline="0" dirty="0" smtClean="0"/>
                        <a:t> neve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Központja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Uralkodó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614088"/>
                  </a:ext>
                </a:extLst>
              </a:tr>
              <a:tr h="70820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43907"/>
                  </a:ext>
                </a:extLst>
              </a:tr>
              <a:tr h="70820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52453"/>
                  </a:ext>
                </a:extLst>
              </a:tr>
              <a:tr h="708208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53339"/>
                  </a:ext>
                </a:extLst>
              </a:tr>
            </a:tbl>
          </a:graphicData>
        </a:graphic>
      </p:graphicFrame>
      <p:sp>
        <p:nvSpPr>
          <p:cNvPr id="23" name="Szövegdoboz 22"/>
          <p:cNvSpPr txBox="1"/>
          <p:nvPr/>
        </p:nvSpPr>
        <p:spPr>
          <a:xfrm>
            <a:off x="178677" y="4708625"/>
            <a:ext cx="153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Magyar 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Királyság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" y="5449604"/>
            <a:ext cx="175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Török 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Hódoltság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4083" y="6122265"/>
            <a:ext cx="174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Erdélyi Fejedelemség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986455" y="48242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Pozsony és Bécs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028497" y="5507410"/>
            <a:ext cx="17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Buda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060028" y="6211604"/>
            <a:ext cx="170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Gyulafehérvár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941379" y="4698113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I. Ferdinánd magyar király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841532" y="5386540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I. Szulejmán török szultán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915103" y="6122264"/>
            <a:ext cx="183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János Zsigmond fejedelem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2785234" y="342637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3951895" y="342637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Téglalap 31">
            <a:hlinkClick r:id="rId4"/>
          </p:cNvPr>
          <p:cNvSpPr/>
          <p:nvPr/>
        </p:nvSpPr>
        <p:spPr>
          <a:xfrm>
            <a:off x="102725" y="343351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 1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Téglalap 34">
            <a:hlinkClick r:id="rId5"/>
          </p:cNvPr>
          <p:cNvSpPr/>
          <p:nvPr/>
        </p:nvSpPr>
        <p:spPr>
          <a:xfrm>
            <a:off x="1172700" y="343184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 2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91511"/>
              </p:ext>
            </p:extLst>
          </p:nvPr>
        </p:nvGraphicFramePr>
        <p:xfrm>
          <a:off x="0" y="933244"/>
          <a:ext cx="12192000" cy="201168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12740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Az ország középső és déli területein a törökök rendezkedtek be. Országrészüket tartományokra osztották fel, amelyek irányítását egy-egy pasa végezte. A terület központja Buda volt, amelyet a budai pasa irányított. A meghódított területekre török katonák érkeztek. A földek egy részét szolgálatuk idejére, hűbérként a </a:t>
                      </a:r>
                      <a:r>
                        <a:rPr lang="hu-HU" dirty="0" smtClean="0">
                          <a:effectLst/>
                        </a:rPr>
                        <a:t>szpáhik </a:t>
                      </a:r>
                      <a:r>
                        <a:rPr lang="hu-HU" dirty="0">
                          <a:effectLst/>
                        </a:rPr>
                        <a:t>kapták meg. A török gyalogosegységek, a janicsárok nem birtokadományban, hanem zsoldban részesültek. A janicsárok utánpótlását a gyermekadóból </a:t>
                      </a:r>
                      <a:r>
                        <a:rPr lang="hu-HU" dirty="0" smtClean="0">
                          <a:effectLst/>
                        </a:rPr>
                        <a:t>biztosították</a:t>
                      </a:r>
                      <a:r>
                        <a:rPr lang="hu-HU" dirty="0">
                          <a:effectLst/>
                        </a:rPr>
                        <a:t>. A meghódított népek fiait családjuktól elszakították, és katonaiskolákban hithű muzulmán harcosokat és hivatalnokokat neveltek belőlük. Az adó begyűjtése a pasák feladata volt. A magyarok, annak ellenére, hogy a mohamedán </a:t>
                      </a:r>
                      <a:r>
                        <a:rPr lang="hu-HU" dirty="0" smtClean="0">
                          <a:effectLst/>
                        </a:rPr>
                        <a:t>lakosságnak kevesebb adót </a:t>
                      </a:r>
                      <a:r>
                        <a:rPr lang="hu-HU" dirty="0">
                          <a:effectLst/>
                        </a:rPr>
                        <a:t>kellett fizetnie, ritkán tértek át az iszlám hitre.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980198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5882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5</a:t>
            </a:r>
            <a:r>
              <a:rPr lang="hu-HU" sz="2000" b="1" dirty="0" smtClean="0">
                <a:solidFill>
                  <a:srgbClr val="323264"/>
                </a:solidFill>
              </a:rPr>
              <a:t>. Nevezze meg a 3 részre szakadt Magyarország részeit, központjait, uralkodóit! Válaszért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</a:t>
            </a:r>
            <a:r>
              <a:rPr lang="hu-HU" sz="2000" b="1" dirty="0">
                <a:solidFill>
                  <a:srgbClr val="323264"/>
                </a:solidFill>
              </a:rPr>
              <a:t>kérdésre!</a:t>
            </a:r>
          </a:p>
          <a:p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53309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A 3 részre szakadt ország</a:t>
            </a:r>
            <a:endParaRPr lang="hu-HU" sz="4000" b="1" dirty="0">
              <a:solidFill>
                <a:srgbClr val="323264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483" y="3323065"/>
            <a:ext cx="3702518" cy="353493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2964581"/>
            <a:ext cx="436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1. Hogyan kormányozták a hódoltságot?</a:t>
            </a:r>
            <a:endParaRPr lang="hu-HU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274" y="3896627"/>
            <a:ext cx="317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2. Mi volt a pasák feladata?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7273" y="4503019"/>
            <a:ext cx="411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3. Mit kaptak a szpáhik szolgálatukért?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5840931"/>
            <a:ext cx="411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5. Mit jelentett a gyermekadó?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0" y="5232935"/>
            <a:ext cx="447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4. Mit kaptak a janicsárok szolgálatukért?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8504" y="3261360"/>
            <a:ext cx="443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országrészt tartományokra osztották, és az élén pasa állt.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4193405"/>
            <a:ext cx="569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tartomány irányítása, adók beszedése.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0" y="4809423"/>
            <a:ext cx="359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Hűbérbirtokot a szolgálatuk idejére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0" y="5521692"/>
            <a:ext cx="143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Zsoldot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6118458"/>
            <a:ext cx="481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Meghódított területeken a keresztény gyermekek elhurcolása, és janicsárrá nevelése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599522" y="2607916"/>
            <a:ext cx="659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6</a:t>
            </a:r>
            <a:r>
              <a:rPr lang="hu-HU" sz="2000" b="1" dirty="0" smtClean="0">
                <a:solidFill>
                  <a:srgbClr val="323264"/>
                </a:solidFill>
              </a:rPr>
              <a:t>. Nevezze meg a 3 részre szakadt Magyarország részeit, központjait, uralkodóit! Válaszért kattintson a kérdésre!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553776" y="3561346"/>
            <a:ext cx="280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Milyen kiváltságai voltak a városoknak?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648424" y="4474142"/>
            <a:ext cx="280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Ki állt a város élén?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569818" y="4944176"/>
            <a:ext cx="280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Hogyan történt a város vezetőjének kijelölése?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646623" y="5878422"/>
            <a:ext cx="280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/>
              <a:t>Kik a városok lakói?</a:t>
            </a:r>
            <a:endParaRPr lang="hu-HU" b="1" dirty="0"/>
          </a:p>
        </p:txBody>
      </p:sp>
      <p:cxnSp>
        <p:nvCxnSpPr>
          <p:cNvPr id="26" name="Egyenes összekötő nyíllal 25"/>
          <p:cNvCxnSpPr>
            <a:stCxn id="22" idx="3"/>
          </p:cNvCxnSpPr>
          <p:nvPr/>
        </p:nvCxnSpPr>
        <p:spPr>
          <a:xfrm flipV="1">
            <a:off x="8449375" y="4081112"/>
            <a:ext cx="1329892" cy="57769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24" idx="3"/>
          </p:cNvCxnSpPr>
          <p:nvPr/>
        </p:nvCxnSpPr>
        <p:spPr>
          <a:xfrm flipV="1">
            <a:off x="8447574" y="5156462"/>
            <a:ext cx="1723948" cy="90662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23" idx="3"/>
          </p:cNvCxnSpPr>
          <p:nvPr/>
        </p:nvCxnSpPr>
        <p:spPr>
          <a:xfrm flipV="1">
            <a:off x="8370769" y="4244741"/>
            <a:ext cx="1629879" cy="1022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21" idx="3"/>
          </p:cNvCxnSpPr>
          <p:nvPr/>
        </p:nvCxnSpPr>
        <p:spPr>
          <a:xfrm flipV="1">
            <a:off x="8354727" y="3742441"/>
            <a:ext cx="374494" cy="1420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21" idx="3"/>
          </p:cNvCxnSpPr>
          <p:nvPr/>
        </p:nvCxnSpPr>
        <p:spPr>
          <a:xfrm flipV="1">
            <a:off x="8354727" y="3723588"/>
            <a:ext cx="2797182" cy="1609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stCxn id="21" idx="3"/>
          </p:cNvCxnSpPr>
          <p:nvPr/>
        </p:nvCxnSpPr>
        <p:spPr>
          <a:xfrm>
            <a:off x="8354727" y="3884512"/>
            <a:ext cx="515896" cy="2799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21" idx="3"/>
          </p:cNvCxnSpPr>
          <p:nvPr/>
        </p:nvCxnSpPr>
        <p:spPr>
          <a:xfrm>
            <a:off x="8354727" y="3884512"/>
            <a:ext cx="1873355" cy="27236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21" idx="3"/>
          </p:cNvCxnSpPr>
          <p:nvPr/>
        </p:nvCxnSpPr>
        <p:spPr>
          <a:xfrm>
            <a:off x="8354727" y="3884512"/>
            <a:ext cx="2948011" cy="28179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8" y="0"/>
            <a:ext cx="819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Várháborúk hősei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94" y="1422400"/>
            <a:ext cx="6810278" cy="510770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378037" y="1431637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 1. Mikor volt a mohácsi csata?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373418" y="2720110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4. Milyen országrész lett Magyarország nyugati, északi részén?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364182" y="4031674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7. Mi </a:t>
            </a:r>
            <a:r>
              <a:rPr lang="hu-HU" b="1" dirty="0">
                <a:solidFill>
                  <a:srgbClr val="323232"/>
                </a:solidFill>
              </a:rPr>
              <a:t>volt a </a:t>
            </a:r>
            <a:r>
              <a:rPr lang="hu-HU" b="1" dirty="0" smtClean="0">
                <a:solidFill>
                  <a:srgbClr val="323232"/>
                </a:solidFill>
              </a:rPr>
              <a:t>török által elfoglalt országrész </a:t>
            </a:r>
            <a:r>
              <a:rPr lang="hu-HU" b="1" dirty="0">
                <a:solidFill>
                  <a:srgbClr val="323232"/>
                </a:solidFill>
              </a:rPr>
              <a:t>központja?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354946" y="5306293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10. Ki </a:t>
            </a:r>
            <a:r>
              <a:rPr lang="hu-HU" b="1" dirty="0">
                <a:solidFill>
                  <a:srgbClr val="323232"/>
                </a:solidFill>
              </a:rPr>
              <a:t>volt az uralkodó a </a:t>
            </a:r>
            <a:r>
              <a:rPr lang="hu-HU" b="1" dirty="0" smtClean="0">
                <a:solidFill>
                  <a:srgbClr val="323232"/>
                </a:solidFill>
              </a:rPr>
              <a:t>nyugati országrészeken </a:t>
            </a:r>
            <a:r>
              <a:rPr lang="hu-HU" b="1" dirty="0">
                <a:solidFill>
                  <a:srgbClr val="323232"/>
                </a:solidFill>
              </a:rPr>
              <a:t>Buda elfoglalása után?</a:t>
            </a:r>
          </a:p>
        </p:txBody>
      </p:sp>
      <p:sp>
        <p:nvSpPr>
          <p:cNvPr id="24" name="Téglalap 23"/>
          <p:cNvSpPr/>
          <p:nvPr/>
        </p:nvSpPr>
        <p:spPr>
          <a:xfrm>
            <a:off x="6737929" y="1427017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2. Mi volt az ország középső részének neve?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9101163" y="1429566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3. Milyen országrész lett Magyarország keleti részén?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733312" y="2743199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5. Mi volt az északi és nyugati országrészek központja?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9107056" y="2724728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6. Mi </a:t>
            </a:r>
            <a:r>
              <a:rPr lang="hu-HU" b="1" dirty="0">
                <a:solidFill>
                  <a:srgbClr val="323232"/>
                </a:solidFill>
              </a:rPr>
              <a:t>volt </a:t>
            </a:r>
            <a:r>
              <a:rPr lang="hu-HU" b="1" dirty="0" smtClean="0">
                <a:solidFill>
                  <a:srgbClr val="323232"/>
                </a:solidFill>
              </a:rPr>
              <a:t>a keleti országrész központja</a:t>
            </a:r>
            <a:r>
              <a:rPr lang="hu-HU" b="1" dirty="0">
                <a:solidFill>
                  <a:srgbClr val="323232"/>
                </a:solidFill>
              </a:rPr>
              <a:t>?</a:t>
            </a:r>
          </a:p>
        </p:txBody>
      </p:sp>
      <p:sp>
        <p:nvSpPr>
          <p:cNvPr id="28" name="Téglalap 27"/>
          <p:cNvSpPr/>
          <p:nvPr/>
        </p:nvSpPr>
        <p:spPr>
          <a:xfrm>
            <a:off x="6733309" y="4074102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8. Ki volt az uralkodó a török által elfoglalt részeken Buda elfoglalása után?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9107053" y="4027056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9. Ki </a:t>
            </a:r>
            <a:r>
              <a:rPr lang="hu-HU" b="1" dirty="0">
                <a:solidFill>
                  <a:srgbClr val="323232"/>
                </a:solidFill>
              </a:rPr>
              <a:t>volt az uralkodó a </a:t>
            </a:r>
            <a:r>
              <a:rPr lang="hu-HU" b="1" dirty="0" smtClean="0">
                <a:solidFill>
                  <a:srgbClr val="323232"/>
                </a:solidFill>
              </a:rPr>
              <a:t>keleti ország-részeken Buda </a:t>
            </a:r>
            <a:r>
              <a:rPr lang="hu-HU" b="1" dirty="0">
                <a:solidFill>
                  <a:srgbClr val="323232"/>
                </a:solidFill>
              </a:rPr>
              <a:t>elfoglalása után?</a:t>
            </a:r>
          </a:p>
        </p:txBody>
      </p:sp>
      <p:sp>
        <p:nvSpPr>
          <p:cNvPr id="30" name="Téglalap 29"/>
          <p:cNvSpPr/>
          <p:nvPr/>
        </p:nvSpPr>
        <p:spPr>
          <a:xfrm>
            <a:off x="6724075" y="5301672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11. Kit választottak királynak a mohácsi csatát követően?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9097819" y="5283201"/>
            <a:ext cx="2364508" cy="1311564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323232"/>
                </a:solidFill>
              </a:rPr>
              <a:t>12. Mikor foglalta el Budát a török?</a:t>
            </a:r>
            <a:endParaRPr lang="hu-HU" b="1" dirty="0">
              <a:solidFill>
                <a:srgbClr val="323232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07999" y="1333218"/>
            <a:ext cx="72521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1526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191333" y="1797745"/>
            <a:ext cx="72521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1541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2545892" y="1317453"/>
            <a:ext cx="72521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1514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1591681" y="1326690"/>
            <a:ext cx="72521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1521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0" y="65850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Az óra anyagát a kérdések mögött meglapuló kép adja! Kattintson a helyes válaszra a kérdés eltűnik! Vigyázat vannak helytelen válaszok is!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2113854" y="1828162"/>
            <a:ext cx="72521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1552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203200" y="3842326"/>
            <a:ext cx="15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II. Szulejmán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152406" y="2304473"/>
            <a:ext cx="176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Pozsony és Bécs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480290" y="2895600"/>
            <a:ext cx="157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Gyulafehérvár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2410691" y="2299855"/>
            <a:ext cx="167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Székesfehérvár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3066475" y="1754909"/>
            <a:ext cx="1283855" cy="378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Kolozsvár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2484590" y="2844801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I. Szulejmán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0" y="1791854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Buda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2766288" y="3763817"/>
            <a:ext cx="1399310" cy="38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I. Ferdinánd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73890" y="4502726"/>
            <a:ext cx="175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János Zsigmond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2498436" y="3320475"/>
            <a:ext cx="145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II. Ulászló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1925781" y="4507344"/>
            <a:ext cx="237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Erdélyi Fejedelemség</a:t>
            </a:r>
            <a:endParaRPr lang="hu-HU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83127" y="5140036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 Királyság</a:t>
            </a:r>
            <a:endParaRPr lang="hu-HU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2124363" y="5149272"/>
            <a:ext cx="208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Török Hódoltság</a:t>
            </a:r>
            <a:endParaRPr lang="hu-HU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0" y="5666508"/>
            <a:ext cx="422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Szapolyai Jánost és I. Ferdinándot</a:t>
            </a:r>
            <a:endParaRPr lang="hu-HU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129309" y="6165272"/>
            <a:ext cx="176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Fráter Györgyöt</a:t>
            </a:r>
            <a:endParaRPr lang="hu-HU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2115126" y="6165272"/>
            <a:ext cx="15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II. Lajos fiát </a:t>
            </a:r>
            <a:endParaRPr lang="hu-HU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1062182" y="3334330"/>
            <a:ext cx="10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II. Lajos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49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9" y="0"/>
            <a:ext cx="5107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Hősök a bástyán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891" y="1097384"/>
            <a:ext cx="4971569" cy="340862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927273" y="92356"/>
            <a:ext cx="526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Csoportmunka! Párosítsa a térkép betűit a számokkal! Keressen az interneten az ostrom-</a:t>
            </a:r>
            <a:r>
              <a:rPr lang="hu-HU" sz="2000" b="1" dirty="0" err="1" smtClean="0">
                <a:solidFill>
                  <a:srgbClr val="323264"/>
                </a:solidFill>
              </a:rPr>
              <a:t>ról</a:t>
            </a:r>
            <a:r>
              <a:rPr lang="hu-HU" sz="2000" b="1" dirty="0" smtClean="0">
                <a:solidFill>
                  <a:srgbClr val="323264"/>
                </a:solidFill>
              </a:rPr>
              <a:t> információt! Töltse ki a táblázat sorát!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014361" y="325323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smtClean="0">
                <a:solidFill>
                  <a:srgbClr val="FF0000"/>
                </a:solidFill>
              </a:rPr>
              <a:t>A</a:t>
            </a:r>
            <a:endParaRPr lang="hu-HU" b="1">
              <a:solidFill>
                <a:srgbClr val="FF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676544" y="19015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églalap 8"/>
          <p:cNvSpPr/>
          <p:nvPr/>
        </p:nvSpPr>
        <p:spPr>
          <a:xfrm>
            <a:off x="8164878" y="29486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églalap 9"/>
          <p:cNvSpPr/>
          <p:nvPr/>
        </p:nvSpPr>
        <p:spPr>
          <a:xfrm>
            <a:off x="7640355" y="220080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églalap 10"/>
          <p:cNvSpPr/>
          <p:nvPr/>
        </p:nvSpPr>
        <p:spPr>
          <a:xfrm>
            <a:off x="8634953" y="182401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106473" y="635746"/>
            <a:ext cx="543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Olvassa el a </a:t>
            </a:r>
            <a:r>
              <a:rPr lang="hu-HU" sz="2000" b="1" dirty="0" err="1" smtClean="0">
                <a:solidFill>
                  <a:srgbClr val="323264"/>
                </a:solidFill>
              </a:rPr>
              <a:t>tk</a:t>
            </a:r>
            <a:r>
              <a:rPr lang="hu-HU" sz="2000" b="1" dirty="0" smtClean="0">
                <a:solidFill>
                  <a:srgbClr val="323264"/>
                </a:solidFill>
              </a:rPr>
              <a:t>-i lecke 1. fejezetét és egészítse ki a gondolattérképet!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1193518" y="109196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11193518" y="153473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Téglalap 29">
            <a:hlinkClick r:id="rId3"/>
          </p:cNvPr>
          <p:cNvSpPr/>
          <p:nvPr/>
        </p:nvSpPr>
        <p:spPr>
          <a:xfrm>
            <a:off x="11058659" y="364893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055317" y="1049153"/>
            <a:ext cx="3195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FI-5040601-1 Történelem </a:t>
            </a:r>
            <a:r>
              <a:rPr lang="hu-HU" sz="1000" dirty="0" err="1" smtClean="0"/>
              <a:t>tk</a:t>
            </a:r>
            <a:r>
              <a:rPr lang="hu-HU" sz="1000" dirty="0" smtClean="0"/>
              <a:t> térképe - átalakítva</a:t>
            </a:r>
            <a:endParaRPr lang="hu-HU" sz="1000" dirty="0"/>
          </a:p>
        </p:txBody>
      </p:sp>
      <p:sp>
        <p:nvSpPr>
          <p:cNvPr id="34" name="Téglalap 33"/>
          <p:cNvSpPr/>
          <p:nvPr/>
        </p:nvSpPr>
        <p:spPr>
          <a:xfrm>
            <a:off x="5356001" y="73433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4245444" y="96990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39" name="Tábláza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27718"/>
              </p:ext>
            </p:extLst>
          </p:nvPr>
        </p:nvGraphicFramePr>
        <p:xfrm>
          <a:off x="174915" y="1576981"/>
          <a:ext cx="6574676" cy="483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69">
                  <a:extLst>
                    <a:ext uri="{9D8B030D-6E8A-4147-A177-3AD203B41FA5}">
                      <a16:colId xmlns:a16="http://schemas.microsoft.com/office/drawing/2014/main" val="2922709605"/>
                    </a:ext>
                  </a:extLst>
                </a:gridCol>
                <a:gridCol w="1643669">
                  <a:extLst>
                    <a:ext uri="{9D8B030D-6E8A-4147-A177-3AD203B41FA5}">
                      <a16:colId xmlns:a16="http://schemas.microsoft.com/office/drawing/2014/main" val="2996692641"/>
                    </a:ext>
                  </a:extLst>
                </a:gridCol>
                <a:gridCol w="1643669">
                  <a:extLst>
                    <a:ext uri="{9D8B030D-6E8A-4147-A177-3AD203B41FA5}">
                      <a16:colId xmlns:a16="http://schemas.microsoft.com/office/drawing/2014/main" val="2287921391"/>
                    </a:ext>
                  </a:extLst>
                </a:gridCol>
                <a:gridCol w="1643669">
                  <a:extLst>
                    <a:ext uri="{9D8B030D-6E8A-4147-A177-3AD203B41FA5}">
                      <a16:colId xmlns:a16="http://schemas.microsoft.com/office/drawing/2014/main" val="2009393637"/>
                    </a:ext>
                  </a:extLst>
                </a:gridCol>
              </a:tblGrid>
              <a:tr h="796324">
                <a:tc gridSpan="4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VÉGVÁRAK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02047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Feladatuk, szerepük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Helyük,</a:t>
                      </a:r>
                      <a:r>
                        <a:rPr lang="hu-HU" b="1" baseline="0" dirty="0" smtClean="0"/>
                        <a:t> </a:t>
                      </a:r>
                      <a:r>
                        <a:rPr lang="hu-HU" b="1" dirty="0" err="1" smtClean="0"/>
                        <a:t>Elhe-lyezkedésük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Élet a végvárakban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Védelmi</a:t>
                      </a:r>
                      <a:r>
                        <a:rPr lang="hu-HU" b="1" baseline="0" dirty="0" smtClean="0"/>
                        <a:t> berendezések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48160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653208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54188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70889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56261"/>
                  </a:ext>
                </a:extLst>
              </a:tr>
            </a:tbl>
          </a:graphicData>
        </a:graphic>
      </p:graphicFrame>
      <p:graphicFrame>
        <p:nvGraphicFramePr>
          <p:cNvPr id="40" name="Tábláza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51687"/>
              </p:ext>
            </p:extLst>
          </p:nvPr>
        </p:nvGraphicFramePr>
        <p:xfrm>
          <a:off x="167060" y="1578552"/>
          <a:ext cx="6574676" cy="494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69">
                  <a:extLst>
                    <a:ext uri="{9D8B030D-6E8A-4147-A177-3AD203B41FA5}">
                      <a16:colId xmlns:a16="http://schemas.microsoft.com/office/drawing/2014/main" val="2922709605"/>
                    </a:ext>
                  </a:extLst>
                </a:gridCol>
                <a:gridCol w="1643669">
                  <a:extLst>
                    <a:ext uri="{9D8B030D-6E8A-4147-A177-3AD203B41FA5}">
                      <a16:colId xmlns:a16="http://schemas.microsoft.com/office/drawing/2014/main" val="2996692641"/>
                    </a:ext>
                  </a:extLst>
                </a:gridCol>
                <a:gridCol w="1643669">
                  <a:extLst>
                    <a:ext uri="{9D8B030D-6E8A-4147-A177-3AD203B41FA5}">
                      <a16:colId xmlns:a16="http://schemas.microsoft.com/office/drawing/2014/main" val="2287921391"/>
                    </a:ext>
                  </a:extLst>
                </a:gridCol>
                <a:gridCol w="1643669">
                  <a:extLst>
                    <a:ext uri="{9D8B030D-6E8A-4147-A177-3AD203B41FA5}">
                      <a16:colId xmlns:a16="http://schemas.microsoft.com/office/drawing/2014/main" val="2009393637"/>
                    </a:ext>
                  </a:extLst>
                </a:gridCol>
              </a:tblGrid>
              <a:tr h="796324">
                <a:tc gridSpan="4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VÉGVÁRAK</a:t>
                      </a: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02047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Feladatuk, szerepük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Helyük,</a:t>
                      </a:r>
                      <a:r>
                        <a:rPr lang="hu-HU" b="1" baseline="0" dirty="0" smtClean="0"/>
                        <a:t> </a:t>
                      </a:r>
                      <a:r>
                        <a:rPr lang="hu-HU" b="1" dirty="0" err="1" smtClean="0"/>
                        <a:t>Elhe-lyezkedésük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Élet a végvárakban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Védelmi</a:t>
                      </a:r>
                      <a:r>
                        <a:rPr lang="hu-HU" b="1" baseline="0" dirty="0" smtClean="0"/>
                        <a:t> berendezések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48160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Környék védelme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Országrészek határainál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Várvédelem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Alacsonyabb, zömök falak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653208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Lakosságnak</a:t>
                      </a:r>
                      <a:r>
                        <a:rPr lang="hu-HU" b="1" baseline="0" dirty="0" smtClean="0">
                          <a:solidFill>
                            <a:srgbClr val="FF0000"/>
                          </a:solidFill>
                        </a:rPr>
                        <a:t> menedék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Síkság és hegyvidék határán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Portyázások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>
                          <a:solidFill>
                            <a:srgbClr val="FF0000"/>
                          </a:solidFill>
                        </a:rPr>
                        <a:t>Vizesárók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354188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Utánpótlás zavarása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Magaslaton 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Párviadalok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Hegyes cölöpök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70889"/>
                  </a:ext>
                </a:extLst>
              </a:tr>
              <a:tr h="80738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Portyázás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56261"/>
                  </a:ext>
                </a:extLst>
              </a:tr>
            </a:tbl>
          </a:graphicData>
        </a:graphic>
      </p:graphicFrame>
      <p:graphicFrame>
        <p:nvGraphicFramePr>
          <p:cNvPr id="43" name="Tábláza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632695"/>
              </p:ext>
            </p:extLst>
          </p:nvPr>
        </p:nvGraphicFramePr>
        <p:xfrm>
          <a:off x="6833937" y="4560144"/>
          <a:ext cx="52906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89">
                  <a:extLst>
                    <a:ext uri="{9D8B030D-6E8A-4147-A177-3AD203B41FA5}">
                      <a16:colId xmlns:a16="http://schemas.microsoft.com/office/drawing/2014/main" val="4286747198"/>
                    </a:ext>
                  </a:extLst>
                </a:gridCol>
                <a:gridCol w="1684853">
                  <a:extLst>
                    <a:ext uri="{9D8B030D-6E8A-4147-A177-3AD203B41FA5}">
                      <a16:colId xmlns:a16="http://schemas.microsoft.com/office/drawing/2014/main" val="1310849632"/>
                    </a:ext>
                  </a:extLst>
                </a:gridCol>
                <a:gridCol w="2158044">
                  <a:extLst>
                    <a:ext uri="{9D8B030D-6E8A-4147-A177-3AD203B41FA5}">
                      <a16:colId xmlns:a16="http://schemas.microsoft.com/office/drawing/2014/main" val="4062460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Ostrom éve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 neve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Várkapitány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8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1. Kőszeg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3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2. Drégely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3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3. Temesvár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2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4. Eger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67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5. Szigetvár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17250"/>
                  </a:ext>
                </a:extLst>
              </a:tr>
            </a:tbl>
          </a:graphicData>
        </a:graphic>
      </p:graphicFrame>
      <p:sp>
        <p:nvSpPr>
          <p:cNvPr id="22" name="Téglalap 21"/>
          <p:cNvSpPr/>
          <p:nvPr/>
        </p:nvSpPr>
        <p:spPr>
          <a:xfrm>
            <a:off x="9649278" y="56091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smtClean="0">
                <a:solidFill>
                  <a:srgbClr val="FF0000"/>
                </a:solidFill>
              </a:rPr>
              <a:t>A</a:t>
            </a:r>
            <a:endParaRPr lang="hu-HU" b="1">
              <a:solidFill>
                <a:srgbClr val="FF000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9633995" y="487683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4" name="Téglalap 23"/>
          <p:cNvSpPr/>
          <p:nvPr/>
        </p:nvSpPr>
        <p:spPr>
          <a:xfrm>
            <a:off x="9643620" y="523306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5" name="Téglalap 24"/>
          <p:cNvSpPr/>
          <p:nvPr/>
        </p:nvSpPr>
        <p:spPr>
          <a:xfrm>
            <a:off x="9641636" y="635346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6" name="Téglalap 25"/>
          <p:cNvSpPr/>
          <p:nvPr/>
        </p:nvSpPr>
        <p:spPr>
          <a:xfrm>
            <a:off x="9637965" y="599544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44" name="Tábláza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49963"/>
              </p:ext>
            </p:extLst>
          </p:nvPr>
        </p:nvGraphicFramePr>
        <p:xfrm>
          <a:off x="6824311" y="4536708"/>
          <a:ext cx="52714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57">
                  <a:extLst>
                    <a:ext uri="{9D8B030D-6E8A-4147-A177-3AD203B41FA5}">
                      <a16:colId xmlns:a16="http://schemas.microsoft.com/office/drawing/2014/main" val="4286747198"/>
                    </a:ext>
                  </a:extLst>
                </a:gridCol>
                <a:gridCol w="1670288">
                  <a:extLst>
                    <a:ext uri="{9D8B030D-6E8A-4147-A177-3AD203B41FA5}">
                      <a16:colId xmlns:a16="http://schemas.microsoft.com/office/drawing/2014/main" val="1310849632"/>
                    </a:ext>
                  </a:extLst>
                </a:gridCol>
                <a:gridCol w="2150191">
                  <a:extLst>
                    <a:ext uri="{9D8B030D-6E8A-4147-A177-3AD203B41FA5}">
                      <a16:colId xmlns:a16="http://schemas.microsoft.com/office/drawing/2014/main" val="4062460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Ostrom éve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 neve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Várkapitány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8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1532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Kőszeg         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Jurisics Miklós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3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1552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Drégely        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Szondi György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3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1552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Temesvár     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Losonczy István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2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1552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Eger             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Dobó István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67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1566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Szigetvár      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>
                          <a:solidFill>
                            <a:srgbClr val="FF0000"/>
                          </a:solidFill>
                        </a:rPr>
                        <a:t>Zrinyi</a:t>
                      </a:r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 Miklós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17250"/>
                  </a:ext>
                </a:extLst>
              </a:tr>
            </a:tbl>
          </a:graphicData>
        </a:graphic>
      </p:graphicFrame>
      <p:sp>
        <p:nvSpPr>
          <p:cNvPr id="45" name="Téglalap 44"/>
          <p:cNvSpPr/>
          <p:nvPr/>
        </p:nvSpPr>
        <p:spPr>
          <a:xfrm>
            <a:off x="8640714" y="404692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9711122" y="404692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7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9" y="0"/>
            <a:ext cx="6962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Hősök a bástyán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Téglalap 4">
            <a:hlinkClick r:id="rId2"/>
          </p:cNvPr>
          <p:cNvSpPr/>
          <p:nvPr/>
        </p:nvSpPr>
        <p:spPr>
          <a:xfrm>
            <a:off x="10937681" y="15219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3D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1" y="606870"/>
            <a:ext cx="5571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+ . A 3d animáció segítségével írja le az egri várat! Kinek a regénye tette ismertté? Ki volt a várkapitánya? </a:t>
            </a:r>
            <a:r>
              <a:rPr lang="hu-HU" sz="2000" b="1" dirty="0" err="1" smtClean="0">
                <a:solidFill>
                  <a:srgbClr val="323264"/>
                </a:solidFill>
              </a:rPr>
              <a:t>Mozaweb</a:t>
            </a:r>
            <a:r>
              <a:rPr lang="hu-HU" sz="2000" b="1" dirty="0" smtClean="0">
                <a:solidFill>
                  <a:srgbClr val="323264"/>
                </a:solidFill>
              </a:rPr>
              <a:t> 3d animáció! Megtekintéséhez regisztráció szükséges!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895831" y="13857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924764" y="14621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églalap 8">
            <a:hlinkClick r:id="rId3"/>
          </p:cNvPr>
          <p:cNvSpPr/>
          <p:nvPr/>
        </p:nvSpPr>
        <p:spPr>
          <a:xfrm>
            <a:off x="11024091" y="414130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330" y="642920"/>
            <a:ext cx="6096000" cy="3429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50829" y="1904214"/>
            <a:ext cx="4892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Külső vár – belső vár </a:t>
            </a:r>
          </a:p>
          <a:p>
            <a:r>
              <a:rPr lang="hu-HU" dirty="0" smtClean="0"/>
              <a:t>Megerősített várfalak</a:t>
            </a:r>
          </a:p>
          <a:p>
            <a:r>
              <a:rPr lang="hu-HU" dirty="0" smtClean="0"/>
              <a:t>Bástyák és kapuk a várfalon egy-egy neves várkapitányról elnevezve (pl. Dobó bástya)</a:t>
            </a:r>
          </a:p>
          <a:p>
            <a:r>
              <a:rPr lang="hu-HU" dirty="0" smtClean="0"/>
              <a:t>Várfalon kiépített gyilokjárólakóépületek</a:t>
            </a:r>
          </a:p>
          <a:p>
            <a:r>
              <a:rPr lang="hu-HU" dirty="0" smtClean="0"/>
              <a:t>Központjában a templom</a:t>
            </a:r>
          </a:p>
          <a:p>
            <a:r>
              <a:rPr lang="hu-HU" dirty="0" smtClean="0"/>
              <a:t>Gárdonyi Géza: Egri csillagok</a:t>
            </a:r>
          </a:p>
          <a:p>
            <a:r>
              <a:rPr lang="hu-HU" dirty="0" smtClean="0"/>
              <a:t>Várkapitánya 1552-es ostrom idején: Dobó István</a:t>
            </a:r>
          </a:p>
        </p:txBody>
      </p:sp>
      <p:sp>
        <p:nvSpPr>
          <p:cNvPr id="14" name="Téglalap 13">
            <a:hlinkClick r:id="rId5"/>
          </p:cNvPr>
          <p:cNvSpPr/>
          <p:nvPr/>
        </p:nvSpPr>
        <p:spPr>
          <a:xfrm>
            <a:off x="11110007" y="629055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95838" y="4124639"/>
            <a:ext cx="853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+ Nézzék meg a </a:t>
            </a:r>
            <a:r>
              <a:rPr lang="hu-HU" sz="2000" b="1" dirty="0" err="1" smtClean="0">
                <a:solidFill>
                  <a:srgbClr val="323264"/>
                </a:solidFill>
              </a:rPr>
              <a:t>youtube</a:t>
            </a:r>
            <a:r>
              <a:rPr lang="hu-HU" sz="2000" b="1" dirty="0" smtClean="0">
                <a:solidFill>
                  <a:srgbClr val="323264"/>
                </a:solidFill>
              </a:rPr>
              <a:t> videót! Keressen rá mi lett a vár és a védők sorsa? Mi a Szondi két apródja vers történeti háttere?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0" y="4745728"/>
            <a:ext cx="12191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alsó palánkvár felgyújtása után a védők visszavonultak a sziklán magasodó felsővárba, melynek kaputornyát a törökök tüzérsége hamarosan földig rombolta. A </a:t>
            </a:r>
            <a:r>
              <a:rPr lang="hu-HU" dirty="0" smtClean="0"/>
              <a:t>magyar </a:t>
            </a:r>
            <a:r>
              <a:rPr lang="hu-HU" dirty="0"/>
              <a:t>végváriak még életben maradt </a:t>
            </a:r>
            <a:r>
              <a:rPr lang="hu-HU" dirty="0" smtClean="0"/>
              <a:t>katonái </a:t>
            </a:r>
            <a:r>
              <a:rPr lang="hu-HU" dirty="0"/>
              <a:t>végül a harmadik napon halált megvető bátorsággal kitörtek, és Szondy kapitánnyal az élen mind hősi halált haltak a véres közelharcban, csak a várkapitány két apródja, </a:t>
            </a:r>
            <a:r>
              <a:rPr lang="hu-HU" dirty="0" err="1"/>
              <a:t>Libárdy</a:t>
            </a:r>
            <a:r>
              <a:rPr lang="hu-HU" dirty="0"/>
              <a:t> és Sebestyén maradt életben, akiket Szondi már korábban Ali basához küldött, kérve, hogy életükről gondoskodjék. A rommá lőtt várat a hódítók helyreállították és őrséget helyeztek el benne</a:t>
            </a:r>
            <a:r>
              <a:rPr lang="hu-HU" dirty="0" smtClean="0"/>
              <a:t>. </a:t>
            </a:r>
            <a:r>
              <a:rPr lang="hu-HU" sz="1000" dirty="0" smtClean="0"/>
              <a:t>Forrás: </a:t>
            </a:r>
            <a:r>
              <a:rPr lang="hu-HU" sz="1000" dirty="0"/>
              <a:t>https://hu.wikipedia.org/wiki/Dr%C3%A9gely_v%C3%A1ra</a:t>
            </a:r>
          </a:p>
        </p:txBody>
      </p:sp>
      <p:sp>
        <p:nvSpPr>
          <p:cNvPr id="18" name="Téglalap 17"/>
          <p:cNvSpPr/>
          <p:nvPr/>
        </p:nvSpPr>
        <p:spPr>
          <a:xfrm>
            <a:off x="8913478" y="416995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9952034" y="415834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0" y="6150114"/>
            <a:ext cx="10664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+ Szigetvár 1566-os ostromáról készült animáció segítségével mondjátok el az ostrom történetét?</a:t>
            </a:r>
            <a:endParaRPr lang="hu-HU" sz="2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1019" y="0"/>
            <a:ext cx="741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Hitviták Magyarországon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588215"/>
            <a:ext cx="902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1</a:t>
            </a:r>
            <a:r>
              <a:rPr lang="hu-HU" sz="2000" b="1" dirty="0" smtClean="0">
                <a:solidFill>
                  <a:srgbClr val="323264"/>
                </a:solidFill>
              </a:rPr>
              <a:t>. Ismétlés – Csoportosítsa a protestáns egyházak irányzataihoz tartozó elemeket!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Téglalap 5">
            <a:hlinkClick r:id="rId2"/>
          </p:cNvPr>
          <p:cNvSpPr/>
          <p:nvPr/>
        </p:nvSpPr>
        <p:spPr>
          <a:xfrm>
            <a:off x="9082854" y="51120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Feladat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1230141"/>
            <a:ext cx="871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A videó részlet segítségével válaszoljon, hogyan és miért terjedhetett gyorsan a reformáció tanai!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929716" y="146094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0976303" y="145170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1948875"/>
            <a:ext cx="1210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Első terjesztők külföldön tanuló diákok, papok – gyors terjedés okai: a 2, majd 3 részre szakadt ország uralkodói nem akarták magukat gyengíteni a reformáció üldözésével. A Török Hódoltságban a keresztények fejadót fizettek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3232585"/>
            <a:ext cx="5391150" cy="3514725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0" y="5525713"/>
            <a:ext cx="201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 smtClean="0"/>
              <a:t>Forrás: http</a:t>
            </a:r>
            <a:r>
              <a:rPr lang="hu-HU" sz="1000" b="1" dirty="0"/>
              <a:t>://mek.oszk.hu</a:t>
            </a:r>
            <a:r>
              <a:rPr lang="hu-HU" sz="1000" b="1" dirty="0" smtClean="0"/>
              <a:t>/</a:t>
            </a:r>
          </a:p>
          <a:p>
            <a:r>
              <a:rPr lang="hu-HU" sz="1000" b="1" dirty="0" smtClean="0"/>
              <a:t>11800/11891/</a:t>
            </a:r>
            <a:r>
              <a:rPr lang="hu-HU" sz="1000" b="1" dirty="0" err="1" smtClean="0"/>
              <a:t>html</a:t>
            </a:r>
            <a:r>
              <a:rPr lang="hu-HU" sz="1000" b="1" dirty="0" smtClean="0"/>
              <a:t>/m16582341.jpg</a:t>
            </a:r>
            <a:endParaRPr lang="hu-HU" sz="1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0" y="2758766"/>
            <a:ext cx="639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3</a:t>
            </a:r>
            <a:r>
              <a:rPr lang="hu-HU" sz="2000" b="1" dirty="0" smtClean="0">
                <a:solidFill>
                  <a:srgbClr val="323264"/>
                </a:solidFill>
              </a:rPr>
              <a:t>. Válaszoljon a kérdésekre a térkép és a videó alapján!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9352443" y="280483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MUTAT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0408266" y="280483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ELREJT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458691" y="3205023"/>
            <a:ext cx="231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Mit ábrázol a térkép?</a:t>
            </a:r>
            <a:endParaRPr lang="hu-HU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481782" y="3828477"/>
            <a:ext cx="548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Mely vallások voltak a legelterjedtebbek hazánkban?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449455" y="4451930"/>
            <a:ext cx="706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reformáció mely irányzatai terjedtek el leginkább? 1 vázlatpont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491018" y="5084620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lehet a területi eloszlás oka?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481781" y="5980545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Mit jelent a vallásszabadság fogalma?</a:t>
            </a:r>
            <a:endParaRPr lang="hu-HU" b="1" dirty="0"/>
          </a:p>
        </p:txBody>
      </p:sp>
      <p:sp>
        <p:nvSpPr>
          <p:cNvPr id="24" name="Téglalap 23">
            <a:hlinkClick r:id="rId4"/>
          </p:cNvPr>
          <p:cNvSpPr/>
          <p:nvPr/>
        </p:nvSpPr>
        <p:spPr>
          <a:xfrm>
            <a:off x="8890521" y="146858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églalap 24">
            <a:hlinkClick r:id="rId4"/>
          </p:cNvPr>
          <p:cNvSpPr/>
          <p:nvPr/>
        </p:nvSpPr>
        <p:spPr>
          <a:xfrm>
            <a:off x="6429030" y="280324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Videó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7509164" y="2798623"/>
            <a:ext cx="13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2’00 – 2’48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9813642" y="69272"/>
            <a:ext cx="133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0’55 – 1’54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5444838" y="3505205"/>
            <a:ext cx="44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Magyarország vallási térképe a 16. században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477165" y="4100951"/>
            <a:ext cx="555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Református, görögkeleti, evangélikus, katolikus egyházak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5440217" y="4765968"/>
            <a:ext cx="635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Református, evangélikus és szentháromságtagadó - unitárius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5472546" y="5380187"/>
            <a:ext cx="671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Északi és erdélyi városok német lakossága lutheri irányzat, magyar világi földbirtokosok – kálvini irányzat, Erdély unitárius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491021" y="6322296"/>
            <a:ext cx="670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1568 – Torda - Minden ember szabadon gyakorolhatja hitét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39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4441</Words>
  <Application>Microsoft Office PowerPoint</Application>
  <PresentationFormat>Szélesvásznú</PresentationFormat>
  <Paragraphs>687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Office-téma</vt:lpstr>
      <vt:lpstr>Magyarország a kora újkorban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187</cp:revision>
  <dcterms:created xsi:type="dcterms:W3CDTF">2018-08-20T12:49:51Z</dcterms:created>
  <dcterms:modified xsi:type="dcterms:W3CDTF">2024-01-31T12:32:41Z</dcterms:modified>
</cp:coreProperties>
</file>