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3" r:id="rId4"/>
    <p:sldId id="284" r:id="rId5"/>
    <p:sldId id="285" r:id="rId6"/>
    <p:sldId id="286" r:id="rId7"/>
    <p:sldId id="287" r:id="rId8"/>
    <p:sldId id="289" r:id="rId9"/>
    <p:sldId id="288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6" r:id="rId18"/>
    <p:sldId id="298" r:id="rId19"/>
    <p:sldId id="299" r:id="rId20"/>
    <p:sldId id="300" r:id="rId21"/>
    <p:sldId id="282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H004" initials="I" lastIdx="1" clrIdx="0">
    <p:extLst>
      <p:ext uri="{19B8F6BF-5375-455C-9EA6-DF929625EA0E}">
        <p15:presenceInfo xmlns:p15="http://schemas.microsoft.com/office/powerpoint/2012/main" userId="IGH00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264"/>
    <a:srgbClr val="FF6600"/>
    <a:srgbClr val="CC0099"/>
    <a:srgbClr val="00FF00"/>
    <a:srgbClr val="963232"/>
    <a:srgbClr val="323232"/>
    <a:srgbClr val="967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6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57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28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7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25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67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88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2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75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62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20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EDE-6BA2-423B-BF16-56D17C78A9A5}" type="datetimeFigureOut">
              <a:rPr lang="hu-HU" smtClean="0"/>
              <a:t>2020. 03. 10.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00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zanza.tv/tortenelem/ujkor-reformkor-forradalom-es-szabadsagharc-magyarorszagon/az-1848-forradalo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rTcRxXPKyM" TargetMode="External"/><Relationship Id="rId2" Type="http://schemas.openxmlformats.org/officeDocument/2006/relationships/hyperlink" Target="https://www.youtube.com/watch?v=kC47s4z91_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6tszUE1GvI0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12" Type="http://schemas.openxmlformats.org/officeDocument/2006/relationships/hyperlink" Target="https://learningapps.org/display?v=pr1akckfn19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2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J9wlp6whw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zanza.tv/tortenelem/ujkor-reformkor-forradalom-es-szabadsagharc-magyarorszagon/magyar-szabadsagharc-tortenete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tlklL0tIj8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aczko.k3net.hu/tori/1848_49_topografia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a.hu/videok/film-animacio/a-koszivu-ember-fiai-1964-jpnCrMpletVFXowO" TargetMode="External"/><Relationship Id="rId2" Type="http://schemas.openxmlformats.org/officeDocument/2006/relationships/hyperlink" Target="https://www.youtube.com/watch?v=wbGsi87cbrU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loria.tv/post/oWKix1Q68y4j1em4hgNphQRgR" TargetMode="External"/><Relationship Id="rId4" Type="http://schemas.openxmlformats.org/officeDocument/2006/relationships/hyperlink" Target="https://videa.hu/videok/film-animacio/80-huszar-1848-JYmEiuG8ZN$dyewjy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maczko.k3net.hu/tori/vilagos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aczko.k3net.hu/tori/marc_15/marc_15.htm" TargetMode="External"/><Relationship Id="rId2" Type="http://schemas.openxmlformats.org/officeDocument/2006/relationships/hyperlink" Target="http://maczko.k3net.hu/tori/arad.htm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maczko.k3net.hu/tori/batthany_kormany.html" TargetMode="External"/><Relationship Id="rId3" Type="http://schemas.openxmlformats.org/officeDocument/2006/relationships/hyperlink" Target="http://maczko.k3net.hu/tori/tanmod_6_5_reform_forr_szemely.html" TargetMode="External"/><Relationship Id="rId7" Type="http://schemas.openxmlformats.org/officeDocument/2006/relationships/hyperlink" Target="http://maczko.k3net.hu/tori/word/6o_5_tema_reform_48szabharc.doc" TargetMode="External"/><Relationship Id="rId2" Type="http://schemas.openxmlformats.org/officeDocument/2006/relationships/hyperlink" Target="http://maczko.k3net.hu/tori/6_5_reformkor_1848_49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czko.k3net.hu/tori/1848_49_topografia.htm" TargetMode="External"/><Relationship Id="rId5" Type="http://schemas.openxmlformats.org/officeDocument/2006/relationships/hyperlink" Target="http://maczko.k3net.hu/tori/tanmod_6_5_reform_forr_fogalom.html" TargetMode="External"/><Relationship Id="rId4" Type="http://schemas.openxmlformats.org/officeDocument/2006/relationships/hyperlink" Target="http://maczko.k3net.hu/tori/tanmod_6_5_reform_forr_evszam.html" TargetMode="External"/><Relationship Id="rId9" Type="http://schemas.openxmlformats.org/officeDocument/2006/relationships/hyperlink" Target="http://maczko.k3net.hu/tori/arad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keozEr_LL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aczko.k3net.hu/tori/torvhozas_menete/index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ms.sulinet.hu/get/d/4e8194e7-054f-11d8-89de-9e27d732f235/1/3/b/Normal/sj46.sw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maczko.k3net.hu/tori/szechenyi_kossuth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1200727" y="1856509"/>
            <a:ext cx="10141528" cy="1653454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reformkor és az 1848/49-es szabadságharc Magyarországon</a:t>
            </a:r>
            <a:endParaRPr lang="hu-HU" b="1" dirty="0">
              <a:solidFill>
                <a:srgbClr val="323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1552280" y="3611465"/>
            <a:ext cx="9144000" cy="1655762"/>
          </a:xfrm>
        </p:spPr>
        <p:txBody>
          <a:bodyPr/>
          <a:lstStyle/>
          <a:p>
            <a:r>
              <a:rPr lang="hu-HU" b="1" dirty="0" smtClean="0">
                <a:solidFill>
                  <a:srgbClr val="323264"/>
                </a:solidFill>
              </a:rPr>
              <a:t>Történelem 6. osztály tankönyvhöz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FI-504010601/1</a:t>
            </a:r>
            <a:endParaRPr lang="hu-HU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0" y="664292"/>
            <a:ext cx="9219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A videó segítségével ismertesse a politikai csoportosulásokat az 1848-49-es </a:t>
            </a:r>
            <a:r>
              <a:rPr lang="hu-HU" sz="2000" b="1" dirty="0" err="1" smtClean="0">
                <a:solidFill>
                  <a:srgbClr val="323264"/>
                </a:solidFill>
              </a:rPr>
              <a:t>forra-dalmat</a:t>
            </a:r>
            <a:r>
              <a:rPr lang="hu-HU" sz="2000" b="1" dirty="0" smtClean="0">
                <a:solidFill>
                  <a:srgbClr val="323264"/>
                </a:solidFill>
              </a:rPr>
              <a:t> megelőzően! (3. pont).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360255" y="590713"/>
            <a:ext cx="85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0’46 – 1’50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681018" y="0"/>
            <a:ext cx="970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Magyarország fejlődése az 1840-es években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10" name="Téglalap 9">
            <a:hlinkClick r:id="rId2"/>
          </p:cNvPr>
          <p:cNvSpPr/>
          <p:nvPr/>
        </p:nvSpPr>
        <p:spPr>
          <a:xfrm>
            <a:off x="9334047" y="71145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502789"/>
              </p:ext>
            </p:extLst>
          </p:nvPr>
        </p:nvGraphicFramePr>
        <p:xfrm>
          <a:off x="0" y="1473811"/>
          <a:ext cx="12192002" cy="2930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857">
                  <a:extLst>
                    <a:ext uri="{9D8B030D-6E8A-4147-A177-3AD203B41FA5}">
                      <a16:colId xmlns:a16="http://schemas.microsoft.com/office/drawing/2014/main" val="1967640288"/>
                    </a:ext>
                  </a:extLst>
                </a:gridCol>
                <a:gridCol w="3813143">
                  <a:extLst>
                    <a:ext uri="{9D8B030D-6E8A-4147-A177-3AD203B41FA5}">
                      <a16:colId xmlns:a16="http://schemas.microsoft.com/office/drawing/2014/main" val="1226553005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831096909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1166269517"/>
                    </a:ext>
                  </a:extLst>
                </a:gridCol>
              </a:tblGrid>
              <a:tr h="491433">
                <a:tc>
                  <a:txBody>
                    <a:bodyPr/>
                    <a:lstStyle/>
                    <a:p>
                      <a:r>
                        <a:rPr lang="hu-HU" dirty="0" smtClean="0"/>
                        <a:t>Csoport/Párt neve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273172"/>
                  </a:ext>
                </a:extLst>
              </a:tr>
              <a:tr h="491433">
                <a:tc>
                  <a:txBody>
                    <a:bodyPr/>
                    <a:lstStyle/>
                    <a:p>
                      <a:r>
                        <a:rPr lang="hu-HU" dirty="0" smtClean="0"/>
                        <a:t>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205678"/>
                  </a:ext>
                </a:extLst>
              </a:tr>
              <a:tr h="965253">
                <a:tc>
                  <a:txBody>
                    <a:bodyPr/>
                    <a:lstStyle/>
                    <a:p>
                      <a:r>
                        <a:rPr lang="hu-HU" dirty="0" smtClean="0"/>
                        <a:t>Vezető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639423"/>
                  </a:ext>
                </a:extLst>
              </a:tr>
              <a:tr h="491433">
                <a:tc>
                  <a:txBody>
                    <a:bodyPr/>
                    <a:lstStyle/>
                    <a:p>
                      <a:r>
                        <a:rPr lang="hu-HU" dirty="0" smtClean="0"/>
                        <a:t>Program megjelenése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214653"/>
                  </a:ext>
                </a:extLst>
              </a:tr>
              <a:tr h="491433">
                <a:tc>
                  <a:txBody>
                    <a:bodyPr/>
                    <a:lstStyle/>
                    <a:p>
                      <a:r>
                        <a:rPr lang="hu-HU" dirty="0" smtClean="0"/>
                        <a:t>Program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840714"/>
                  </a:ext>
                </a:extLst>
              </a:tr>
            </a:tbl>
          </a:graphicData>
        </a:graphic>
      </p:graphicFrame>
      <p:sp>
        <p:nvSpPr>
          <p:cNvPr id="11" name="Szövegdoboz 10"/>
          <p:cNvSpPr txBox="1"/>
          <p:nvPr/>
        </p:nvSpPr>
        <p:spPr>
          <a:xfrm rot="10800000" flipH="1" flipV="1">
            <a:off x="10324303" y="6082051"/>
            <a:ext cx="172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Ellenzéki Párt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 rot="10800000" flipH="1" flipV="1">
            <a:off x="4632379" y="6098774"/>
            <a:ext cx="212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Konzervatív Párt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 rot="10800000" flipH="1" flipV="1">
            <a:off x="0" y="6100975"/>
            <a:ext cx="2369934" cy="38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Fiatal Magyarország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 rot="10800000" flipH="1" flipV="1">
            <a:off x="227103" y="5360132"/>
            <a:ext cx="236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Ellenzéki nyilatkozat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 rot="10800000" flipH="1" flipV="1">
            <a:off x="10517403" y="5388612"/>
            <a:ext cx="1512093" cy="38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Életképek</a:t>
            </a:r>
            <a:endParaRPr lang="hu-HU" b="1" dirty="0"/>
          </a:p>
        </p:txBody>
      </p:sp>
      <p:sp>
        <p:nvSpPr>
          <p:cNvPr id="17" name="Szövegdoboz 16"/>
          <p:cNvSpPr txBox="1"/>
          <p:nvPr/>
        </p:nvSpPr>
        <p:spPr>
          <a:xfrm rot="10800000" flipH="1" flipV="1">
            <a:off x="9505261" y="6093637"/>
            <a:ext cx="691961" cy="38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1846</a:t>
            </a:r>
            <a:endParaRPr lang="hu-HU" b="1" dirty="0"/>
          </a:p>
        </p:txBody>
      </p:sp>
      <p:sp>
        <p:nvSpPr>
          <p:cNvPr id="18" name="Szövegdoboz 17"/>
          <p:cNvSpPr txBox="1"/>
          <p:nvPr/>
        </p:nvSpPr>
        <p:spPr>
          <a:xfrm rot="10800000" flipH="1" flipV="1">
            <a:off x="3112697" y="5308560"/>
            <a:ext cx="691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1847</a:t>
            </a:r>
            <a:endParaRPr lang="hu-HU" b="1" dirty="0"/>
          </a:p>
        </p:txBody>
      </p:sp>
      <p:sp>
        <p:nvSpPr>
          <p:cNvPr id="20" name="Szövegdoboz 19"/>
          <p:cNvSpPr txBox="1"/>
          <p:nvPr/>
        </p:nvSpPr>
        <p:spPr>
          <a:xfrm rot="10800000" flipH="1" flipV="1">
            <a:off x="9943956" y="4640218"/>
            <a:ext cx="2145375" cy="374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Gróf </a:t>
            </a:r>
            <a:r>
              <a:rPr lang="hu-HU" b="1" dirty="0" err="1" smtClean="0"/>
              <a:t>Széchen</a:t>
            </a:r>
            <a:r>
              <a:rPr lang="hu-HU" b="1" dirty="0" smtClean="0"/>
              <a:t> Antal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 rot="10800000" flipH="1" flipV="1">
            <a:off x="8165166" y="4632602"/>
            <a:ext cx="154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Petőfi Sándor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 rot="10800000" flipH="1" flipV="1">
            <a:off x="3765131" y="4631512"/>
            <a:ext cx="12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Jókai Mór</a:t>
            </a:r>
            <a:endParaRPr lang="hu-HU" b="1" dirty="0"/>
          </a:p>
        </p:txBody>
      </p:sp>
      <p:sp>
        <p:nvSpPr>
          <p:cNvPr id="23" name="Szövegdoboz 22"/>
          <p:cNvSpPr txBox="1"/>
          <p:nvPr/>
        </p:nvSpPr>
        <p:spPr>
          <a:xfrm rot="10800000" flipH="1" flipV="1">
            <a:off x="2465919" y="6113283"/>
            <a:ext cx="212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„fontolva haladók”</a:t>
            </a:r>
            <a:endParaRPr lang="hu-HU" b="1" dirty="0"/>
          </a:p>
        </p:txBody>
      </p:sp>
      <p:sp>
        <p:nvSpPr>
          <p:cNvPr id="25" name="Szövegdoboz 24"/>
          <p:cNvSpPr txBox="1"/>
          <p:nvPr/>
        </p:nvSpPr>
        <p:spPr>
          <a:xfrm rot="10800000" flipH="1" flipV="1">
            <a:off x="4882654" y="5335099"/>
            <a:ext cx="226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R</a:t>
            </a:r>
            <a:r>
              <a:rPr lang="hu-HU" b="1" dirty="0" smtClean="0"/>
              <a:t>adikális változások</a:t>
            </a:r>
            <a:endParaRPr lang="hu-HU" b="1" dirty="0"/>
          </a:p>
        </p:txBody>
      </p:sp>
      <p:sp>
        <p:nvSpPr>
          <p:cNvPr id="26" name="Szövegdoboz 25"/>
          <p:cNvSpPr txBox="1"/>
          <p:nvPr/>
        </p:nvSpPr>
        <p:spPr>
          <a:xfrm rot="10800000" flipH="1" flipV="1">
            <a:off x="6772480" y="6072376"/>
            <a:ext cx="256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Teljes polgári átalakulás</a:t>
            </a:r>
            <a:endParaRPr lang="hu-HU" b="1" dirty="0"/>
          </a:p>
        </p:txBody>
      </p:sp>
      <p:sp>
        <p:nvSpPr>
          <p:cNvPr id="27" name="Szövegdoboz 26"/>
          <p:cNvSpPr txBox="1"/>
          <p:nvPr/>
        </p:nvSpPr>
        <p:spPr>
          <a:xfrm rot="10800000" flipH="1" flipV="1">
            <a:off x="5379977" y="4648237"/>
            <a:ext cx="254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Gróf Dessewffy Emil</a:t>
            </a:r>
            <a:endParaRPr lang="hu-HU" b="1" dirty="0"/>
          </a:p>
        </p:txBody>
      </p:sp>
      <p:sp>
        <p:nvSpPr>
          <p:cNvPr id="28" name="Szövegdoboz 27"/>
          <p:cNvSpPr txBox="1"/>
          <p:nvPr/>
        </p:nvSpPr>
        <p:spPr>
          <a:xfrm rot="10800000" flipH="1" flipV="1">
            <a:off x="203190" y="4609136"/>
            <a:ext cx="142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Deák Ferenc</a:t>
            </a:r>
            <a:endParaRPr lang="hu-HU" b="1" dirty="0"/>
          </a:p>
        </p:txBody>
      </p:sp>
      <p:sp>
        <p:nvSpPr>
          <p:cNvPr id="29" name="Szövegdoboz 28"/>
          <p:cNvSpPr txBox="1"/>
          <p:nvPr/>
        </p:nvSpPr>
        <p:spPr>
          <a:xfrm rot="10800000" flipH="1" flipV="1">
            <a:off x="1953381" y="4602418"/>
            <a:ext cx="149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Teleki László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310064" y="1530416"/>
            <a:ext cx="53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A: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6148940" y="1528812"/>
            <a:ext cx="53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B</a:t>
            </a:r>
            <a:r>
              <a:rPr lang="hu-HU" b="1" dirty="0" smtClean="0">
                <a:solidFill>
                  <a:srgbClr val="C00000"/>
                </a:solidFill>
              </a:rPr>
              <a:t>: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9123146" y="1509561"/>
            <a:ext cx="53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C: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2298835" y="1971573"/>
            <a:ext cx="53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D</a:t>
            </a:r>
            <a:r>
              <a:rPr lang="hu-HU" b="1" dirty="0" smtClean="0">
                <a:solidFill>
                  <a:srgbClr val="C00000"/>
                </a:solidFill>
              </a:rPr>
              <a:t>: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6139314" y="2029326"/>
            <a:ext cx="53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E</a:t>
            </a:r>
            <a:r>
              <a:rPr lang="hu-HU" b="1" dirty="0" smtClean="0">
                <a:solidFill>
                  <a:srgbClr val="C00000"/>
                </a:solidFill>
              </a:rPr>
              <a:t>: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9152022" y="2000449"/>
            <a:ext cx="53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F</a:t>
            </a:r>
            <a:r>
              <a:rPr lang="hu-HU" b="1" dirty="0" smtClean="0">
                <a:solidFill>
                  <a:srgbClr val="C00000"/>
                </a:solidFill>
              </a:rPr>
              <a:t>: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2327711" y="2520214"/>
            <a:ext cx="53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G</a:t>
            </a:r>
            <a:r>
              <a:rPr lang="hu-HU" b="1" dirty="0" smtClean="0">
                <a:solidFill>
                  <a:srgbClr val="C00000"/>
                </a:solidFill>
              </a:rPr>
              <a:t>: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2298834" y="3020728"/>
            <a:ext cx="53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H</a:t>
            </a:r>
            <a:r>
              <a:rPr lang="hu-HU" b="1" dirty="0" smtClean="0">
                <a:solidFill>
                  <a:srgbClr val="C00000"/>
                </a:solidFill>
              </a:rPr>
              <a:t>: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6139314" y="2529839"/>
            <a:ext cx="53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I</a:t>
            </a:r>
            <a:r>
              <a:rPr lang="hu-HU" b="1" dirty="0" smtClean="0">
                <a:solidFill>
                  <a:srgbClr val="C00000"/>
                </a:solidFill>
              </a:rPr>
              <a:t>: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6148940" y="2972601"/>
            <a:ext cx="53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J</a:t>
            </a:r>
            <a:r>
              <a:rPr lang="hu-HU" b="1" dirty="0" smtClean="0">
                <a:solidFill>
                  <a:srgbClr val="C00000"/>
                </a:solidFill>
              </a:rPr>
              <a:t>: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9152023" y="2539464"/>
            <a:ext cx="53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K</a:t>
            </a:r>
            <a:r>
              <a:rPr lang="hu-HU" b="1" dirty="0" smtClean="0">
                <a:solidFill>
                  <a:srgbClr val="C00000"/>
                </a:solidFill>
              </a:rPr>
              <a:t>: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9180898" y="2972601"/>
            <a:ext cx="53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L</a:t>
            </a:r>
            <a:r>
              <a:rPr lang="hu-HU" b="1" dirty="0" smtClean="0">
                <a:solidFill>
                  <a:srgbClr val="C00000"/>
                </a:solidFill>
              </a:rPr>
              <a:t>: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6120065" y="3482740"/>
            <a:ext cx="53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M</a:t>
            </a:r>
            <a:r>
              <a:rPr lang="hu-HU" b="1" dirty="0" smtClean="0">
                <a:solidFill>
                  <a:srgbClr val="C00000"/>
                </a:solidFill>
              </a:rPr>
              <a:t>: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9152022" y="3434614"/>
            <a:ext cx="53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N</a:t>
            </a:r>
            <a:r>
              <a:rPr lang="hu-HU" b="1" dirty="0" smtClean="0">
                <a:solidFill>
                  <a:srgbClr val="C00000"/>
                </a:solidFill>
              </a:rPr>
              <a:t>: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2346961" y="3964004"/>
            <a:ext cx="53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O</a:t>
            </a:r>
            <a:r>
              <a:rPr lang="hu-HU" b="1" dirty="0" smtClean="0">
                <a:solidFill>
                  <a:srgbClr val="C00000"/>
                </a:solidFill>
              </a:rPr>
              <a:t>: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6158565" y="3992879"/>
            <a:ext cx="53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P</a:t>
            </a:r>
            <a:r>
              <a:rPr lang="hu-HU" b="1" dirty="0" smtClean="0">
                <a:solidFill>
                  <a:srgbClr val="C00000"/>
                </a:solidFill>
              </a:rPr>
              <a:t>: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9132773" y="3983254"/>
            <a:ext cx="53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R</a:t>
            </a:r>
            <a:r>
              <a:rPr lang="hu-HU" b="1" dirty="0" smtClean="0">
                <a:solidFill>
                  <a:srgbClr val="C00000"/>
                </a:solidFill>
              </a:rPr>
              <a:t>: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58" name="Szövegdoboz 57"/>
          <p:cNvSpPr txBox="1"/>
          <p:nvPr/>
        </p:nvSpPr>
        <p:spPr>
          <a:xfrm rot="10800000" flipH="1" flipV="1">
            <a:off x="7602518" y="5393261"/>
            <a:ext cx="245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1840-es </a:t>
            </a:r>
            <a:r>
              <a:rPr lang="hu-HU" b="1" dirty="0" smtClean="0"/>
              <a:t>évek közepe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9593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10273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Forradalmak Európában és Magyarországon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7241241" y="5420943"/>
            <a:ext cx="3750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Videó alapján, mit követelt a magyar országgyűlés! (2.pont).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2797" r="13280"/>
          <a:stretch/>
        </p:blipFill>
        <p:spPr>
          <a:xfrm>
            <a:off x="65988" y="1216057"/>
            <a:ext cx="7080085" cy="538741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10532" y="1248755"/>
            <a:ext cx="63316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Forrás: https</a:t>
            </a:r>
            <a:r>
              <a:rPr lang="hu-HU" sz="1000" dirty="0">
                <a:solidFill>
                  <a:schemeClr val="bg1"/>
                </a:solidFill>
              </a:rPr>
              <a:t>://zanza.tv/tortenelem/ujkor-reformkor-forradalom-es-szabadsagharc-magyarorszagon/az-1848-forradalom</a:t>
            </a:r>
          </a:p>
        </p:txBody>
      </p:sp>
      <p:sp>
        <p:nvSpPr>
          <p:cNvPr id="6" name="Téglalap 5"/>
          <p:cNvSpPr/>
          <p:nvPr/>
        </p:nvSpPr>
        <p:spPr>
          <a:xfrm>
            <a:off x="7110952" y="1093585"/>
            <a:ext cx="5081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európai városokban </a:t>
            </a:r>
            <a:r>
              <a:rPr lang="hu-HU" dirty="0" smtClean="0"/>
              <a:t>egymás után fellobbanó forradalmak a polgári átalakulást, így a születési </a:t>
            </a:r>
            <a:r>
              <a:rPr lang="hu-HU" dirty="0"/>
              <a:t>előjogok eltörlését és az </a:t>
            </a:r>
            <a:r>
              <a:rPr lang="hu-HU" dirty="0" err="1" smtClean="0"/>
              <a:t>önkényuralmi</a:t>
            </a:r>
            <a:r>
              <a:rPr lang="hu-HU" dirty="0" smtClean="0"/>
              <a:t> elnyomás</a:t>
            </a:r>
            <a:r>
              <a:rPr lang="hu-HU" dirty="0"/>
              <a:t>, pl. a cenzúra megszüntetését követelték. </a:t>
            </a:r>
            <a:r>
              <a:rPr lang="hu-HU" dirty="0" smtClean="0"/>
              <a:t>Volt, ahol a </a:t>
            </a:r>
            <a:r>
              <a:rPr lang="hu-HU" dirty="0"/>
              <a:t>nemzeti önállóság kivívása </a:t>
            </a:r>
            <a:r>
              <a:rPr lang="hu-HU" dirty="0" smtClean="0"/>
              <a:t>is fontos </a:t>
            </a:r>
            <a:r>
              <a:rPr lang="hu-HU" dirty="0"/>
              <a:t>helyet kapott 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190072" y="2502568"/>
            <a:ext cx="464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Értelmezze a forradalmi hullám kifejezést!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178842" y="3655995"/>
            <a:ext cx="464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Milyen célokat tűztek ki a forradalmak?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159592" y="4349015"/>
            <a:ext cx="464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Hol törtek ki forradalmak a Habsburg Birodalmon belül?</a:t>
            </a:r>
            <a:endParaRPr lang="hu-HU" b="1" dirty="0"/>
          </a:p>
        </p:txBody>
      </p:sp>
      <p:sp>
        <p:nvSpPr>
          <p:cNvPr id="14" name="Téglalap 13"/>
          <p:cNvSpPr/>
          <p:nvPr/>
        </p:nvSpPr>
        <p:spPr>
          <a:xfrm>
            <a:off x="11052788" y="557171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52400" y="816692"/>
            <a:ext cx="10718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Kép és a szöveg alapján válaszoljon! (1. vázlatpont).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111898" y="2432480"/>
            <a:ext cx="529389" cy="308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0" y="673719"/>
            <a:ext cx="8898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A videó alapján tegye időrendi sorrendbe az 1848 március 15-ei eseményeket! (3. vázlatpont).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</a:t>
            </a:r>
            <a:r>
              <a:rPr lang="hu-HU" sz="2000" b="1" dirty="0" smtClean="0">
                <a:solidFill>
                  <a:srgbClr val="FF0000"/>
                </a:solidFill>
              </a:rPr>
              <a:t>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 a helyes válaszért!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681018" y="0"/>
            <a:ext cx="10273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Forradalmak Európában és Magyarországon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Téglalap 8">
            <a:hlinkClick r:id="rId2"/>
          </p:cNvPr>
          <p:cNvSpPr/>
          <p:nvPr/>
        </p:nvSpPr>
        <p:spPr>
          <a:xfrm>
            <a:off x="9968706" y="66034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14909" y="1404697"/>
            <a:ext cx="529389" cy="308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122730" y="1928113"/>
            <a:ext cx="529389" cy="308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646977" y="2954757"/>
            <a:ext cx="377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Petőfi és Jókai találkozása a Pilvaxban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54601" y="3928579"/>
            <a:ext cx="4015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Petőfi és társai az egyetemekre mennek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63447" y="1404694"/>
            <a:ext cx="635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Landerer nyomdában kinyomtatják a Nemzeti dalt és a 12 pontot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658289" y="1892305"/>
            <a:ext cx="35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Tüntetés a Nemzeti Múzeum előtt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647473" y="3448027"/>
            <a:ext cx="3157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tömeg a Városházához vonul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43007" y="4428712"/>
            <a:ext cx="431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Táncsics kiszabadítása a budai várbörtönből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658187" y="2412469"/>
            <a:ext cx="377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Nemzeti Színház ünnepi műsor</a:t>
            </a:r>
            <a:endParaRPr lang="hu-HU" dirty="0"/>
          </a:p>
        </p:txBody>
      </p:sp>
      <p:sp>
        <p:nvSpPr>
          <p:cNvPr id="23" name="Téglalap 22">
            <a:hlinkClick r:id="rId3"/>
          </p:cNvPr>
          <p:cNvSpPr/>
          <p:nvPr/>
        </p:nvSpPr>
        <p:spPr>
          <a:xfrm>
            <a:off x="10130549" y="4802089"/>
            <a:ext cx="998482" cy="6499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Nemzeti dal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Téglalap 24">
            <a:hlinkClick r:id="rId4"/>
          </p:cNvPr>
          <p:cNvSpPr/>
          <p:nvPr/>
        </p:nvSpPr>
        <p:spPr>
          <a:xfrm>
            <a:off x="10082422" y="565268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12 pont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104043" y="3471000"/>
            <a:ext cx="529389" cy="308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114875" y="2966633"/>
            <a:ext cx="529389" cy="308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églalap 29"/>
          <p:cNvSpPr/>
          <p:nvPr/>
        </p:nvSpPr>
        <p:spPr>
          <a:xfrm>
            <a:off x="94615" y="4451387"/>
            <a:ext cx="529389" cy="308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105447" y="3947020"/>
            <a:ext cx="529389" cy="308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övegdoboz 33"/>
          <p:cNvSpPr txBox="1"/>
          <p:nvPr/>
        </p:nvSpPr>
        <p:spPr>
          <a:xfrm>
            <a:off x="0" y="4926779"/>
            <a:ext cx="83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Milyen hatással lehetett a Nemzeti dal és a 12 pont a tüntető tömegre?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forradalmi célok megvalósulása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2238374" y="664292"/>
            <a:ext cx="4953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Párosítsa a Batthyány kormány tagjait! (1. vázlatpont).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681162"/>
            <a:ext cx="4953000" cy="34385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b="31846"/>
          <a:stretch/>
        </p:blipFill>
        <p:spPr>
          <a:xfrm>
            <a:off x="171450" y="371475"/>
            <a:ext cx="1647825" cy="16097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/>
          <a:srcRect b="30000"/>
          <a:stretch/>
        </p:blipFill>
        <p:spPr>
          <a:xfrm>
            <a:off x="104775" y="2428875"/>
            <a:ext cx="1847850" cy="17335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/>
          <a:srcRect b="25093"/>
          <a:stretch/>
        </p:blipFill>
        <p:spPr>
          <a:xfrm>
            <a:off x="7686675" y="652463"/>
            <a:ext cx="1581150" cy="169469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6"/>
          <a:srcRect b="27526"/>
          <a:stretch/>
        </p:blipFill>
        <p:spPr>
          <a:xfrm>
            <a:off x="10296525" y="180976"/>
            <a:ext cx="1457325" cy="170269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7"/>
          <a:srcRect b="25373"/>
          <a:stretch/>
        </p:blipFill>
        <p:spPr>
          <a:xfrm>
            <a:off x="7677150" y="2762250"/>
            <a:ext cx="1609725" cy="171247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8"/>
          <a:srcRect b="16000"/>
          <a:stretch/>
        </p:blipFill>
        <p:spPr>
          <a:xfrm>
            <a:off x="10172700" y="2352675"/>
            <a:ext cx="1704975" cy="177249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9"/>
          <a:srcRect b="27419"/>
          <a:stretch/>
        </p:blipFill>
        <p:spPr>
          <a:xfrm>
            <a:off x="161925" y="4599384"/>
            <a:ext cx="1533525" cy="172521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10"/>
          <a:srcRect b="35926"/>
          <a:stretch/>
        </p:blipFill>
        <p:spPr>
          <a:xfrm>
            <a:off x="7586662" y="4819650"/>
            <a:ext cx="1781175" cy="164782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11"/>
          <a:srcRect b="20786"/>
          <a:stretch/>
        </p:blipFill>
        <p:spPr>
          <a:xfrm>
            <a:off x="10234613" y="4557713"/>
            <a:ext cx="1595438" cy="1785372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2028825" y="5257799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Gróf Batthyány Lajos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819650" y="5248274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Herceg Esterházy Pál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762126" y="5676899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Deák Ferenc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381376" y="5676899"/>
            <a:ext cx="1524000" cy="37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Klauzál Gábor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362576" y="5686424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Mészáros Lázár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762125" y="6105523"/>
            <a:ext cx="2009775" cy="38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Báró Eötvös József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4819650" y="6115049"/>
            <a:ext cx="2390775" cy="37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Gróf Széchenyi István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238375" y="6488668"/>
            <a:ext cx="185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Szemere Bertalan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4333876" y="6488668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Kossuth Lajos</a:t>
            </a:r>
            <a:endParaRPr lang="hu-HU" dirty="0"/>
          </a:p>
        </p:txBody>
      </p:sp>
      <p:sp>
        <p:nvSpPr>
          <p:cNvPr id="26" name="Téglalap 25">
            <a:hlinkClick r:id="rId12"/>
          </p:cNvPr>
          <p:cNvSpPr/>
          <p:nvPr/>
        </p:nvSpPr>
        <p:spPr>
          <a:xfrm>
            <a:off x="9286055" y="64974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 1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9281435" y="111618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 2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9286054" y="158261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 3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6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0" y="664292"/>
            <a:ext cx="8964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Hogyan jelennek meg a 12 pont követelései az áprilisi törvényekben! (2. pont).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12 pont számára a helyes válaszért!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168213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Kívánjuk </a:t>
            </a:r>
            <a:r>
              <a:rPr lang="hu-HU" dirty="0"/>
              <a:t>a’ sajtó szabadságát, </a:t>
            </a:r>
            <a:r>
              <a:rPr lang="hu-HU" dirty="0" err="1"/>
              <a:t>censura</a:t>
            </a:r>
            <a:r>
              <a:rPr lang="hu-HU" dirty="0"/>
              <a:t> eltörlését.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Felelős </a:t>
            </a:r>
            <a:r>
              <a:rPr lang="hu-HU" dirty="0" smtClean="0"/>
              <a:t>minisztériumot </a:t>
            </a:r>
            <a:r>
              <a:rPr lang="hu-HU" dirty="0"/>
              <a:t>Buda-Pesten.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Évenkénti országgyűlést </a:t>
            </a:r>
            <a:r>
              <a:rPr lang="hu-HU" dirty="0"/>
              <a:t>Pesten.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Törvény előtti egyenlőséget polgári és vallási tekintetben.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Nemzeti őrsereg.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Közös teherviselés.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Úrbéri </a:t>
            </a:r>
            <a:r>
              <a:rPr lang="hu-HU" dirty="0"/>
              <a:t>viszonyok megszüntetése.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Esküdtszék, képviselet egyenlőség alapján.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Nemzeti Bank.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A’ katonaság esküdjék meg az alkotmányra, magyar katonáinkat ne vigyék külföldre, a’ külföldieket vigyék el tőlünk.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A’ politikai statusfoglyok szabadon bocsáttassanak.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Unió.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096000" y="122015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III. tc</a:t>
            </a:r>
            <a:r>
              <a:rPr lang="hu-HU" dirty="0"/>
              <a:t>. Független magyar felelős </a:t>
            </a:r>
            <a:r>
              <a:rPr lang="hu-HU" dirty="0" smtClean="0"/>
              <a:t>minisztérium </a:t>
            </a:r>
            <a:r>
              <a:rPr lang="hu-HU" dirty="0"/>
              <a:t>alakításáról</a:t>
            </a:r>
          </a:p>
          <a:p>
            <a:r>
              <a:rPr lang="hu-HU" dirty="0" smtClean="0"/>
              <a:t>IV</a:t>
            </a:r>
            <a:r>
              <a:rPr lang="hu-HU" dirty="0"/>
              <a:t>. tc. Az </a:t>
            </a:r>
            <a:r>
              <a:rPr lang="hu-HU" dirty="0" smtClean="0"/>
              <a:t>országgyűlés </a:t>
            </a:r>
            <a:r>
              <a:rPr lang="hu-HU" dirty="0"/>
              <a:t>évenkénti üléseiről</a:t>
            </a:r>
          </a:p>
          <a:p>
            <a:r>
              <a:rPr lang="hu-HU" dirty="0" smtClean="0"/>
              <a:t>V</a:t>
            </a:r>
            <a:r>
              <a:rPr lang="hu-HU" dirty="0"/>
              <a:t>. tc. Az </a:t>
            </a:r>
            <a:r>
              <a:rPr lang="hu-HU" dirty="0" smtClean="0"/>
              <a:t>országgyűlési </a:t>
            </a:r>
            <a:r>
              <a:rPr lang="hu-HU" dirty="0"/>
              <a:t>követeknek népképviselet alapján választásáról</a:t>
            </a:r>
          </a:p>
          <a:p>
            <a:r>
              <a:rPr lang="hu-HU" dirty="0" smtClean="0"/>
              <a:t>VII</a:t>
            </a:r>
            <a:r>
              <a:rPr lang="hu-HU" dirty="0"/>
              <a:t>. tc. Magyarország és Erdély egyesítéséről</a:t>
            </a:r>
          </a:p>
          <a:p>
            <a:r>
              <a:rPr lang="hu-HU" dirty="0" smtClean="0"/>
              <a:t>VIII</a:t>
            </a:r>
            <a:r>
              <a:rPr lang="hu-HU" dirty="0"/>
              <a:t>. tc. A közös teherviselésről</a:t>
            </a:r>
          </a:p>
          <a:p>
            <a:r>
              <a:rPr lang="hu-HU" dirty="0" smtClean="0"/>
              <a:t>IX</a:t>
            </a:r>
            <a:r>
              <a:rPr lang="hu-HU" dirty="0"/>
              <a:t>. tc. Az </a:t>
            </a:r>
            <a:r>
              <a:rPr lang="hu-HU" dirty="0" smtClean="0"/>
              <a:t>úrbér megszüntetéséről</a:t>
            </a:r>
          </a:p>
          <a:p>
            <a:r>
              <a:rPr lang="hu-HU" dirty="0" smtClean="0"/>
              <a:t>XI</a:t>
            </a:r>
            <a:r>
              <a:rPr lang="hu-HU" dirty="0"/>
              <a:t>. tc. </a:t>
            </a:r>
            <a:r>
              <a:rPr lang="hu-HU" dirty="0" smtClean="0"/>
              <a:t>Úriszék eltörléséről</a:t>
            </a:r>
            <a:endParaRPr lang="hu-HU" dirty="0"/>
          </a:p>
          <a:p>
            <a:r>
              <a:rPr lang="hu-HU" dirty="0" smtClean="0"/>
              <a:t>XIII</a:t>
            </a:r>
            <a:r>
              <a:rPr lang="hu-HU" dirty="0"/>
              <a:t>. tc. A papi tized megszüntetéséről</a:t>
            </a:r>
          </a:p>
          <a:p>
            <a:r>
              <a:rPr lang="hu-HU" dirty="0" smtClean="0"/>
              <a:t>XIV</a:t>
            </a:r>
            <a:r>
              <a:rPr lang="hu-HU" dirty="0"/>
              <a:t>. tc. A hitelintézetről</a:t>
            </a:r>
          </a:p>
          <a:p>
            <a:r>
              <a:rPr lang="hu-HU" dirty="0" smtClean="0"/>
              <a:t>XV</a:t>
            </a:r>
            <a:r>
              <a:rPr lang="hu-HU" dirty="0"/>
              <a:t>. tc. Az ősiség eltörléséről</a:t>
            </a:r>
          </a:p>
          <a:p>
            <a:r>
              <a:rPr lang="hu-HU" dirty="0" smtClean="0"/>
              <a:t>XVIII</a:t>
            </a:r>
            <a:r>
              <a:rPr lang="hu-HU" dirty="0"/>
              <a:t>. tc. Sajtótörvény</a:t>
            </a:r>
          </a:p>
          <a:p>
            <a:r>
              <a:rPr lang="hu-HU" dirty="0" smtClean="0"/>
              <a:t>XXII</a:t>
            </a:r>
            <a:r>
              <a:rPr lang="hu-HU" dirty="0"/>
              <a:t>. tc. A nemzeti őrseregről</a:t>
            </a:r>
          </a:p>
          <a:p>
            <a:r>
              <a:rPr lang="hu-HU" dirty="0" smtClean="0"/>
              <a:t>Megyei követjelentés</a:t>
            </a:r>
          </a:p>
          <a:p>
            <a:r>
              <a:rPr lang="hu-HU" dirty="0" smtClean="0"/>
              <a:t>11. „Királyi </a:t>
            </a:r>
            <a:r>
              <a:rPr lang="hu-HU" dirty="0"/>
              <a:t>válaszok pedig adattak ki a politikai foglyok szabadon </a:t>
            </a:r>
            <a:r>
              <a:rPr lang="hu-HU" dirty="0" smtClean="0"/>
              <a:t>bocsáttatása”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forradalmi célok megvalósulása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791093" y="1348033"/>
            <a:ext cx="116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12 pont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985315" y="802848"/>
            <a:ext cx="253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1848  Áprilisi törvények</a:t>
            </a:r>
            <a:endParaRPr lang="hu-HU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520653"/>
              </p:ext>
            </p:extLst>
          </p:nvPr>
        </p:nvGraphicFramePr>
        <p:xfrm>
          <a:off x="-6" y="5876128"/>
          <a:ext cx="1219201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847">
                  <a:extLst>
                    <a:ext uri="{9D8B030D-6E8A-4147-A177-3AD203B41FA5}">
                      <a16:colId xmlns:a16="http://schemas.microsoft.com/office/drawing/2014/main" val="2199001139"/>
                    </a:ext>
                  </a:extLst>
                </a:gridCol>
                <a:gridCol w="937847">
                  <a:extLst>
                    <a:ext uri="{9D8B030D-6E8A-4147-A177-3AD203B41FA5}">
                      <a16:colId xmlns:a16="http://schemas.microsoft.com/office/drawing/2014/main" val="397910105"/>
                    </a:ext>
                  </a:extLst>
                </a:gridCol>
                <a:gridCol w="937847">
                  <a:extLst>
                    <a:ext uri="{9D8B030D-6E8A-4147-A177-3AD203B41FA5}">
                      <a16:colId xmlns:a16="http://schemas.microsoft.com/office/drawing/2014/main" val="356797748"/>
                    </a:ext>
                  </a:extLst>
                </a:gridCol>
                <a:gridCol w="937847">
                  <a:extLst>
                    <a:ext uri="{9D8B030D-6E8A-4147-A177-3AD203B41FA5}">
                      <a16:colId xmlns:a16="http://schemas.microsoft.com/office/drawing/2014/main" val="1777738679"/>
                    </a:ext>
                  </a:extLst>
                </a:gridCol>
                <a:gridCol w="937847">
                  <a:extLst>
                    <a:ext uri="{9D8B030D-6E8A-4147-A177-3AD203B41FA5}">
                      <a16:colId xmlns:a16="http://schemas.microsoft.com/office/drawing/2014/main" val="4198966615"/>
                    </a:ext>
                  </a:extLst>
                </a:gridCol>
                <a:gridCol w="937847">
                  <a:extLst>
                    <a:ext uri="{9D8B030D-6E8A-4147-A177-3AD203B41FA5}">
                      <a16:colId xmlns:a16="http://schemas.microsoft.com/office/drawing/2014/main" val="1453819414"/>
                    </a:ext>
                  </a:extLst>
                </a:gridCol>
                <a:gridCol w="937847">
                  <a:extLst>
                    <a:ext uri="{9D8B030D-6E8A-4147-A177-3AD203B41FA5}">
                      <a16:colId xmlns:a16="http://schemas.microsoft.com/office/drawing/2014/main" val="3398425785"/>
                    </a:ext>
                  </a:extLst>
                </a:gridCol>
                <a:gridCol w="937847">
                  <a:extLst>
                    <a:ext uri="{9D8B030D-6E8A-4147-A177-3AD203B41FA5}">
                      <a16:colId xmlns:a16="http://schemas.microsoft.com/office/drawing/2014/main" val="2245154896"/>
                    </a:ext>
                  </a:extLst>
                </a:gridCol>
                <a:gridCol w="937847">
                  <a:extLst>
                    <a:ext uri="{9D8B030D-6E8A-4147-A177-3AD203B41FA5}">
                      <a16:colId xmlns:a16="http://schemas.microsoft.com/office/drawing/2014/main" val="3112851455"/>
                    </a:ext>
                  </a:extLst>
                </a:gridCol>
                <a:gridCol w="937847">
                  <a:extLst>
                    <a:ext uri="{9D8B030D-6E8A-4147-A177-3AD203B41FA5}">
                      <a16:colId xmlns:a16="http://schemas.microsoft.com/office/drawing/2014/main" val="2342087719"/>
                    </a:ext>
                  </a:extLst>
                </a:gridCol>
                <a:gridCol w="937847">
                  <a:extLst>
                    <a:ext uri="{9D8B030D-6E8A-4147-A177-3AD203B41FA5}">
                      <a16:colId xmlns:a16="http://schemas.microsoft.com/office/drawing/2014/main" val="975073196"/>
                    </a:ext>
                  </a:extLst>
                </a:gridCol>
                <a:gridCol w="937847">
                  <a:extLst>
                    <a:ext uri="{9D8B030D-6E8A-4147-A177-3AD203B41FA5}">
                      <a16:colId xmlns:a16="http://schemas.microsoft.com/office/drawing/2014/main" val="1693413792"/>
                    </a:ext>
                  </a:extLst>
                </a:gridCol>
                <a:gridCol w="937847">
                  <a:extLst>
                    <a:ext uri="{9D8B030D-6E8A-4147-A177-3AD203B41FA5}">
                      <a16:colId xmlns:a16="http://schemas.microsoft.com/office/drawing/2014/main" val="204054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12 pont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929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törvény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590644"/>
                  </a:ext>
                </a:extLst>
              </a:tr>
            </a:tbl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1187777" y="5863472"/>
            <a:ext cx="3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1.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2168164" y="5854045"/>
            <a:ext cx="3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2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3044858" y="5863472"/>
            <a:ext cx="3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3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4025245" y="5863472"/>
            <a:ext cx="3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4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5005633" y="5863472"/>
            <a:ext cx="3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5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5872899" y="5872898"/>
            <a:ext cx="3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6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6796726" y="5882326"/>
            <a:ext cx="3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7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7767687" y="5863472"/>
            <a:ext cx="3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8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9530499" y="5863472"/>
            <a:ext cx="50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10.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8738647" y="5872899"/>
            <a:ext cx="3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9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10482606" y="5863472"/>
            <a:ext cx="48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11.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11378153" y="5882326"/>
            <a:ext cx="48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12.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2337847" y="12349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36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1029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Támadás az alkotmányos Magyarország ellen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0" y="664292"/>
            <a:ext cx="992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A diagram alapján döntse el Igaz vagy Hamis!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a kérdésre a helyes válaszért!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891"/>
            <a:ext cx="2894264" cy="320978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912882" y="1187777"/>
            <a:ext cx="669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Magyarországon a magyarok aránya a népesség fele alá csökkent.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914453" y="1622981"/>
            <a:ext cx="553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Magyarországon a nemzetiségek aránya nem jelentős.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903457" y="1998482"/>
            <a:ext cx="669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legnagyobb lélekszámú nemzetiség Magyarországon a román.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903458" y="2441541"/>
            <a:ext cx="646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</a:t>
            </a:r>
            <a:r>
              <a:rPr lang="hu-HU" b="1" dirty="0"/>
              <a:t>szláv lakosság aránya </a:t>
            </a:r>
            <a:r>
              <a:rPr lang="hu-HU" b="1" dirty="0" smtClean="0"/>
              <a:t>Magyarországon meghaladta a 20 %-t.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903456" y="2884602"/>
            <a:ext cx="706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Magyarországon a magyarok a 2. legnagyobb népességszámú lakosság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912885" y="3263773"/>
            <a:ext cx="5778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</a:t>
            </a:r>
            <a:r>
              <a:rPr lang="hu-HU" b="1" dirty="0"/>
              <a:t>más nemzetiségekhez tartozók száma </a:t>
            </a:r>
            <a:r>
              <a:rPr lang="hu-HU" b="1" dirty="0" smtClean="0"/>
              <a:t>Magyarországon meghaladta a magyar lakosság számát.</a:t>
            </a:r>
            <a:endParaRPr lang="hu-HU" b="1" dirty="0"/>
          </a:p>
        </p:txBody>
      </p:sp>
      <p:sp>
        <p:nvSpPr>
          <p:cNvPr id="11" name="Téglalap 10"/>
          <p:cNvSpPr/>
          <p:nvPr/>
        </p:nvSpPr>
        <p:spPr>
          <a:xfrm>
            <a:off x="8388428" y="1640931"/>
            <a:ext cx="537327" cy="33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9492173" y="1220677"/>
            <a:ext cx="537327" cy="33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9316683" y="2005767"/>
            <a:ext cx="537327" cy="33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9529116" y="2476822"/>
            <a:ext cx="537327" cy="33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9944755" y="2901695"/>
            <a:ext cx="537327" cy="33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8910287" y="3335803"/>
            <a:ext cx="537327" cy="33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övegdoboz 28"/>
          <p:cNvSpPr txBox="1"/>
          <p:nvPr/>
        </p:nvSpPr>
        <p:spPr>
          <a:xfrm>
            <a:off x="2908265" y="3907889"/>
            <a:ext cx="581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Magyarországon csak szláv nemzetiséghez tartozók éltek.</a:t>
            </a:r>
            <a:endParaRPr lang="hu-HU" b="1" dirty="0"/>
          </a:p>
        </p:txBody>
      </p:sp>
      <p:sp>
        <p:nvSpPr>
          <p:cNvPr id="30" name="Téglalap 29"/>
          <p:cNvSpPr/>
          <p:nvPr/>
        </p:nvSpPr>
        <p:spPr>
          <a:xfrm>
            <a:off x="8901052" y="3917694"/>
            <a:ext cx="537327" cy="33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övegdoboz 31"/>
          <p:cNvSpPr txBox="1"/>
          <p:nvPr/>
        </p:nvSpPr>
        <p:spPr>
          <a:xfrm>
            <a:off x="0" y="4332889"/>
            <a:ext cx="590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A videó alapján válaszoljon az alábbi kérdésekre! 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églalap 32">
            <a:hlinkClick r:id="rId3"/>
          </p:cNvPr>
          <p:cNvSpPr/>
          <p:nvPr/>
        </p:nvSpPr>
        <p:spPr>
          <a:xfrm>
            <a:off x="9674665" y="444164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10755984" y="4364610"/>
            <a:ext cx="1366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1’05 – 2’50</a:t>
            </a:r>
          </a:p>
          <a:p>
            <a:r>
              <a:rPr lang="hu-HU" dirty="0" smtClean="0"/>
              <a:t>3’40 – 6’05</a:t>
            </a:r>
          </a:p>
          <a:p>
            <a:r>
              <a:rPr lang="hu-HU" dirty="0" smtClean="0"/>
              <a:t>7’30 – 10’30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18853" y="4666261"/>
            <a:ext cx="454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 támadott először hazánk ellen 1848-ban?</a:t>
            </a:r>
            <a:endParaRPr lang="hu-HU" b="1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0" y="4988344"/>
            <a:ext cx="282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 támogatta a támadást?</a:t>
            </a:r>
            <a:endParaRPr lang="hu-HU" b="1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-1" y="5307284"/>
            <a:ext cx="497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Mikor lépték át az ellenséges csapatok a határt?</a:t>
            </a:r>
            <a:endParaRPr lang="hu-HU" b="1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0" y="5637222"/>
            <a:ext cx="370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 vezette a magyar honvédsereget?</a:t>
            </a:r>
            <a:endParaRPr lang="hu-HU" b="1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-1" y="5948306"/>
            <a:ext cx="508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Mikor és hol ütköztek meg egymással a csapatok?</a:t>
            </a:r>
            <a:endParaRPr lang="hu-HU" b="1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-1" y="6344233"/>
            <a:ext cx="688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 lett a csata kimenetele? Miért álltak meg a magyarok a határnál?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1620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0" y="664292"/>
            <a:ext cx="10887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A szöveg alapján rendszerezze a következményeket! (1. vázlatpont).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MUTAT-</a:t>
            </a:r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 helyes válaszért!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4332889"/>
            <a:ext cx="705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A videó alapján készítsen vázlatot az udvar 2. támadásáról!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églalap 5">
            <a:hlinkClick r:id="rId2"/>
          </p:cNvPr>
          <p:cNvSpPr/>
          <p:nvPr/>
        </p:nvSpPr>
        <p:spPr>
          <a:xfrm>
            <a:off x="9110195" y="445935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228083" y="4477732"/>
            <a:ext cx="18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2’10 – 3’15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0" y="996414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Jellasics vereségének híre nagy riadalmat keltett a bécsi </a:t>
            </a:r>
            <a:r>
              <a:rPr lang="hu-HU" dirty="0" smtClean="0"/>
              <a:t>udvarban. Azt </a:t>
            </a:r>
            <a:r>
              <a:rPr lang="hu-HU" dirty="0"/>
              <a:t>tervezték, hogy a császári erőket a bán </a:t>
            </a:r>
            <a:r>
              <a:rPr lang="hu-HU" dirty="0" smtClean="0"/>
              <a:t>segítségére küldik</a:t>
            </a:r>
            <a:r>
              <a:rPr lang="hu-HU" dirty="0"/>
              <a:t>. 1848. október 6-án azonban kitört az </a:t>
            </a:r>
            <a:r>
              <a:rPr lang="hu-HU" dirty="0" smtClean="0"/>
              <a:t>újabb bécsi </a:t>
            </a:r>
            <a:r>
              <a:rPr lang="hu-HU" dirty="0"/>
              <a:t>forradalom. Az udvar elhagyta a császárvárost, </a:t>
            </a:r>
            <a:r>
              <a:rPr lang="hu-HU" dirty="0" smtClean="0"/>
              <a:t>és Olmützbe </a:t>
            </a:r>
            <a:r>
              <a:rPr lang="hu-HU" dirty="0"/>
              <a:t>(</a:t>
            </a:r>
            <a:r>
              <a:rPr lang="hu-HU" dirty="0" err="1"/>
              <a:t>olmüc</a:t>
            </a:r>
            <a:r>
              <a:rPr lang="hu-HU" dirty="0"/>
              <a:t>) menekült</a:t>
            </a:r>
            <a:r>
              <a:rPr lang="hu-HU" dirty="0" smtClean="0"/>
              <a:t>. </a:t>
            </a:r>
            <a:r>
              <a:rPr lang="hu-HU" dirty="0"/>
              <a:t>A magyarokkal rokonszenvező bécsi felkelők </a:t>
            </a:r>
            <a:r>
              <a:rPr lang="hu-HU" dirty="0" smtClean="0"/>
              <a:t>csapatai szerettek </a:t>
            </a:r>
            <a:r>
              <a:rPr lang="hu-HU" dirty="0"/>
              <a:t>volna egyesülni a magyar erőkkel. A magyar </a:t>
            </a:r>
            <a:r>
              <a:rPr lang="hu-HU" dirty="0" smtClean="0"/>
              <a:t>csapatok azonban </a:t>
            </a:r>
            <a:r>
              <a:rPr lang="hu-HU" dirty="0"/>
              <a:t>hetekig nem lépték át a határt. A táborba </a:t>
            </a:r>
            <a:r>
              <a:rPr lang="hu-HU" dirty="0" smtClean="0"/>
              <a:t>érkező Kossuth </a:t>
            </a:r>
            <a:r>
              <a:rPr lang="hu-HU" dirty="0"/>
              <a:t>javaslatára csak október végén keltek át a </a:t>
            </a:r>
            <a:r>
              <a:rPr lang="hu-HU" dirty="0" smtClean="0"/>
              <a:t>Lajta folyón</a:t>
            </a:r>
            <a:r>
              <a:rPr lang="hu-HU" dirty="0"/>
              <a:t>. Schwechatnál (</a:t>
            </a:r>
            <a:r>
              <a:rPr lang="hu-HU" dirty="0" err="1"/>
              <a:t>svehát</a:t>
            </a:r>
            <a:r>
              <a:rPr lang="hu-HU" dirty="0"/>
              <a:t>) azonban vereséget </a:t>
            </a:r>
            <a:r>
              <a:rPr lang="hu-HU" dirty="0" smtClean="0"/>
              <a:t>szenvedtek az </a:t>
            </a:r>
            <a:r>
              <a:rPr lang="hu-HU" dirty="0"/>
              <a:t>újjászervezett császári seregtől. A következő </a:t>
            </a:r>
            <a:r>
              <a:rPr lang="hu-HU" dirty="0" smtClean="0"/>
              <a:t>napon a </a:t>
            </a:r>
            <a:r>
              <a:rPr lang="hu-HU" dirty="0"/>
              <a:t>császári katonák a bécsi forradalmat is leverték.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891861"/>
              </p:ext>
            </p:extLst>
          </p:nvPr>
        </p:nvGraphicFramePr>
        <p:xfrm>
          <a:off x="108932" y="2689869"/>
          <a:ext cx="769646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231">
                  <a:extLst>
                    <a:ext uri="{9D8B030D-6E8A-4147-A177-3AD203B41FA5}">
                      <a16:colId xmlns:a16="http://schemas.microsoft.com/office/drawing/2014/main" val="3185991237"/>
                    </a:ext>
                  </a:extLst>
                </a:gridCol>
                <a:gridCol w="3848231">
                  <a:extLst>
                    <a:ext uri="{9D8B030D-6E8A-4147-A177-3AD203B41FA5}">
                      <a16:colId xmlns:a16="http://schemas.microsoft.com/office/drawing/2014/main" val="3744839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Jelasics</a:t>
                      </a:r>
                      <a:r>
                        <a:rPr lang="hu-HU" dirty="0" smtClean="0"/>
                        <a:t> veresége Pákozdnál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Magyarok késlekedése a határnál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353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35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8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516346"/>
                  </a:ext>
                </a:extLst>
              </a:tr>
            </a:tbl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8446417" y="2441543"/>
            <a:ext cx="297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C00000"/>
                </a:solidFill>
              </a:rPr>
              <a:t>2. bécsi forradalom kitörése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391427" y="2744771"/>
            <a:ext cx="297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C00000"/>
                </a:solidFill>
              </a:rPr>
              <a:t>2. bécsi forradalom leverése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118048" y="3065283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C00000"/>
                </a:solidFill>
              </a:rPr>
              <a:t>c</a:t>
            </a:r>
            <a:r>
              <a:rPr lang="hu-HU" dirty="0" smtClean="0">
                <a:solidFill>
                  <a:srgbClr val="C00000"/>
                </a:solidFill>
              </a:rPr>
              <a:t>sászári udvar </a:t>
            </a:r>
            <a:r>
              <a:rPr lang="hu-HU" dirty="0" err="1" smtClean="0">
                <a:solidFill>
                  <a:srgbClr val="C00000"/>
                </a:solidFill>
              </a:rPr>
              <a:t>Olmützbbe</a:t>
            </a:r>
            <a:r>
              <a:rPr lang="hu-HU" dirty="0" smtClean="0">
                <a:solidFill>
                  <a:srgbClr val="C00000"/>
                </a:solidFill>
              </a:rPr>
              <a:t> menekül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8127476" y="3376366"/>
            <a:ext cx="335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C00000"/>
                </a:solidFill>
              </a:rPr>
              <a:t>m</a:t>
            </a:r>
            <a:r>
              <a:rPr lang="hu-HU" dirty="0" smtClean="0">
                <a:solidFill>
                  <a:srgbClr val="C00000"/>
                </a:solidFill>
              </a:rPr>
              <a:t>agyarok veresége Schwechatnál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910660" y="3678025"/>
            <a:ext cx="3863418" cy="36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C00000"/>
                </a:solidFill>
              </a:rPr>
              <a:t>c</a:t>
            </a:r>
            <a:r>
              <a:rPr lang="hu-HU" dirty="0" smtClean="0">
                <a:solidFill>
                  <a:srgbClr val="C00000"/>
                </a:solidFill>
              </a:rPr>
              <a:t>sászári udvarnak marad idő felkészülni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427564" y="3987537"/>
            <a:ext cx="2799760" cy="37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C00000"/>
                </a:solidFill>
              </a:rPr>
              <a:t>r</a:t>
            </a:r>
            <a:r>
              <a:rPr lang="hu-HU" dirty="0" smtClean="0">
                <a:solidFill>
                  <a:srgbClr val="C00000"/>
                </a:solidFill>
              </a:rPr>
              <a:t>iadalom a bécsi udvarban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329180" y="0"/>
            <a:ext cx="1011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Támadás az alkotmányos Magyarország ellen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11121211" y="56501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6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76217" y="0"/>
            <a:ext cx="6647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dicsőséges tavaszi hadjárat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1" y="637397"/>
            <a:ext cx="741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1. A térkép alapján válaszoljon a kérdésekre. ! (1. vázlatpont).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8" y="1116945"/>
            <a:ext cx="8232683" cy="277463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8319247" y="1004042"/>
            <a:ext cx="387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Miért nevezték el a hadjáratot tavaszi hadjáratnak?</a:t>
            </a:r>
            <a:endParaRPr lang="hu-HU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8301317" y="1900508"/>
            <a:ext cx="387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Honnan indult a magyarok ellentá-</a:t>
            </a:r>
            <a:r>
              <a:rPr lang="hu-HU" b="1" dirty="0" err="1" smtClean="0"/>
              <a:t>madása</a:t>
            </a:r>
            <a:r>
              <a:rPr lang="hu-HU" b="1" dirty="0" smtClean="0"/>
              <a:t>?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319247" y="2770087"/>
            <a:ext cx="387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Milyen előkészületek lehettek </a:t>
            </a:r>
            <a:r>
              <a:rPr lang="hu-HU" b="1" dirty="0" err="1" smtClean="0"/>
              <a:t>szüksé-gesek</a:t>
            </a:r>
            <a:r>
              <a:rPr lang="hu-HU" b="1" dirty="0" smtClean="0"/>
              <a:t> a sikeres támadáshoz?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6893" y="3944466"/>
            <a:ext cx="1212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 lehetett a tavaszi hadjárat első szakaszának haditerve? Hogyan sikerült megvalósítani? Milyen eredményeket ért el?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7928" y="4787147"/>
            <a:ext cx="1212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 lehetett a tavaszi hadjárat első szakaszának haditerve? Hogyan sikerült megvalósítani? Milyen eredményeket ért el?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0" y="6167711"/>
            <a:ext cx="1164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Melyik csatával ért véget a tavaszi hadjárat? Milyen katonai és politikai eredményei voltak Buda visszafoglalásának?</a:t>
            </a:r>
            <a:endParaRPr lang="hu-HU" b="1" dirty="0"/>
          </a:p>
        </p:txBody>
      </p:sp>
      <p:sp>
        <p:nvSpPr>
          <p:cNvPr id="18" name="Téglalap 17">
            <a:hlinkClick r:id="rId3"/>
          </p:cNvPr>
          <p:cNvSpPr/>
          <p:nvPr/>
        </p:nvSpPr>
        <p:spPr>
          <a:xfrm>
            <a:off x="8109777" y="19796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9072652" y="109887"/>
            <a:ext cx="203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szakasz: 0’42-ig</a:t>
            </a:r>
          </a:p>
          <a:p>
            <a:pPr marL="342900" indent="-342900">
              <a:buAutoNum type="arabicPeriod"/>
            </a:pPr>
            <a:r>
              <a:rPr lang="hu-HU" dirty="0"/>
              <a:t>s</a:t>
            </a:r>
            <a:r>
              <a:rPr lang="hu-HU" dirty="0" smtClean="0"/>
              <a:t>zakasz: végig</a:t>
            </a:r>
            <a:endParaRPr lang="hu-HU" dirty="0"/>
          </a:p>
        </p:txBody>
      </p:sp>
      <p:sp>
        <p:nvSpPr>
          <p:cNvPr id="21" name="Téglalap 20">
            <a:hlinkClick r:id="rId4"/>
          </p:cNvPr>
          <p:cNvSpPr/>
          <p:nvPr/>
        </p:nvSpPr>
        <p:spPr>
          <a:xfrm>
            <a:off x="11193518" y="16021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0" y="664292"/>
            <a:ext cx="5011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Otthoni vagy iskolai megtekintésre ajánlott: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églalap 4">
            <a:hlinkClick r:id="rId2"/>
          </p:cNvPr>
          <p:cNvSpPr/>
          <p:nvPr/>
        </p:nvSpPr>
        <p:spPr>
          <a:xfrm>
            <a:off x="4093864" y="101301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272377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3. A szöveg alapján válaszoljon a kérdésekre!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305702" y="2310452"/>
            <a:ext cx="225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 h 03’ 25 – 2h 13’ 50</a:t>
            </a:r>
            <a:endParaRPr lang="hu-HU" dirty="0"/>
          </a:p>
        </p:txBody>
      </p:sp>
      <p:sp>
        <p:nvSpPr>
          <p:cNvPr id="8" name="Téglalap 7">
            <a:hlinkClick r:id="rId3"/>
          </p:cNvPr>
          <p:cNvSpPr/>
          <p:nvPr/>
        </p:nvSpPr>
        <p:spPr>
          <a:xfrm>
            <a:off x="6262792" y="227903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-8965" y="3080165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tavaszi hadjárat első sikereinek tudatában 1849. </a:t>
            </a:r>
            <a:r>
              <a:rPr lang="hu-HU" dirty="0" smtClean="0"/>
              <a:t>április 14-én </a:t>
            </a:r>
            <a:r>
              <a:rPr lang="hu-HU" dirty="0"/>
              <a:t>a debreceni református Nagytemplomban </a:t>
            </a:r>
            <a:r>
              <a:rPr lang="hu-HU" dirty="0" smtClean="0"/>
              <a:t>tartott nyilvános </a:t>
            </a:r>
            <a:r>
              <a:rPr lang="hu-HU" dirty="0"/>
              <a:t>ülésen Kossuth javaslatára kimondták a </a:t>
            </a:r>
            <a:r>
              <a:rPr lang="hu-HU" dirty="0" smtClean="0"/>
              <a:t>Habsburg-ház </a:t>
            </a:r>
            <a:r>
              <a:rPr lang="hu-HU" dirty="0"/>
              <a:t>trónfosztását és Magyarország </a:t>
            </a:r>
            <a:r>
              <a:rPr lang="hu-HU" dirty="0" smtClean="0"/>
              <a:t>függetlenségét. </a:t>
            </a:r>
            <a:r>
              <a:rPr lang="hu-HU" dirty="0"/>
              <a:t>„Magyarország </a:t>
            </a:r>
            <a:r>
              <a:rPr lang="hu-HU" dirty="0" smtClean="0"/>
              <a:t>….. szabad</a:t>
            </a:r>
            <a:r>
              <a:rPr lang="hu-HU" dirty="0"/>
              <a:t>, önálló és független európai statusnak </a:t>
            </a:r>
            <a:r>
              <a:rPr lang="hu-HU" dirty="0" err="1"/>
              <a:t>nyílváníttatik</a:t>
            </a:r>
            <a:r>
              <a:rPr lang="hu-HU" dirty="0"/>
              <a:t>, </a:t>
            </a:r>
            <a:r>
              <a:rPr lang="hu-HU" dirty="0" smtClean="0"/>
              <a:t>… s </a:t>
            </a:r>
            <a:r>
              <a:rPr lang="hu-HU" dirty="0"/>
              <a:t>épsége sérthetetlennek kijelentetik. A Habsburg– </a:t>
            </a:r>
            <a:r>
              <a:rPr lang="hu-HU" dirty="0" err="1"/>
              <a:t>Lotharingiai</a:t>
            </a:r>
            <a:r>
              <a:rPr lang="hu-HU" dirty="0"/>
              <a:t> ház ezennel trónvesztettnek, kirekesztettnek és száműzöttnek a nemzet nevében </a:t>
            </a:r>
            <a:r>
              <a:rPr lang="hu-HU" dirty="0" err="1"/>
              <a:t>nyílváníttatik</a:t>
            </a:r>
            <a:r>
              <a:rPr lang="hu-HU" dirty="0" smtClean="0"/>
              <a:t>.” </a:t>
            </a:r>
            <a:r>
              <a:rPr lang="hu-HU" dirty="0"/>
              <a:t>azt is remélték, hogy az európai országok </a:t>
            </a:r>
            <a:r>
              <a:rPr lang="hu-HU" dirty="0" smtClean="0"/>
              <a:t>elismerik Magyarországot </a:t>
            </a:r>
            <a:r>
              <a:rPr lang="hu-HU" dirty="0"/>
              <a:t>mint önálló </a:t>
            </a:r>
            <a:r>
              <a:rPr lang="hu-HU" dirty="0" smtClean="0"/>
              <a:t>államot. Kossuth </a:t>
            </a:r>
            <a:r>
              <a:rPr lang="hu-HU" dirty="0"/>
              <a:t>Lajost ideiglenesen kormányzó-elnökké </a:t>
            </a:r>
            <a:r>
              <a:rPr lang="hu-HU" dirty="0" smtClean="0"/>
              <a:t>választották, aki </a:t>
            </a:r>
            <a:r>
              <a:rPr lang="hu-HU" dirty="0"/>
              <a:t>államfőként az országgyűlésnek tartozott </a:t>
            </a:r>
            <a:r>
              <a:rPr lang="hu-HU" dirty="0" smtClean="0"/>
              <a:t>felelősséggel. A </a:t>
            </a:r>
            <a:r>
              <a:rPr lang="hu-HU" dirty="0"/>
              <a:t>függetlenség kikiáltása kizárta a békés </a:t>
            </a:r>
            <a:r>
              <a:rPr lang="hu-HU" dirty="0" smtClean="0"/>
              <a:t>megegyezés lehetőségét </a:t>
            </a:r>
            <a:r>
              <a:rPr lang="hu-HU" dirty="0"/>
              <a:t>a bécsi udvarral</a:t>
            </a:r>
            <a:r>
              <a:rPr lang="hu-HU" dirty="0" smtClean="0"/>
              <a:t>. 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80666" y="1132739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323264"/>
                </a:solidFill>
              </a:rPr>
              <a:t>az isaszegi csata animációs filmje! </a:t>
            </a:r>
            <a:endParaRPr lang="hu-HU" dirty="0"/>
          </a:p>
        </p:txBody>
      </p:sp>
      <p:sp>
        <p:nvSpPr>
          <p:cNvPr id="11" name="Téglalap 10">
            <a:hlinkClick r:id="rId4"/>
          </p:cNvPr>
          <p:cNvSpPr/>
          <p:nvPr/>
        </p:nvSpPr>
        <p:spPr>
          <a:xfrm>
            <a:off x="9451772" y="168926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Téglalap 11">
            <a:hlinkClick r:id="rId5"/>
          </p:cNvPr>
          <p:cNvSpPr/>
          <p:nvPr/>
        </p:nvSpPr>
        <p:spPr>
          <a:xfrm>
            <a:off x="3549734" y="173952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Téglalap 12">
            <a:hlinkClick r:id="rId3"/>
          </p:cNvPr>
          <p:cNvSpPr/>
          <p:nvPr/>
        </p:nvSpPr>
        <p:spPr>
          <a:xfrm>
            <a:off x="9446338" y="95687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6619769" y="987674"/>
            <a:ext cx="2668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323264"/>
                </a:solidFill>
              </a:rPr>
              <a:t>a</a:t>
            </a:r>
            <a:r>
              <a:rPr lang="hu-HU" b="1" dirty="0" smtClean="0">
                <a:solidFill>
                  <a:srgbClr val="323264"/>
                </a:solidFill>
              </a:rPr>
              <a:t> Kőszívű ember fiai film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218969" y="1815144"/>
            <a:ext cx="2886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323264"/>
                </a:solidFill>
              </a:rPr>
              <a:t>a</a:t>
            </a:r>
            <a:r>
              <a:rPr lang="hu-HU" b="1" dirty="0" smtClean="0">
                <a:solidFill>
                  <a:srgbClr val="323264"/>
                </a:solidFill>
              </a:rPr>
              <a:t> Föltámadott a tenger film</a:t>
            </a:r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6592060" y="1738807"/>
            <a:ext cx="2309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323264"/>
                </a:solidFill>
              </a:rPr>
              <a:t>a</a:t>
            </a:r>
            <a:r>
              <a:rPr lang="hu-HU" b="1" dirty="0" smtClean="0">
                <a:solidFill>
                  <a:srgbClr val="323264"/>
                </a:solidFill>
              </a:rPr>
              <a:t> 80 huszár című film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0" y="2383073"/>
            <a:ext cx="597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A videó alapján számoljon be Buda visszavételéről!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4862473"/>
            <a:ext cx="543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Mikor és hol adták ki a Függetlenségi Nyilatkozatot?</a:t>
            </a:r>
            <a:endParaRPr lang="hu-HU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0" y="5270506"/>
            <a:ext cx="483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 volt a Függetlenségi Nyilatkozat előzménye?</a:t>
            </a:r>
            <a:endParaRPr lang="hu-HU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0" y="5649794"/>
            <a:ext cx="2969443" cy="38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Mit tartalmazott a törvény?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0" y="5992765"/>
            <a:ext cx="563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 volt a célja a Függetlenségi Nyilatkozat kiadásának?</a:t>
            </a:r>
            <a:endParaRPr lang="hu-HU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" y="6381091"/>
            <a:ext cx="357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Miért volt szükség kormányzóra?</a:t>
            </a:r>
            <a:endParaRPr lang="hu-HU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1376216" y="0"/>
            <a:ext cx="10815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dicsőséges tavaszi hadjárat</a:t>
            </a:r>
            <a:endParaRPr lang="hu-HU" sz="40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szabadságharc leverése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0" y="664292"/>
            <a:ext cx="1098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A </a:t>
            </a:r>
            <a:r>
              <a:rPr lang="hu-HU" sz="2000" b="1" dirty="0" err="1" smtClean="0">
                <a:solidFill>
                  <a:srgbClr val="323264"/>
                </a:solidFill>
              </a:rPr>
              <a:t>flash</a:t>
            </a:r>
            <a:r>
              <a:rPr lang="hu-HU" sz="2000" b="1" dirty="0" smtClean="0">
                <a:solidFill>
                  <a:srgbClr val="323264"/>
                </a:solidFill>
              </a:rPr>
              <a:t> alapján foglalja vázlatpontokba az 1848-49-es forradalom és szabadságharc bukásának okait! (1. vázlatpont).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églalap 4">
            <a:hlinkClick r:id="rId2"/>
          </p:cNvPr>
          <p:cNvSpPr/>
          <p:nvPr/>
        </p:nvSpPr>
        <p:spPr>
          <a:xfrm>
            <a:off x="11087146" y="18472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0996" y="3088552"/>
            <a:ext cx="10481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A szöveg alapján foglalja vázlatpontokba az 1848-49-es forradalom és szabadságharc utolsó csatáinak helyszíneit! (2. vázlatpont).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0" y="3722249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Erdélyben a közel 50 000 </a:t>
            </a:r>
            <a:r>
              <a:rPr lang="hu-HU" dirty="0" smtClean="0"/>
              <a:t>főnyi </a:t>
            </a:r>
            <a:r>
              <a:rPr lang="hu-HU" dirty="0"/>
              <a:t>orosz–osztrák </a:t>
            </a:r>
            <a:r>
              <a:rPr lang="hu-HU" dirty="0" smtClean="0"/>
              <a:t>haderővel </a:t>
            </a:r>
            <a:r>
              <a:rPr lang="hu-HU" dirty="0"/>
              <a:t>szemben </a:t>
            </a:r>
            <a:r>
              <a:rPr lang="hu-HU" dirty="0" smtClean="0"/>
              <a:t>Bem több </a:t>
            </a:r>
            <a:r>
              <a:rPr lang="hu-HU" dirty="0"/>
              <a:t>ütközetet vívott. A tábornok seregében szolgált </a:t>
            </a:r>
            <a:r>
              <a:rPr lang="hu-HU" dirty="0" smtClean="0"/>
              <a:t>Petőfi Sándor. Amikor </a:t>
            </a:r>
            <a:r>
              <a:rPr lang="hu-HU" dirty="0"/>
              <a:t>július végén </a:t>
            </a:r>
            <a:r>
              <a:rPr lang="hu-HU" dirty="0" smtClean="0"/>
              <a:t>Segesvár mellett </a:t>
            </a:r>
            <a:r>
              <a:rPr lang="hu-HU" dirty="0"/>
              <a:t>10 000 fos orosz sereg került szembe a háromezres magyar </a:t>
            </a:r>
            <a:r>
              <a:rPr lang="hu-HU" dirty="0" smtClean="0"/>
              <a:t>sereggel, Petőfi </a:t>
            </a:r>
            <a:r>
              <a:rPr lang="hu-HU" dirty="0"/>
              <a:t>mindenképpen ott akart lenni a </a:t>
            </a:r>
            <a:r>
              <a:rPr lang="hu-HU" dirty="0" smtClean="0"/>
              <a:t>csatában. E zűrzavarban látták </a:t>
            </a:r>
            <a:r>
              <a:rPr lang="hu-HU" dirty="0"/>
              <a:t>utoljára a többi katonával együtt kimerülten </a:t>
            </a:r>
            <a:r>
              <a:rPr lang="hu-HU" dirty="0" smtClean="0"/>
              <a:t>menekülő Petőfi </a:t>
            </a:r>
            <a:r>
              <a:rPr lang="hu-HU" dirty="0"/>
              <a:t>Sándort </a:t>
            </a:r>
            <a:r>
              <a:rPr lang="hu-HU" dirty="0" smtClean="0"/>
              <a:t>is. Valószínűleg őt </a:t>
            </a:r>
            <a:r>
              <a:rPr lang="hu-HU" dirty="0"/>
              <a:t>is </a:t>
            </a:r>
            <a:r>
              <a:rPr lang="hu-HU" dirty="0" smtClean="0"/>
              <a:t>megölték, és </a:t>
            </a:r>
            <a:r>
              <a:rPr lang="hu-HU" dirty="0"/>
              <a:t>a többi magyar áldozattal együtt egy </a:t>
            </a:r>
            <a:r>
              <a:rPr lang="hu-HU" dirty="0" smtClean="0"/>
              <a:t>tömegsírba temették </a:t>
            </a:r>
            <a:r>
              <a:rPr lang="hu-HU" dirty="0"/>
              <a:t>el. Holtteste így nem került </a:t>
            </a:r>
            <a:r>
              <a:rPr lang="hu-HU" dirty="0" smtClean="0"/>
              <a:t>elő, </a:t>
            </a:r>
            <a:r>
              <a:rPr lang="hu-HU" dirty="0"/>
              <a:t>ezért elterjedt az a legenda </a:t>
            </a:r>
            <a:r>
              <a:rPr lang="hu-HU" dirty="0" smtClean="0"/>
              <a:t>is, hogy </a:t>
            </a:r>
            <a:r>
              <a:rPr lang="hu-HU" dirty="0"/>
              <a:t>a szabadságharc </a:t>
            </a:r>
            <a:r>
              <a:rPr lang="hu-HU" dirty="0" smtClean="0"/>
              <a:t>költője </a:t>
            </a:r>
            <a:r>
              <a:rPr lang="hu-HU" dirty="0"/>
              <a:t>túlélte a </a:t>
            </a:r>
            <a:r>
              <a:rPr lang="hu-HU" dirty="0" err="1" smtClean="0"/>
              <a:t>egesvári</a:t>
            </a:r>
            <a:r>
              <a:rPr lang="hu-HU" dirty="0" smtClean="0"/>
              <a:t> </a:t>
            </a:r>
            <a:r>
              <a:rPr lang="hu-HU" dirty="0"/>
              <a:t>ütközetet</a:t>
            </a:r>
            <a:r>
              <a:rPr lang="hu-HU" dirty="0" smtClean="0"/>
              <a:t>. </a:t>
            </a:r>
            <a:r>
              <a:rPr lang="hu-HU" dirty="0"/>
              <a:t>A szabadságharc utolsó nagy csatáját Temesvárnál </a:t>
            </a:r>
            <a:r>
              <a:rPr lang="hu-HU" dirty="0" smtClean="0"/>
              <a:t>vívták augusztus </a:t>
            </a:r>
            <a:r>
              <a:rPr lang="hu-HU" dirty="0"/>
              <a:t>9-én. </a:t>
            </a:r>
            <a:r>
              <a:rPr lang="hu-HU" dirty="0" smtClean="0"/>
              <a:t>A </a:t>
            </a:r>
            <a:r>
              <a:rPr lang="hu-HU" dirty="0"/>
              <a:t>honvédsereg döntő vereséget szenvedett . Két </a:t>
            </a:r>
            <a:r>
              <a:rPr lang="hu-HU" dirty="0" smtClean="0"/>
              <a:t>nappal </a:t>
            </a:r>
            <a:r>
              <a:rPr lang="sv-SE" dirty="0" smtClean="0"/>
              <a:t>később </a:t>
            </a:r>
            <a:r>
              <a:rPr lang="sv-SE" dirty="0"/>
              <a:t>Kossuth lemondott , a hatalmat Görgeinek </a:t>
            </a:r>
            <a:r>
              <a:rPr lang="sv-SE" dirty="0" smtClean="0"/>
              <a:t>adta</a:t>
            </a:r>
            <a:r>
              <a:rPr lang="hu-HU" dirty="0" smtClean="0"/>
              <a:t> át. A </a:t>
            </a:r>
            <a:r>
              <a:rPr lang="hu-HU" dirty="0"/>
              <a:t>Kossuthtól teljhatalmat kapó </a:t>
            </a:r>
            <a:r>
              <a:rPr lang="hu-HU" dirty="0" err="1"/>
              <a:t>Görgei</a:t>
            </a:r>
            <a:r>
              <a:rPr lang="hu-HU" dirty="0"/>
              <a:t> 1849. </a:t>
            </a:r>
            <a:r>
              <a:rPr lang="hu-HU" dirty="0" smtClean="0"/>
              <a:t>augusztus 13-án </a:t>
            </a:r>
            <a:r>
              <a:rPr lang="hu-HU" dirty="0"/>
              <a:t>Világosnál </a:t>
            </a:r>
            <a:r>
              <a:rPr lang="hu-HU" dirty="0" smtClean="0"/>
              <a:t>feltétel </a:t>
            </a:r>
            <a:r>
              <a:rPr lang="hu-HU" dirty="0"/>
              <a:t>nélkül letett e a </a:t>
            </a:r>
            <a:r>
              <a:rPr lang="hu-HU" dirty="0" smtClean="0"/>
              <a:t>fegyvert az </a:t>
            </a:r>
            <a:r>
              <a:rPr lang="hu-HU" dirty="0"/>
              <a:t>oroszok előtt 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16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10510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Magyarország a napóleoni háborúk korában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0" y="664292"/>
            <a:ext cx="7905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A szöveg alapján töltse ki a táblázat hiányzó elemeit! (1. vázlatpont).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2040" y="1322712"/>
            <a:ext cx="12127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+mj-lt"/>
              </a:rPr>
              <a:t>Habsburg I. Ferenc király II. József halála után II. Lipót (1790-1792) lett a császár, majd </a:t>
            </a:r>
            <a:r>
              <a:rPr lang="hu-HU" b="1" dirty="0">
                <a:solidFill>
                  <a:srgbClr val="000000"/>
                </a:solidFill>
                <a:latin typeface="+mj-lt"/>
              </a:rPr>
              <a:t>I. Ferenc</a:t>
            </a:r>
            <a:r>
              <a:rPr lang="hu-HU" dirty="0">
                <a:solidFill>
                  <a:srgbClr val="000000"/>
                </a:solidFill>
                <a:latin typeface="+mj-lt"/>
              </a:rPr>
              <a:t> követte a Habsburg trónon (1792-1835). Ő elvetette </a:t>
            </a:r>
            <a:r>
              <a:rPr lang="hu-HU" dirty="0" err="1">
                <a:solidFill>
                  <a:srgbClr val="000000"/>
                </a:solidFill>
                <a:latin typeface="+mj-lt"/>
              </a:rPr>
              <a:t>elődeinek</a:t>
            </a:r>
            <a:r>
              <a:rPr lang="hu-HU" dirty="0">
                <a:solidFill>
                  <a:srgbClr val="000000"/>
                </a:solidFill>
                <a:latin typeface="+mj-lt"/>
              </a:rPr>
              <a:t> legtöbb újítását, majd szigorú cenzúrát vezetett be. Megkezdődött a haladás 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követőinek </a:t>
            </a:r>
            <a:r>
              <a:rPr lang="hu-HU" dirty="0">
                <a:solidFill>
                  <a:srgbClr val="000000"/>
                </a:solidFill>
                <a:latin typeface="+mj-lt"/>
              </a:rPr>
              <a:t>üldözése. A francia forradalom hatására létrejött a 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magyar jakobinus mozgalom. Vezető személye Martinovics Ignác </a:t>
            </a:r>
            <a:r>
              <a:rPr lang="hu-HU" dirty="0">
                <a:solidFill>
                  <a:srgbClr val="000000"/>
                </a:solidFill>
                <a:latin typeface="+mj-lt"/>
              </a:rPr>
              <a:t>volt. Két titkos szervezetet is alakítottak. A Reformátorok Társasága a függetlenségért és egy nemesi köztársaságért szállt harcba, a Szabadság és Egyenlőség Társaság pedig teljes polgári átalakulást és a nemesi előjogok eltörlését követelte. </a:t>
            </a:r>
            <a:r>
              <a:rPr lang="hu-HU" dirty="0">
                <a:latin typeface="+mj-lt"/>
              </a:rPr>
              <a:t>Mindkét társaság írásban terjesztette nézeteit, kérdés és felelet formájában. </a:t>
            </a:r>
          </a:p>
          <a:p>
            <a:r>
              <a:rPr lang="hu-HU" dirty="0">
                <a:latin typeface="+mj-lt"/>
              </a:rPr>
              <a:t>Hamarosan </a:t>
            </a:r>
            <a:r>
              <a:rPr lang="hu-HU" dirty="0"/>
              <a:t>v</a:t>
            </a:r>
            <a:r>
              <a:rPr lang="hu-HU" dirty="0" smtClean="0"/>
              <a:t>ezetőjüket</a:t>
            </a:r>
            <a:r>
              <a:rPr lang="hu-HU" dirty="0"/>
              <a:t>, </a:t>
            </a:r>
            <a:r>
              <a:rPr lang="hu-HU" dirty="0" smtClean="0"/>
              <a:t>Martinovics Ignácot letartóztatták</a:t>
            </a:r>
            <a:r>
              <a:rPr lang="hu-HU" dirty="0"/>
              <a:t>, akinek vallomása </a:t>
            </a:r>
            <a:r>
              <a:rPr lang="hu-HU" dirty="0" smtClean="0"/>
              <a:t>alapján </a:t>
            </a:r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titkosrendőrség leleplezte őket, majd 1795 májusában vezetőit a mai Vérmezőn </a:t>
            </a:r>
            <a:r>
              <a:rPr lang="hu-HU" dirty="0" smtClean="0">
                <a:latin typeface="+mj-lt"/>
              </a:rPr>
              <a:t>kivégezték</a:t>
            </a:r>
            <a:r>
              <a:rPr lang="hu-HU" dirty="0" smtClean="0"/>
              <a:t>, sokan börtönbe kerültek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359965"/>
              </p:ext>
            </p:extLst>
          </p:nvPr>
        </p:nvGraphicFramePr>
        <p:xfrm>
          <a:off x="35992" y="4028132"/>
          <a:ext cx="12071928" cy="2203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256">
                  <a:extLst>
                    <a:ext uri="{9D8B030D-6E8A-4147-A177-3AD203B41FA5}">
                      <a16:colId xmlns:a16="http://schemas.microsoft.com/office/drawing/2014/main" val="2353782988"/>
                    </a:ext>
                  </a:extLst>
                </a:gridCol>
                <a:gridCol w="4295708">
                  <a:extLst>
                    <a:ext uri="{9D8B030D-6E8A-4147-A177-3AD203B41FA5}">
                      <a16:colId xmlns:a16="http://schemas.microsoft.com/office/drawing/2014/main" val="1109036107"/>
                    </a:ext>
                  </a:extLst>
                </a:gridCol>
                <a:gridCol w="1812396">
                  <a:extLst>
                    <a:ext uri="{9D8B030D-6E8A-4147-A177-3AD203B41FA5}">
                      <a16:colId xmlns:a16="http://schemas.microsoft.com/office/drawing/2014/main" val="3867572221"/>
                    </a:ext>
                  </a:extLst>
                </a:gridCol>
                <a:gridCol w="4223568">
                  <a:extLst>
                    <a:ext uri="{9D8B030D-6E8A-4147-A177-3AD203B41FA5}">
                      <a16:colId xmlns:a16="http://schemas.microsoft.com/office/drawing/2014/main" val="3440728262"/>
                    </a:ext>
                  </a:extLst>
                </a:gridCol>
              </a:tblGrid>
              <a:tr h="719932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78085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Egyik szervezet 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Másik szervezet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71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337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73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72850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0" y="3605692"/>
            <a:ext cx="1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Magyar jakobinus mozgalom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0" y="4051019"/>
            <a:ext cx="1755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Mozgalom </a:t>
            </a:r>
            <a:r>
              <a:rPr lang="hu-HU" b="1" dirty="0" smtClean="0">
                <a:solidFill>
                  <a:srgbClr val="002060"/>
                </a:solidFill>
              </a:rPr>
              <a:t>ideje</a:t>
            </a:r>
          </a:p>
          <a:p>
            <a:r>
              <a:rPr lang="hu-HU" b="1" dirty="0" smtClean="0">
                <a:solidFill>
                  <a:srgbClr val="002060"/>
                </a:solidFill>
              </a:rPr>
              <a:t> </a:t>
            </a:r>
            <a:r>
              <a:rPr lang="hu-HU" b="1" dirty="0">
                <a:solidFill>
                  <a:srgbClr val="002060"/>
                </a:solidFill>
              </a:rPr>
              <a:t>és </a:t>
            </a:r>
            <a:r>
              <a:rPr lang="hu-HU" b="1" dirty="0" smtClean="0">
                <a:solidFill>
                  <a:srgbClr val="002060"/>
                </a:solidFill>
              </a:rPr>
              <a:t>vezetője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0" y="5112563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Neve</a:t>
            </a:r>
          </a:p>
        </p:txBody>
      </p:sp>
      <p:sp>
        <p:nvSpPr>
          <p:cNvPr id="9" name="Téglalap 8"/>
          <p:cNvSpPr/>
          <p:nvPr/>
        </p:nvSpPr>
        <p:spPr>
          <a:xfrm>
            <a:off x="6054300" y="5102045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Neve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0" y="549093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Cél 1</a:t>
            </a:r>
          </a:p>
        </p:txBody>
      </p:sp>
      <p:sp>
        <p:nvSpPr>
          <p:cNvPr id="64" name="Téglalap 63"/>
          <p:cNvSpPr/>
          <p:nvPr/>
        </p:nvSpPr>
        <p:spPr>
          <a:xfrm>
            <a:off x="6065702" y="5469908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Cél 1</a:t>
            </a:r>
          </a:p>
        </p:txBody>
      </p:sp>
      <p:sp>
        <p:nvSpPr>
          <p:cNvPr id="65" name="Téglalap 64"/>
          <p:cNvSpPr/>
          <p:nvPr/>
        </p:nvSpPr>
        <p:spPr>
          <a:xfrm>
            <a:off x="6055192" y="5848281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Cél </a:t>
            </a:r>
            <a:r>
              <a:rPr lang="hu-HU" b="1" dirty="0" smtClean="0">
                <a:solidFill>
                  <a:srgbClr val="002060"/>
                </a:solidFill>
              </a:rPr>
              <a:t>2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66" name="Téglalap 65"/>
          <p:cNvSpPr/>
          <p:nvPr/>
        </p:nvSpPr>
        <p:spPr>
          <a:xfrm>
            <a:off x="0" y="5848288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Cél </a:t>
            </a:r>
            <a:r>
              <a:rPr lang="hu-HU" b="1" dirty="0" smtClean="0">
                <a:solidFill>
                  <a:srgbClr val="002060"/>
                </a:solidFill>
              </a:rPr>
              <a:t>2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087514" y="4156123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Uralkodó neve:</a:t>
            </a:r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053406"/>
              </p:ext>
            </p:extLst>
          </p:nvPr>
        </p:nvGraphicFramePr>
        <p:xfrm>
          <a:off x="21020" y="6224483"/>
          <a:ext cx="120763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208">
                  <a:extLst>
                    <a:ext uri="{9D8B030D-6E8A-4147-A177-3AD203B41FA5}">
                      <a16:colId xmlns:a16="http://schemas.microsoft.com/office/drawing/2014/main" val="1154060351"/>
                    </a:ext>
                  </a:extLst>
                </a:gridCol>
                <a:gridCol w="10342178">
                  <a:extLst>
                    <a:ext uri="{9D8B030D-6E8A-4147-A177-3AD203B41FA5}">
                      <a16:colId xmlns:a16="http://schemas.microsoft.com/office/drawing/2014/main" val="1226415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430133"/>
                  </a:ext>
                </a:extLst>
              </a:tr>
            </a:tbl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0" y="6240541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Megtorlás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" y="722416"/>
            <a:ext cx="958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A </a:t>
            </a:r>
            <a:r>
              <a:rPr lang="hu-HU" sz="2000" b="1" dirty="0" err="1" smtClean="0">
                <a:solidFill>
                  <a:srgbClr val="323264"/>
                </a:solidFill>
              </a:rPr>
              <a:t>flash</a:t>
            </a:r>
            <a:r>
              <a:rPr lang="hu-HU" sz="2000" b="1" dirty="0" smtClean="0">
                <a:solidFill>
                  <a:srgbClr val="323264"/>
                </a:solidFill>
              </a:rPr>
              <a:t> alapján nevezze meg az aradi 13 kivégzett vértanú nevét! (2. vázlatpont).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églalap 5">
            <a:hlinkClick r:id="rId2"/>
          </p:cNvPr>
          <p:cNvSpPr/>
          <p:nvPr/>
        </p:nvSpPr>
        <p:spPr>
          <a:xfrm>
            <a:off x="11068482" y="71382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5415" y="3457761"/>
            <a:ext cx="9238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Oldja meg a feleletválasztós tesztet az 1848-49-es forradalommal kapcsolatban!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églalap 11">
            <a:hlinkClick r:id="rId3"/>
          </p:cNvPr>
          <p:cNvSpPr/>
          <p:nvPr/>
        </p:nvSpPr>
        <p:spPr>
          <a:xfrm>
            <a:off x="11096763" y="340988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szabadságharc leverése</a:t>
            </a:r>
            <a:endParaRPr lang="hu-HU" sz="40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Összefoglalás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438400" y="1752459"/>
            <a:ext cx="403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Összefoglaló óra anyaga - prezentáció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656573" y="5643146"/>
            <a:ext cx="375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Térképen adott helyek megnevezése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307689" y="2386639"/>
            <a:ext cx="51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Kikérdező weblap – tanulásmódszertan - személy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283108" y="4291208"/>
            <a:ext cx="51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Kikérdező weblap – tanulásmódszertan - esemény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111045" y="4940135"/>
            <a:ext cx="5289754" cy="373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Kikérdező weblap – tanulásmódszertan - fogalmak</a:t>
            </a:r>
            <a:endParaRPr lang="hu-HU" b="1" dirty="0"/>
          </a:p>
        </p:txBody>
      </p:sp>
      <p:sp>
        <p:nvSpPr>
          <p:cNvPr id="10" name="Téglalap 9">
            <a:hlinkClick r:id="rId2"/>
          </p:cNvPr>
          <p:cNvSpPr/>
          <p:nvPr/>
        </p:nvSpPr>
        <p:spPr>
          <a:xfrm>
            <a:off x="6478200" y="169565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1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Téglalap 11">
            <a:hlinkClick r:id="rId3"/>
          </p:cNvPr>
          <p:cNvSpPr/>
          <p:nvPr/>
        </p:nvSpPr>
        <p:spPr>
          <a:xfrm>
            <a:off x="6450491" y="234219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2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Téglalap 12">
            <a:hlinkClick r:id="rId4"/>
          </p:cNvPr>
          <p:cNvSpPr/>
          <p:nvPr/>
        </p:nvSpPr>
        <p:spPr>
          <a:xfrm>
            <a:off x="6459727" y="429786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</a:t>
            </a:r>
            <a:r>
              <a:rPr lang="hu-HU" sz="1600" b="1" dirty="0">
                <a:solidFill>
                  <a:srgbClr val="323232"/>
                </a:solidFill>
                <a:latin typeface="Times New Roman"/>
              </a:rPr>
              <a:t>5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Téglalap 13">
            <a:hlinkClick r:id="rId5"/>
          </p:cNvPr>
          <p:cNvSpPr/>
          <p:nvPr/>
        </p:nvSpPr>
        <p:spPr>
          <a:xfrm>
            <a:off x="6464346" y="496750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6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Téglalap 14">
            <a:hlinkClick r:id="rId6"/>
          </p:cNvPr>
          <p:cNvSpPr/>
          <p:nvPr/>
        </p:nvSpPr>
        <p:spPr>
          <a:xfrm>
            <a:off x="6445872" y="557710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7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Téglalap 15">
            <a:hlinkClick r:id="rId7"/>
          </p:cNvPr>
          <p:cNvSpPr/>
          <p:nvPr/>
        </p:nvSpPr>
        <p:spPr>
          <a:xfrm>
            <a:off x="6459455" y="106024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146611" y="1071141"/>
            <a:ext cx="311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Összefoglaló lap a tanuláshoz</a:t>
            </a:r>
            <a:endParaRPr lang="hu-HU" b="1" dirty="0"/>
          </a:p>
        </p:txBody>
      </p:sp>
      <p:sp>
        <p:nvSpPr>
          <p:cNvPr id="18" name="Téglalap 17">
            <a:hlinkClick r:id="rId8"/>
          </p:cNvPr>
          <p:cNvSpPr/>
          <p:nvPr/>
        </p:nvSpPr>
        <p:spPr>
          <a:xfrm>
            <a:off x="6461084" y="298493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3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Téglalap 18">
            <a:hlinkClick r:id="rId9"/>
          </p:cNvPr>
          <p:cNvSpPr/>
          <p:nvPr/>
        </p:nvSpPr>
        <p:spPr>
          <a:xfrm>
            <a:off x="6452119" y="362143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4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98612" y="3014168"/>
            <a:ext cx="637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Kikérdező weblap – tanulásmódszertan – Batthyány kormány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246093" y="3605839"/>
            <a:ext cx="519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Kikérdező weblap – tanulásmódszertan – aradi 13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4503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1" y="645041"/>
            <a:ext cx="10183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Miért fordul Napóleon a magyarokhoz? Miért utasítja el az ajánlatot a magyar nemesség?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7" y="3445460"/>
            <a:ext cx="6162945" cy="313137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965875" y="3422426"/>
            <a:ext cx="2318993" cy="254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Forrás: FI-504010601-1 Történelem 6. </a:t>
            </a:r>
            <a:r>
              <a:rPr lang="hu-HU" sz="1000" dirty="0" err="1" smtClean="0"/>
              <a:t>tk</a:t>
            </a:r>
            <a:endParaRPr lang="hu-HU" sz="1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7377" y="2992002"/>
            <a:ext cx="870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Válaszoljon a kérdésekre az ábra és saját tudása alapján! (2. vázlatpont).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1348111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„Magyarok! Eljött azon </a:t>
            </a:r>
            <a:r>
              <a:rPr lang="hu-HU" dirty="0" smtClean="0"/>
              <a:t>szempillantás, melyben </a:t>
            </a:r>
            <a:r>
              <a:rPr lang="hu-HU" dirty="0"/>
              <a:t>visszanyerhetitek régi </a:t>
            </a:r>
            <a:r>
              <a:rPr lang="hu-HU" dirty="0" smtClean="0"/>
              <a:t>függetlenségeteket. Fogadjátok </a:t>
            </a:r>
            <a:r>
              <a:rPr lang="hu-HU" dirty="0"/>
              <a:t>el a békességet,</a:t>
            </a:r>
          </a:p>
          <a:p>
            <a:r>
              <a:rPr lang="hu-HU" dirty="0"/>
              <a:t>melyet ajánlok. </a:t>
            </a:r>
            <a:r>
              <a:rPr lang="hu-HU" dirty="0" smtClean="0"/>
              <a:t>(…) Az </a:t>
            </a:r>
            <a:r>
              <a:rPr lang="hu-HU" dirty="0"/>
              <a:t>Ausztriával való egyesítés volt a </a:t>
            </a:r>
            <a:r>
              <a:rPr lang="hu-HU" dirty="0" smtClean="0"/>
              <a:t>ti </a:t>
            </a:r>
            <a:r>
              <a:rPr lang="hu-HU" dirty="0" err="1" smtClean="0"/>
              <a:t>szerencsétlenségtek</a:t>
            </a:r>
            <a:r>
              <a:rPr lang="hu-HU" dirty="0" smtClean="0"/>
              <a:t> főbb </a:t>
            </a:r>
            <a:r>
              <a:rPr lang="hu-HU" dirty="0"/>
              <a:t>oka; </a:t>
            </a:r>
            <a:r>
              <a:rPr lang="hu-HU" dirty="0" smtClean="0"/>
              <a:t>(…) </a:t>
            </a:r>
            <a:r>
              <a:rPr lang="hu-HU" dirty="0"/>
              <a:t>Szerezzétek most vissza nemzeti</a:t>
            </a:r>
          </a:p>
          <a:p>
            <a:r>
              <a:rPr lang="hu-HU" dirty="0"/>
              <a:t>léteteket; legyetek újra, akik </a:t>
            </a:r>
            <a:r>
              <a:rPr lang="hu-HU" dirty="0" smtClean="0"/>
              <a:t>valaha voltatok</a:t>
            </a:r>
            <a:r>
              <a:rPr lang="hu-HU" dirty="0"/>
              <a:t>! </a:t>
            </a:r>
            <a:r>
              <a:rPr lang="hu-HU" dirty="0" err="1"/>
              <a:t>Válasszatok</a:t>
            </a:r>
            <a:r>
              <a:rPr lang="hu-HU" dirty="0"/>
              <a:t> királyt </a:t>
            </a:r>
            <a:r>
              <a:rPr lang="hu-HU" dirty="0" smtClean="0"/>
              <a:t>magatoknak, olyan </a:t>
            </a:r>
            <a:r>
              <a:rPr lang="hu-HU" dirty="0"/>
              <a:t>királyt, aki érettetek országoljon, a </a:t>
            </a:r>
            <a:r>
              <a:rPr lang="hu-HU" dirty="0" smtClean="0"/>
              <a:t>ti hazátoknak </a:t>
            </a:r>
            <a:r>
              <a:rPr lang="hu-HU" dirty="0"/>
              <a:t>kebelében, ti közöttetek </a:t>
            </a:r>
            <a:r>
              <a:rPr lang="hu-HU" dirty="0" smtClean="0"/>
              <a:t>lakjék, és </a:t>
            </a:r>
            <a:r>
              <a:rPr lang="hu-HU" dirty="0"/>
              <a:t>akit a ti polgártársaitok és katonáitok </a:t>
            </a:r>
            <a:r>
              <a:rPr lang="hu-HU" dirty="0" smtClean="0"/>
              <a:t>vegyenek körül!” (</a:t>
            </a:r>
            <a:r>
              <a:rPr lang="hu-HU" dirty="0"/>
              <a:t>Napóleon kiáltványa, 1809)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366788" y="0"/>
            <a:ext cx="1008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Magyarország a napóleoni háborúk korában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13" name="Téglalap 12">
            <a:hlinkClick r:id="rId3"/>
          </p:cNvPr>
          <p:cNvSpPr/>
          <p:nvPr/>
        </p:nvSpPr>
        <p:spPr>
          <a:xfrm>
            <a:off x="11193518" y="71681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285300" y="3330343"/>
            <a:ext cx="250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Mit ábrázol a diagram? 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302945" y="3964003"/>
            <a:ext cx="507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Mikor volt a legmagasabb a gabona ára és miért? 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275675" y="4568791"/>
            <a:ext cx="539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Hogyan változott a gabona ára 1826-ra és miért? </a:t>
            </a:r>
            <a:endParaRPr lang="hu-HU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338381" y="5223309"/>
            <a:ext cx="582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Keressen rá az interneten a konjunktúra, dekonjunktúra és a devalváció szavak jelentésére! </a:t>
            </a:r>
            <a:endParaRPr lang="hu-HU" b="1" dirty="0"/>
          </a:p>
        </p:txBody>
      </p:sp>
      <p:sp>
        <p:nvSpPr>
          <p:cNvPr id="18" name="Téglalap 17"/>
          <p:cNvSpPr/>
          <p:nvPr/>
        </p:nvSpPr>
        <p:spPr>
          <a:xfrm>
            <a:off x="6304662" y="5775776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k</a:t>
            </a:r>
            <a:r>
              <a:rPr lang="hu-HU" dirty="0" smtClean="0"/>
              <a:t>onjunktúra:</a:t>
            </a:r>
            <a:endParaRPr lang="hu-HU" dirty="0"/>
          </a:p>
        </p:txBody>
      </p:sp>
      <p:sp>
        <p:nvSpPr>
          <p:cNvPr id="22" name="Téglalap 21"/>
          <p:cNvSpPr/>
          <p:nvPr/>
        </p:nvSpPr>
        <p:spPr>
          <a:xfrm>
            <a:off x="6312684" y="6101431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d</a:t>
            </a:r>
            <a:r>
              <a:rPr lang="hu-HU" dirty="0" smtClean="0"/>
              <a:t>ekonjunktúra:</a:t>
            </a:r>
            <a:endParaRPr lang="hu-HU" dirty="0"/>
          </a:p>
        </p:txBody>
      </p:sp>
      <p:sp>
        <p:nvSpPr>
          <p:cNvPr id="23" name="Téglalap 22"/>
          <p:cNvSpPr/>
          <p:nvPr/>
        </p:nvSpPr>
        <p:spPr>
          <a:xfrm>
            <a:off x="6295379" y="6430918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d</a:t>
            </a:r>
            <a:r>
              <a:rPr lang="hu-HU" dirty="0" smtClean="0"/>
              <a:t>evalváció: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895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reformkor hajnalán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0" y="664292"/>
            <a:ext cx="811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A weboldal, illetve a </a:t>
            </a:r>
            <a:r>
              <a:rPr lang="hu-HU" sz="2000" b="1" dirty="0" err="1" smtClean="0">
                <a:solidFill>
                  <a:srgbClr val="323264"/>
                </a:solidFill>
              </a:rPr>
              <a:t>tk</a:t>
            </a:r>
            <a:r>
              <a:rPr lang="hu-HU" sz="2000" b="1" dirty="0" smtClean="0">
                <a:solidFill>
                  <a:srgbClr val="323264"/>
                </a:solidFill>
              </a:rPr>
              <a:t>. </a:t>
            </a:r>
            <a:r>
              <a:rPr lang="hu-HU" sz="2000" b="1" dirty="0">
                <a:solidFill>
                  <a:srgbClr val="323264"/>
                </a:solidFill>
              </a:rPr>
              <a:t>á</a:t>
            </a:r>
            <a:r>
              <a:rPr lang="hu-HU" sz="2000" b="1" dirty="0" smtClean="0">
                <a:solidFill>
                  <a:srgbClr val="323264"/>
                </a:solidFill>
              </a:rPr>
              <a:t>bra segítségével töltse ki a hiányzó elemeket! (1. vázlatpont).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909732"/>
              </p:ext>
            </p:extLst>
          </p:nvPr>
        </p:nvGraphicFramePr>
        <p:xfrm>
          <a:off x="99124" y="1362972"/>
          <a:ext cx="8127999" cy="2654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1296429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3019607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34942881"/>
                    </a:ext>
                  </a:extLst>
                </a:gridCol>
              </a:tblGrid>
              <a:tr h="641319">
                <a:tc gridSpan="3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82152"/>
                  </a:ext>
                </a:extLst>
              </a:tr>
              <a:tr h="51440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94918"/>
                  </a:ext>
                </a:extLst>
              </a:tr>
              <a:tr h="93331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ym typeface="Wingdings" panose="05000000000000000000" pitchFamily="2" charset="2"/>
                        </a:rPr>
                        <a:t></a:t>
                      </a:r>
                    </a:p>
                    <a:p>
                      <a:endParaRPr lang="hu-HU" dirty="0" smtClean="0"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hu-HU" dirty="0" smtClean="0">
                          <a:sym typeface="Wingdings" panose="05000000000000000000" pitchFamily="2" charset="2"/>
                        </a:rPr>
                        <a:t></a:t>
                      </a:r>
                      <a:endParaRPr lang="hu-HU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968725"/>
                  </a:ext>
                </a:extLst>
              </a:tr>
              <a:tr h="565810">
                <a:tc gridSpan="2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900846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346174" y="1453556"/>
            <a:ext cx="49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A: 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10974" y="2090863"/>
            <a:ext cx="49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B</a:t>
            </a:r>
            <a:r>
              <a:rPr lang="hu-HU" b="1" dirty="0" smtClean="0">
                <a:solidFill>
                  <a:srgbClr val="FF0000"/>
                </a:solidFill>
              </a:rPr>
              <a:t>: 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528101" y="2067772"/>
            <a:ext cx="49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C: 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6355" y="2732791"/>
            <a:ext cx="49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D: 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292901" y="2723550"/>
            <a:ext cx="49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E: 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518864" y="2732785"/>
            <a:ext cx="49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F: 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528105" y="3527117"/>
            <a:ext cx="49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G: 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000508" y="1791856"/>
            <a:ext cx="119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egyeztetés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363526" y="1504623"/>
            <a:ext cx="175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Megyegyűlés:</a:t>
            </a:r>
          </a:p>
          <a:p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</a:rPr>
              <a:t>Követválasztás</a:t>
            </a:r>
            <a:endParaRPr lang="hu-H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346576" y="756667"/>
            <a:ext cx="234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Alsótábla: 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</a:rPr>
              <a:t>Megyék, városok követei</a:t>
            </a:r>
            <a:endParaRPr lang="hu-H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8573012" y="3157666"/>
            <a:ext cx="349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Uralkodó:</a:t>
            </a:r>
          </a:p>
          <a:p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</a:rPr>
              <a:t>Elfogad és szentesít, vagy elutasít</a:t>
            </a:r>
            <a:endParaRPr lang="hu-H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8321963" y="2567710"/>
            <a:ext cx="234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Felsőtábla: 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</a:rPr>
              <a:t>Főurak, főpapok</a:t>
            </a:r>
            <a:endParaRPr lang="hu-H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1171383" y="2470728"/>
            <a:ext cx="87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felirat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1152908" y="1122220"/>
            <a:ext cx="82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leirat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29" name="Téglalap 28">
            <a:hlinkClick r:id="rId2"/>
          </p:cNvPr>
          <p:cNvSpPr/>
          <p:nvPr/>
        </p:nvSpPr>
        <p:spPr>
          <a:xfrm>
            <a:off x="11108453" y="18203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0" y="4059513"/>
            <a:ext cx="7834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Rendszerezze a reformkori országgyűlések témáit! (2. vázlatpont).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8" name="Táblázat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600284"/>
              </p:ext>
            </p:extLst>
          </p:nvPr>
        </p:nvGraphicFramePr>
        <p:xfrm>
          <a:off x="0" y="4553145"/>
          <a:ext cx="12192000" cy="1291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1537065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534638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5963448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745626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828228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3846928"/>
                    </a:ext>
                  </a:extLst>
                </a:gridCol>
              </a:tblGrid>
              <a:tr h="524480">
                <a:tc gridSpan="3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Polgári átalakulás 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Nemzeti függetlenség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795143"/>
                  </a:ext>
                </a:extLst>
              </a:tr>
              <a:tr h="766994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658056"/>
                  </a:ext>
                </a:extLst>
              </a:tr>
            </a:tbl>
          </a:graphicData>
        </a:graphic>
      </p:graphicFrame>
      <p:sp>
        <p:nvSpPr>
          <p:cNvPr id="31" name="Szövegdoboz 30"/>
          <p:cNvSpPr txBox="1"/>
          <p:nvPr/>
        </p:nvSpPr>
        <p:spPr>
          <a:xfrm>
            <a:off x="0" y="5967167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</a:t>
            </a:r>
            <a:r>
              <a:rPr lang="hu-HU" dirty="0" smtClean="0"/>
              <a:t>lszakadás </a:t>
            </a:r>
          </a:p>
          <a:p>
            <a:r>
              <a:rPr lang="hu-HU" dirty="0" smtClean="0"/>
              <a:t>Ausztriától</a:t>
            </a:r>
            <a:endParaRPr lang="hu-HU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1338606" y="6061435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polgárosodás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3223968" y="6004875"/>
            <a:ext cx="157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</a:t>
            </a:r>
            <a:r>
              <a:rPr lang="hu-HU" dirty="0" smtClean="0"/>
              <a:t>agyar nyelv </a:t>
            </a:r>
          </a:p>
          <a:p>
            <a:pPr algn="ctr"/>
            <a:r>
              <a:rPr lang="hu-HU" dirty="0" smtClean="0"/>
              <a:t>ügye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5213022" y="6099142"/>
            <a:ext cx="175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közteherviselés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9502220" y="6033156"/>
            <a:ext cx="1545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</a:t>
            </a:r>
            <a:r>
              <a:rPr lang="hu-HU" dirty="0" smtClean="0"/>
              <a:t>emzetiségek</a:t>
            </a:r>
          </a:p>
          <a:p>
            <a:pPr algn="ctr"/>
            <a:r>
              <a:rPr lang="hu-HU" dirty="0" smtClean="0"/>
              <a:t>ügye</a:t>
            </a:r>
            <a:endParaRPr lang="hu-HU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7420466" y="6015873"/>
            <a:ext cx="142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j</a:t>
            </a:r>
            <a:r>
              <a:rPr lang="hu-HU" dirty="0" smtClean="0"/>
              <a:t>obbágy-</a:t>
            </a:r>
          </a:p>
          <a:p>
            <a:r>
              <a:rPr lang="hu-HU" dirty="0" smtClean="0"/>
              <a:t>felszabadítás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682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0" y="664292"/>
            <a:ext cx="833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Párosítsa Széchenyi gyakorlati alkotásait a képekhez! (3. vázlatpont).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reformkor hajnalán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2" y="1044551"/>
            <a:ext cx="2571428" cy="143079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90" y="4928443"/>
            <a:ext cx="2604626" cy="144926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228" y="1038491"/>
            <a:ext cx="2607025" cy="141838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582" y="4822513"/>
            <a:ext cx="2299854" cy="157833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97" y="3162856"/>
            <a:ext cx="2573069" cy="139990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161" y="5016767"/>
            <a:ext cx="2568283" cy="13378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019" y="4960769"/>
            <a:ext cx="2588027" cy="1440031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1109" y="2742883"/>
            <a:ext cx="2376090" cy="1705066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3288144" y="4036290"/>
            <a:ext cx="187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Óbudai hajógyár</a:t>
            </a:r>
            <a:endParaRPr lang="hu-HU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897418" y="3550808"/>
            <a:ext cx="1154546" cy="36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Lánchíd</a:t>
            </a:r>
            <a:endParaRPr lang="hu-HU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232727" y="3001818"/>
            <a:ext cx="217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Folyamszabályozás</a:t>
            </a:r>
            <a:endParaRPr lang="hu-HU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5527963" y="3034144"/>
            <a:ext cx="344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Magyar Tudományos Akadémia</a:t>
            </a:r>
            <a:endParaRPr lang="hu-HU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7592291" y="3990109"/>
            <a:ext cx="131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Gőzmalom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7712363" y="3537526"/>
            <a:ext cx="1745673" cy="36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Lóversenyzés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874328" y="3999343"/>
            <a:ext cx="11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Kaszinó</a:t>
            </a:r>
            <a:endParaRPr lang="hu-HU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3223489" y="3519054"/>
            <a:ext cx="217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Balatoni gőzhajózás</a:t>
            </a:r>
            <a:endParaRPr lang="hu-HU" b="1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0935" y="1117278"/>
            <a:ext cx="2501507" cy="1497185"/>
          </a:xfrm>
          <a:prstGeom prst="rect">
            <a:avLst/>
          </a:prstGeom>
        </p:spPr>
      </p:pic>
      <p:sp>
        <p:nvSpPr>
          <p:cNvPr id="25" name="Szövegdoboz 24"/>
          <p:cNvSpPr txBox="1"/>
          <p:nvPr/>
        </p:nvSpPr>
        <p:spPr>
          <a:xfrm>
            <a:off x="6336051" y="4429978"/>
            <a:ext cx="273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Selyemhernyó tenyésztés</a:t>
            </a:r>
            <a:endParaRPr lang="hu-HU" b="1" dirty="0"/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6867" y="1015344"/>
            <a:ext cx="1476375" cy="1905000"/>
          </a:xfrm>
          <a:prstGeom prst="rect">
            <a:avLst/>
          </a:prstGeom>
        </p:spPr>
      </p:pic>
      <p:sp>
        <p:nvSpPr>
          <p:cNvPr id="28" name="Szövegdoboz 27"/>
          <p:cNvSpPr txBox="1"/>
          <p:nvPr/>
        </p:nvSpPr>
        <p:spPr>
          <a:xfrm>
            <a:off x="3412503" y="4506012"/>
            <a:ext cx="204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Hitel című műve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8901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Országgyűlések a reformkorban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0" y="66429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A Feladat szentesített törvényei alapján egészítse ki a táblázatot a reformkori országgyűlések eredményeivel! (1. vázlatpont).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églalap 14">
            <a:hlinkClick r:id="rId2"/>
          </p:cNvPr>
          <p:cNvSpPr/>
          <p:nvPr/>
        </p:nvSpPr>
        <p:spPr>
          <a:xfrm>
            <a:off x="11193518" y="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7" name="Tábláza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068885"/>
              </p:ext>
            </p:extLst>
          </p:nvPr>
        </p:nvGraphicFramePr>
        <p:xfrm>
          <a:off x="-1" y="1383804"/>
          <a:ext cx="1087655" cy="3957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655">
                  <a:extLst>
                    <a:ext uri="{9D8B030D-6E8A-4147-A177-3AD203B41FA5}">
                      <a16:colId xmlns:a16="http://schemas.microsoft.com/office/drawing/2014/main" val="2457473673"/>
                    </a:ext>
                  </a:extLst>
                </a:gridCol>
              </a:tblGrid>
              <a:tr h="776783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099750"/>
                  </a:ext>
                </a:extLst>
              </a:tr>
              <a:tr h="52486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65632"/>
                  </a:ext>
                </a:extLst>
              </a:tr>
              <a:tr h="1010653">
                <a:tc>
                  <a:txBody>
                    <a:bodyPr/>
                    <a:lstStyle/>
                    <a:p>
                      <a:r>
                        <a:rPr lang="hu-HU" b="1" dirty="0" smtClean="0"/>
                        <a:t>1832-36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139711"/>
                  </a:ext>
                </a:extLst>
              </a:tr>
              <a:tr h="770021">
                <a:tc>
                  <a:txBody>
                    <a:bodyPr/>
                    <a:lstStyle/>
                    <a:p>
                      <a:r>
                        <a:rPr lang="hu-HU" b="1" dirty="0" smtClean="0"/>
                        <a:t>1839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759063"/>
                  </a:ext>
                </a:extLst>
              </a:tr>
              <a:tr h="875272">
                <a:tc>
                  <a:txBody>
                    <a:bodyPr/>
                    <a:lstStyle/>
                    <a:p>
                      <a:r>
                        <a:rPr lang="hu-HU" b="1" dirty="0" smtClean="0"/>
                        <a:t>1843-44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450555"/>
                  </a:ext>
                </a:extLst>
              </a:tr>
            </a:tbl>
          </a:graphicData>
        </a:graphic>
      </p:graphicFrame>
      <p:graphicFrame>
        <p:nvGraphicFramePr>
          <p:cNvPr id="18" name="Tábláza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25494"/>
              </p:ext>
            </p:extLst>
          </p:nvPr>
        </p:nvGraphicFramePr>
        <p:xfrm>
          <a:off x="1088724" y="1393431"/>
          <a:ext cx="11103276" cy="394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546">
                  <a:extLst>
                    <a:ext uri="{9D8B030D-6E8A-4147-A177-3AD203B41FA5}">
                      <a16:colId xmlns:a16="http://schemas.microsoft.com/office/drawing/2014/main" val="2250516803"/>
                    </a:ext>
                  </a:extLst>
                </a:gridCol>
                <a:gridCol w="1850546">
                  <a:extLst>
                    <a:ext uri="{9D8B030D-6E8A-4147-A177-3AD203B41FA5}">
                      <a16:colId xmlns:a16="http://schemas.microsoft.com/office/drawing/2014/main" val="2554800223"/>
                    </a:ext>
                  </a:extLst>
                </a:gridCol>
                <a:gridCol w="1850546">
                  <a:extLst>
                    <a:ext uri="{9D8B030D-6E8A-4147-A177-3AD203B41FA5}">
                      <a16:colId xmlns:a16="http://schemas.microsoft.com/office/drawing/2014/main" val="777579614"/>
                    </a:ext>
                  </a:extLst>
                </a:gridCol>
                <a:gridCol w="1850546">
                  <a:extLst>
                    <a:ext uri="{9D8B030D-6E8A-4147-A177-3AD203B41FA5}">
                      <a16:colId xmlns:a16="http://schemas.microsoft.com/office/drawing/2014/main" val="2749977403"/>
                    </a:ext>
                  </a:extLst>
                </a:gridCol>
                <a:gridCol w="1850546">
                  <a:extLst>
                    <a:ext uri="{9D8B030D-6E8A-4147-A177-3AD203B41FA5}">
                      <a16:colId xmlns:a16="http://schemas.microsoft.com/office/drawing/2014/main" val="676079359"/>
                    </a:ext>
                  </a:extLst>
                </a:gridCol>
                <a:gridCol w="1850546">
                  <a:extLst>
                    <a:ext uri="{9D8B030D-6E8A-4147-A177-3AD203B41FA5}">
                      <a16:colId xmlns:a16="http://schemas.microsoft.com/office/drawing/2014/main" val="978446594"/>
                    </a:ext>
                  </a:extLst>
                </a:gridCol>
              </a:tblGrid>
              <a:tr h="69874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Polgári átalakulás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Nemzeti függetlenség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988565"/>
                  </a:ext>
                </a:extLst>
              </a:tr>
              <a:tr h="60290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344141"/>
                  </a:ext>
                </a:extLst>
              </a:tr>
              <a:tr h="101065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498131"/>
                  </a:ext>
                </a:extLst>
              </a:tr>
              <a:tr h="779647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117027"/>
                  </a:ext>
                </a:extLst>
              </a:tr>
              <a:tr h="85235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19511"/>
                  </a:ext>
                </a:extLst>
              </a:tr>
            </a:tbl>
          </a:graphicData>
        </a:graphic>
      </p:graphicFrame>
      <p:sp>
        <p:nvSpPr>
          <p:cNvPr id="20" name="Szövegdoboz 19"/>
          <p:cNvSpPr txBox="1"/>
          <p:nvPr/>
        </p:nvSpPr>
        <p:spPr>
          <a:xfrm>
            <a:off x="3145161" y="2017611"/>
            <a:ext cx="142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j</a:t>
            </a:r>
            <a:r>
              <a:rPr lang="hu-HU" dirty="0" smtClean="0"/>
              <a:t>obbágy-</a:t>
            </a:r>
          </a:p>
          <a:p>
            <a:r>
              <a:rPr lang="hu-HU" dirty="0" smtClean="0"/>
              <a:t>felszabadítás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909913" y="2067311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</a:t>
            </a:r>
            <a:r>
              <a:rPr lang="hu-HU" dirty="0" smtClean="0"/>
              <a:t>lszakadás </a:t>
            </a:r>
          </a:p>
          <a:p>
            <a:r>
              <a:rPr lang="hu-HU" dirty="0" smtClean="0"/>
              <a:t>Ausztriától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8565460" y="2009163"/>
            <a:ext cx="157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</a:t>
            </a:r>
            <a:r>
              <a:rPr lang="hu-HU" dirty="0" smtClean="0"/>
              <a:t>agyar nyelv </a:t>
            </a:r>
          </a:p>
          <a:p>
            <a:pPr algn="ctr"/>
            <a:r>
              <a:rPr lang="hu-HU" dirty="0" smtClean="0"/>
              <a:t>ügye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0435043" y="2000732"/>
            <a:ext cx="1545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</a:t>
            </a:r>
            <a:r>
              <a:rPr lang="hu-HU" dirty="0" smtClean="0"/>
              <a:t>emzetiségek</a:t>
            </a:r>
          </a:p>
          <a:p>
            <a:pPr algn="ctr"/>
            <a:r>
              <a:rPr lang="hu-HU" dirty="0" smtClean="0"/>
              <a:t>ügye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1152418" y="2074951"/>
            <a:ext cx="175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közteherviselés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4935443" y="2169815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polgárosodás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650480" y="5578537"/>
            <a:ext cx="1830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Ogy. költségeit a nemesség viseli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406314" y="5707785"/>
            <a:ext cx="9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hídvám</a:t>
            </a:r>
            <a:endParaRPr lang="hu-HU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5617945" y="5557683"/>
            <a:ext cx="145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s</a:t>
            </a:r>
            <a:r>
              <a:rPr lang="hu-HU" b="1" dirty="0" smtClean="0"/>
              <a:t>zabad gyáralapítás</a:t>
            </a:r>
            <a:endParaRPr lang="hu-HU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189297" y="5605808"/>
            <a:ext cx="165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n</a:t>
            </a:r>
            <a:r>
              <a:rPr lang="hu-HU" b="1" dirty="0" smtClean="0"/>
              <a:t>em nemesek hivatalviselése</a:t>
            </a:r>
            <a:endParaRPr lang="hu-HU" b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3664016" y="5605809"/>
            <a:ext cx="176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h</a:t>
            </a:r>
            <a:r>
              <a:rPr lang="hu-HU" b="1" dirty="0" smtClean="0"/>
              <a:t>ivatalos nyelv a magyar</a:t>
            </a:r>
            <a:endParaRPr lang="hu-HU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10335930" y="5549662"/>
            <a:ext cx="1532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ö</a:t>
            </a:r>
            <a:r>
              <a:rPr lang="hu-HU" b="1" dirty="0" smtClean="0"/>
              <a:t>nkéntes örökváltság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1678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318661" y="0"/>
            <a:ext cx="10873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Országgyűlések a reformkorban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3" y="955607"/>
            <a:ext cx="1780673" cy="251555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916" y="949490"/>
            <a:ext cx="1784924" cy="254446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545" y="948788"/>
            <a:ext cx="1971435" cy="251630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363" y="992354"/>
            <a:ext cx="1876921" cy="249293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7654" y="978164"/>
            <a:ext cx="1840184" cy="2543500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0" y="556808"/>
            <a:ext cx="6905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Melyik reformkori politikusra ismer a képen? (2.pont)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0000647" y="1896171"/>
            <a:ext cx="188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Táncsics Mihály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0076044" y="2924472"/>
            <a:ext cx="164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Kossuth Lajos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0027920" y="1268929"/>
            <a:ext cx="182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Báró Wesselényi Miklós</a:t>
            </a:r>
            <a:endParaRPr lang="hu-HU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0037545" y="2327704"/>
            <a:ext cx="1886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Gróf Széchenyi István</a:t>
            </a:r>
            <a:endParaRPr lang="hu-HU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0095296" y="3251734"/>
            <a:ext cx="188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Kölcsey Ferenc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9272342" y="923246"/>
            <a:ext cx="26116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Képek forrása: https</a:t>
            </a:r>
            <a:r>
              <a:rPr lang="hu-HU" sz="1000" dirty="0"/>
              <a:t>://</a:t>
            </a:r>
            <a:r>
              <a:rPr lang="hu-HU" sz="1000" dirty="0" smtClean="0"/>
              <a:t>hu.wikipedia.org/wiki/</a:t>
            </a:r>
            <a:endParaRPr lang="hu-HU" sz="1000" dirty="0"/>
          </a:p>
        </p:txBody>
      </p:sp>
      <p:sp>
        <p:nvSpPr>
          <p:cNvPr id="37" name="Téglalap 36"/>
          <p:cNvSpPr/>
          <p:nvPr/>
        </p:nvSpPr>
        <p:spPr>
          <a:xfrm>
            <a:off x="0" y="3924504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Kossuth Lajos 1802-ben született a </a:t>
            </a:r>
            <a:r>
              <a:rPr lang="hu-HU" dirty="0" smtClean="0"/>
              <a:t>Zemplén megyei </a:t>
            </a:r>
            <a:r>
              <a:rPr lang="hu-HU" dirty="0"/>
              <a:t>Monokon, birtoktalan </a:t>
            </a:r>
            <a:r>
              <a:rPr lang="hu-HU" dirty="0" smtClean="0"/>
              <a:t>nemesi családban</a:t>
            </a:r>
            <a:r>
              <a:rPr lang="hu-HU" dirty="0"/>
              <a:t>. Jogi tanulmányait Sárospatakon</a:t>
            </a:r>
          </a:p>
          <a:p>
            <a:r>
              <a:rPr lang="hu-HU" dirty="0"/>
              <a:t>végezte, majd ügyvédként Pesten </a:t>
            </a:r>
            <a:r>
              <a:rPr lang="hu-HU" dirty="0" smtClean="0"/>
              <a:t>és Sátoraljaújhelyen dolgozott. A fiatal</a:t>
            </a:r>
            <a:r>
              <a:rPr lang="hu-HU" dirty="0"/>
              <a:t>, vagyontalan </a:t>
            </a:r>
            <a:r>
              <a:rPr lang="hu-HU" dirty="0" smtClean="0"/>
              <a:t>kisnemes a cenzúrát megkerülve</a:t>
            </a:r>
            <a:r>
              <a:rPr lang="hu-HU" dirty="0"/>
              <a:t>, magánlevél formájában tudósította az </a:t>
            </a:r>
            <a:r>
              <a:rPr lang="hu-HU" dirty="0" smtClean="0"/>
              <a:t>érdeklődőket az </a:t>
            </a:r>
            <a:r>
              <a:rPr lang="hu-HU" dirty="0"/>
              <a:t>országgyűlés tanácskozásairól. A </a:t>
            </a:r>
            <a:r>
              <a:rPr lang="hu-HU" dirty="0" smtClean="0"/>
              <a:t>reformok ügyét </a:t>
            </a:r>
            <a:r>
              <a:rPr lang="hu-HU" dirty="0"/>
              <a:t>támogató Országgyűlési </a:t>
            </a:r>
            <a:r>
              <a:rPr lang="hu-HU" dirty="0" smtClean="0"/>
              <a:t>Tudósítások, az országgyűlés bezárását követően a Törvényhatósági Tudósítások Kossuthot országosan </a:t>
            </a:r>
            <a:r>
              <a:rPr lang="hu-HU" dirty="0"/>
              <a:t>ismert személlyé tették</a:t>
            </a:r>
            <a:r>
              <a:rPr lang="hu-HU" dirty="0" smtClean="0"/>
              <a:t>. </a:t>
            </a:r>
            <a:r>
              <a:rPr lang="hu-HU" dirty="0"/>
              <a:t>Munkáját az </a:t>
            </a:r>
            <a:r>
              <a:rPr lang="hu-HU" dirty="0" smtClean="0"/>
              <a:t>országgyűlés üléseit </a:t>
            </a:r>
            <a:r>
              <a:rPr lang="hu-HU" dirty="0"/>
              <a:t>látogató joghallgató </a:t>
            </a:r>
            <a:r>
              <a:rPr lang="hu-HU" dirty="0" smtClean="0"/>
              <a:t>diákok, az országgyűlési </a:t>
            </a:r>
            <a:r>
              <a:rPr lang="hu-HU" dirty="0"/>
              <a:t>i</a:t>
            </a:r>
            <a:r>
              <a:rPr lang="hu-HU" dirty="0" smtClean="0"/>
              <a:t>fjak </a:t>
            </a:r>
            <a:r>
              <a:rPr lang="hu-HU" dirty="0"/>
              <a:t>is segítették</a:t>
            </a:r>
            <a:r>
              <a:rPr lang="hu-HU" dirty="0" smtClean="0"/>
              <a:t>. Kossuthot perbe </a:t>
            </a:r>
            <a:r>
              <a:rPr lang="hu-HU" dirty="0"/>
              <a:t>fogták, és </a:t>
            </a:r>
            <a:r>
              <a:rPr lang="hu-HU" dirty="0" smtClean="0"/>
              <a:t>bebörtönözték. </a:t>
            </a:r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börtönéveket hasznosan töltötte. Az angol </a:t>
            </a:r>
            <a:r>
              <a:rPr lang="hu-HU" dirty="0" smtClean="0"/>
              <a:t>nyelvű Biblia, Shakespeare </a:t>
            </a:r>
            <a:r>
              <a:rPr lang="hu-HU" dirty="0"/>
              <a:t>(</a:t>
            </a:r>
            <a:r>
              <a:rPr lang="hu-HU" dirty="0" err="1"/>
              <a:t>sékszpír</a:t>
            </a:r>
            <a:r>
              <a:rPr lang="hu-HU" dirty="0"/>
              <a:t>) és egy kiejtési szótár segítségével </a:t>
            </a:r>
            <a:r>
              <a:rPr lang="hu-HU" dirty="0" smtClean="0"/>
              <a:t>megtanult angolul. Szabadulás után a Pesti </a:t>
            </a:r>
            <a:r>
              <a:rPr lang="hu-HU" dirty="0" err="1" smtClean="0"/>
              <a:t>Hirlap</a:t>
            </a:r>
            <a:r>
              <a:rPr lang="hu-HU" dirty="0" smtClean="0"/>
              <a:t> főszerkesztője lett.</a:t>
            </a:r>
            <a:endParaRPr lang="hu-HU" dirty="0"/>
          </a:p>
        </p:txBody>
      </p:sp>
      <p:sp>
        <p:nvSpPr>
          <p:cNvPr id="54" name="Szövegdoboz 53"/>
          <p:cNvSpPr txBox="1"/>
          <p:nvPr/>
        </p:nvSpPr>
        <p:spPr>
          <a:xfrm>
            <a:off x="0" y="3558286"/>
            <a:ext cx="795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Tegye sorrendbe Kossuth politikai pályájának eseményeit! (3.pont)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5" name="Téglalap 54"/>
          <p:cNvSpPr/>
          <p:nvPr/>
        </p:nvSpPr>
        <p:spPr>
          <a:xfrm>
            <a:off x="125129" y="5890662"/>
            <a:ext cx="529389" cy="308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Téglalap 55"/>
          <p:cNvSpPr/>
          <p:nvPr/>
        </p:nvSpPr>
        <p:spPr>
          <a:xfrm>
            <a:off x="123524" y="6206693"/>
            <a:ext cx="529389" cy="308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Téglalap 56"/>
          <p:cNvSpPr/>
          <p:nvPr/>
        </p:nvSpPr>
        <p:spPr>
          <a:xfrm>
            <a:off x="123524" y="6530741"/>
            <a:ext cx="529389" cy="308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Szövegdoboz 58"/>
          <p:cNvSpPr txBox="1"/>
          <p:nvPr/>
        </p:nvSpPr>
        <p:spPr>
          <a:xfrm>
            <a:off x="683395" y="5871411"/>
            <a:ext cx="308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Országgyűlési Tudósítások</a:t>
            </a:r>
            <a:endParaRPr lang="hu-HU" dirty="0"/>
          </a:p>
        </p:txBody>
      </p:sp>
      <p:sp>
        <p:nvSpPr>
          <p:cNvPr id="60" name="Téglalap 59"/>
          <p:cNvSpPr/>
          <p:nvPr/>
        </p:nvSpPr>
        <p:spPr>
          <a:xfrm>
            <a:off x="4175760" y="5909912"/>
            <a:ext cx="529389" cy="308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Téglalap 60"/>
          <p:cNvSpPr/>
          <p:nvPr/>
        </p:nvSpPr>
        <p:spPr>
          <a:xfrm>
            <a:off x="4174155" y="6225943"/>
            <a:ext cx="529389" cy="308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Téglalap 61"/>
          <p:cNvSpPr/>
          <p:nvPr/>
        </p:nvSpPr>
        <p:spPr>
          <a:xfrm>
            <a:off x="4174155" y="6549991"/>
            <a:ext cx="529389" cy="308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Téglalap 62"/>
          <p:cNvSpPr/>
          <p:nvPr/>
        </p:nvSpPr>
        <p:spPr>
          <a:xfrm>
            <a:off x="7981980" y="5909912"/>
            <a:ext cx="529389" cy="308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Téglalap 63"/>
          <p:cNvSpPr/>
          <p:nvPr/>
        </p:nvSpPr>
        <p:spPr>
          <a:xfrm>
            <a:off x="7980375" y="6225943"/>
            <a:ext cx="529389" cy="308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Szövegdoboz 65"/>
          <p:cNvSpPr txBox="1"/>
          <p:nvPr/>
        </p:nvSpPr>
        <p:spPr>
          <a:xfrm>
            <a:off x="8520994" y="5869806"/>
            <a:ext cx="308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Törvényhatósági Tudósítások</a:t>
            </a:r>
            <a:endParaRPr lang="hu-HU" dirty="0"/>
          </a:p>
        </p:txBody>
      </p:sp>
      <p:sp>
        <p:nvSpPr>
          <p:cNvPr id="67" name="Szövegdoboz 66"/>
          <p:cNvSpPr txBox="1"/>
          <p:nvPr/>
        </p:nvSpPr>
        <p:spPr>
          <a:xfrm>
            <a:off x="4734025" y="6168187"/>
            <a:ext cx="195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Jogi tanulmányok</a:t>
            </a:r>
            <a:endParaRPr lang="hu-HU" dirty="0"/>
          </a:p>
        </p:txBody>
      </p:sp>
      <p:sp>
        <p:nvSpPr>
          <p:cNvPr id="68" name="Szövegdoboz 67"/>
          <p:cNvSpPr txBox="1"/>
          <p:nvPr/>
        </p:nvSpPr>
        <p:spPr>
          <a:xfrm>
            <a:off x="681789" y="6488668"/>
            <a:ext cx="156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Angolul tanul</a:t>
            </a:r>
            <a:endParaRPr lang="hu-HU" dirty="0"/>
          </a:p>
        </p:txBody>
      </p:sp>
      <p:sp>
        <p:nvSpPr>
          <p:cNvPr id="69" name="Szövegdoboz 68"/>
          <p:cNvSpPr txBox="1"/>
          <p:nvPr/>
        </p:nvSpPr>
        <p:spPr>
          <a:xfrm>
            <a:off x="8501745" y="6197065"/>
            <a:ext cx="15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Monoki</a:t>
            </a:r>
            <a:r>
              <a:rPr lang="hu-HU" dirty="0" smtClean="0"/>
              <a:t> évek</a:t>
            </a:r>
            <a:endParaRPr lang="hu-HU" dirty="0"/>
          </a:p>
        </p:txBody>
      </p:sp>
      <p:sp>
        <p:nvSpPr>
          <p:cNvPr id="70" name="Szövegdoboz 69"/>
          <p:cNvSpPr txBox="1"/>
          <p:nvPr/>
        </p:nvSpPr>
        <p:spPr>
          <a:xfrm>
            <a:off x="4724400" y="5852159"/>
            <a:ext cx="265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Perbe fogják, </a:t>
            </a:r>
            <a:r>
              <a:rPr lang="hu-HU" dirty="0" err="1" smtClean="0"/>
              <a:t>bebörtönzik</a:t>
            </a:r>
            <a:endParaRPr lang="hu-HU" dirty="0"/>
          </a:p>
        </p:txBody>
      </p:sp>
      <p:sp>
        <p:nvSpPr>
          <p:cNvPr id="71" name="Szövegdoboz 70"/>
          <p:cNvSpPr txBox="1"/>
          <p:nvPr/>
        </p:nvSpPr>
        <p:spPr>
          <a:xfrm>
            <a:off x="4724401" y="6488668"/>
            <a:ext cx="228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Joggyakornok Pesten</a:t>
            </a:r>
            <a:endParaRPr lang="hu-HU" dirty="0"/>
          </a:p>
        </p:txBody>
      </p:sp>
      <p:sp>
        <p:nvSpPr>
          <p:cNvPr id="72" name="Szövegdoboz 71"/>
          <p:cNvSpPr txBox="1"/>
          <p:nvPr/>
        </p:nvSpPr>
        <p:spPr>
          <a:xfrm>
            <a:off x="672164" y="6168190"/>
            <a:ext cx="308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Ügyvéd Sátoraljaújhelyen</a:t>
            </a:r>
            <a:endParaRPr lang="hu-HU" dirty="0"/>
          </a:p>
        </p:txBody>
      </p:sp>
      <p:sp>
        <p:nvSpPr>
          <p:cNvPr id="48" name="Téglalap 47"/>
          <p:cNvSpPr/>
          <p:nvPr/>
        </p:nvSpPr>
        <p:spPr>
          <a:xfrm>
            <a:off x="7976599" y="6549991"/>
            <a:ext cx="529389" cy="308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Szövegdoboz 49"/>
          <p:cNvSpPr txBox="1"/>
          <p:nvPr/>
        </p:nvSpPr>
        <p:spPr>
          <a:xfrm>
            <a:off x="8510710" y="6488668"/>
            <a:ext cx="254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Pesti Hírlap főszerkesztő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27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Kossuth Lajos politikai tevékenysége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3598342"/>
            <a:ext cx="10597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A szöveg alapján rendszerezze Széchenyi és Kossuth reformjait a Feladatban! (2. vázlatpont).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3951427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Reformokról való elgondolásaik többnyire különbözőek voltak. Ellentétes Széchenyi és Kossuth eszközrendszere, ugyanis Széchenyi Habsburg-párti, a Habsburgok segítségével szerette volna véghezvinni a reformokat, ellentétben </a:t>
            </a:r>
            <a:r>
              <a:rPr lang="hu-HU" dirty="0" err="1"/>
              <a:t>Kossuthtal</a:t>
            </a:r>
            <a:r>
              <a:rPr lang="hu-HU" dirty="0"/>
              <a:t>, aki a reformok gátját látta a Habsburg házban. Kossuth gyorsabb változásokat akart, nem volt tekintettel az udvar érzékenységére, így küzdött a nemzeti önrendelkezésért is</a:t>
            </a:r>
            <a:r>
              <a:rPr lang="hu-HU" dirty="0" smtClean="0"/>
              <a:t>. </a:t>
            </a:r>
            <a:r>
              <a:rPr lang="hu-HU" dirty="0"/>
              <a:t>Kossuth a köznemességre támaszkodva reformok útján vélte megteremteni a polgári nemzetállamot. Széchenyi szerint a főnemességnek kell a reformfolyamat élére állni. </a:t>
            </a:r>
            <a:r>
              <a:rPr lang="hu-HU" dirty="0" smtClean="0"/>
              <a:t>Kossuth </a:t>
            </a:r>
            <a:r>
              <a:rPr lang="hu-HU" dirty="0"/>
              <a:t>az arisztokráciával szemben pedig az ellenzéki köznemességet tartotta a változások irányítójának. Gazdasági téren Széchenyi </a:t>
            </a:r>
            <a:r>
              <a:rPr lang="hu-HU" dirty="0" smtClean="0"/>
              <a:t>a szabad </a:t>
            </a:r>
            <a:r>
              <a:rPr lang="hu-HU" dirty="0"/>
              <a:t>piaci elveket vallotta, és az önkéntes örökváltság pártján állt. Kossuth inkább a védővámos gazdaságpolitikát részesítette előnyben, és a kötelező örökváltságot tartotta elfogadhatónak. Míg Széchenyi a nemzetiségekkel szembeni türelemre intett, addig Kossuth a kor szellemének megfelelően harcos nacionalista volt. Az ország közvéleménye és az ellenzéki politikusok mindenesetre az 1840-es években valamennyien Kossuth mellé álltak. 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7" name="Téglalap 6">
            <a:hlinkClick r:id="rId2"/>
          </p:cNvPr>
          <p:cNvSpPr/>
          <p:nvPr/>
        </p:nvSpPr>
        <p:spPr>
          <a:xfrm>
            <a:off x="11088312" y="353931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-48126" y="590740"/>
            <a:ext cx="1170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Rendszerezze Széchenyi és Kossuth politikai pályáját!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Kattintson 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</a:rPr>
              <a:t>az 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elemre 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</a:rPr>
              <a:t>a helyes válaszért</a:t>
            </a: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49382" y="1385455"/>
            <a:ext cx="3278909" cy="2152072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252248" y="1019505"/>
            <a:ext cx="325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Gróf Széchenyi István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715438" y="1296125"/>
            <a:ext cx="3278909" cy="2152072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8718304" y="930175"/>
            <a:ext cx="325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Kossuth Lajos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584027" y="2385850"/>
            <a:ext cx="277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Országgyűlési Tudósítások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547243" y="1897120"/>
            <a:ext cx="240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Köznemesi származású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7110248" y="2391102"/>
            <a:ext cx="127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Védegylet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824247" y="1450427"/>
            <a:ext cx="299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Törvényhatósági Tudósítások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605047" y="1061545"/>
            <a:ext cx="259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Arisztokrata származású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573516" y="3174124"/>
            <a:ext cx="263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Pesti Hírlap főszerkesztője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6863255" y="1030014"/>
            <a:ext cx="195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Hitel című műve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759669" y="2806262"/>
            <a:ext cx="270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MTA alapítására felajánlás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253655" y="1933904"/>
            <a:ext cx="2480442" cy="36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Nyugat-európai utazások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01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970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Magyarország fejlődése az 1840-es években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0" y="664292"/>
            <a:ext cx="780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A szöveg alapján készítsen vázlatot a gazdaságról! (1. vázlatpont).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3588428"/>
            <a:ext cx="10597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</a:t>
            </a:r>
            <a:r>
              <a:rPr lang="hu-HU" sz="2000" b="1" dirty="0">
                <a:solidFill>
                  <a:srgbClr val="323264"/>
                </a:solidFill>
              </a:rPr>
              <a:t>R</a:t>
            </a:r>
            <a:r>
              <a:rPr lang="hu-HU" sz="2000" b="1" dirty="0" smtClean="0">
                <a:solidFill>
                  <a:srgbClr val="323264"/>
                </a:solidFill>
              </a:rPr>
              <a:t>endszerezze a műveket a szerzőkhöz! (2. vázlatpont). 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5" y="3934719"/>
            <a:ext cx="1523800" cy="193729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475" y="3925592"/>
            <a:ext cx="1354118" cy="193033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580" y="3969943"/>
            <a:ext cx="1547178" cy="193204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881" y="3985124"/>
            <a:ext cx="1909812" cy="190981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6340" y="3976596"/>
            <a:ext cx="1454647" cy="191479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2779" y="3927371"/>
            <a:ext cx="1915428" cy="1915428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6352676" y="6492240"/>
            <a:ext cx="108765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Himnusz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745129" y="6492240"/>
            <a:ext cx="108765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Szózat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590224" y="6488668"/>
            <a:ext cx="113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Bánk bán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7113070" y="6171034"/>
            <a:ext cx="166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zongoraművek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3503598" y="6179421"/>
            <a:ext cx="133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János vitéz</a:t>
            </a:r>
            <a:endParaRPr lang="hu-HU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226520" y="6492240"/>
            <a:ext cx="108765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Toldi</a:t>
            </a:r>
            <a:endParaRPr lang="hu-HU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976262" y="6179420"/>
            <a:ext cx="208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Kőszívű ember fiai</a:t>
            </a:r>
            <a:endParaRPr lang="hu-HU" b="1" dirty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2356" y="3970045"/>
            <a:ext cx="1485298" cy="1895808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113899" y="5476412"/>
            <a:ext cx="148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Liszt Ferenc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681212" y="5224552"/>
            <a:ext cx="148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Vörösmarty Mihály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356009" y="5574268"/>
            <a:ext cx="148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Jókai Mór</a:t>
            </a:r>
            <a:endParaRPr lang="hu-HU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6994357" y="5272677"/>
            <a:ext cx="148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Petőfi Sándor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8534401" y="5214926"/>
            <a:ext cx="148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Kölcsey Ferenc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0363200" y="5455557"/>
            <a:ext cx="148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Erkel Ferenc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11027779" y="631848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956652"/>
            <a:ext cx="123652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ipari forradalom számos európai országban </a:t>
            </a:r>
            <a:r>
              <a:rPr lang="hu-HU" dirty="0" smtClean="0"/>
              <a:t>megindult az </a:t>
            </a:r>
            <a:r>
              <a:rPr lang="hu-HU" dirty="0"/>
              <a:t>1830-as években. A Habsburg Birodalom </a:t>
            </a:r>
            <a:r>
              <a:rPr lang="hu-HU" dirty="0" smtClean="0"/>
              <a:t>gazdaságában is megkezdődött az </a:t>
            </a:r>
            <a:r>
              <a:rPr lang="hu-HU" dirty="0"/>
              <a:t>átalakulás. </a:t>
            </a:r>
            <a:r>
              <a:rPr lang="hu-HU" dirty="0" smtClean="0"/>
              <a:t>A hazai </a:t>
            </a:r>
            <a:r>
              <a:rPr lang="hu-HU" dirty="0"/>
              <a:t>mezőgazdaság terményei iránt is megnőtt a </a:t>
            </a:r>
            <a:r>
              <a:rPr lang="hu-HU" dirty="0" smtClean="0"/>
              <a:t>kereslet. Országszerte </a:t>
            </a:r>
            <a:r>
              <a:rPr lang="hu-HU" dirty="0"/>
              <a:t>megkezdődött a belvizek lecsapolása </a:t>
            </a:r>
            <a:r>
              <a:rPr lang="hu-HU" dirty="0" smtClean="0"/>
              <a:t>és az </a:t>
            </a:r>
            <a:r>
              <a:rPr lang="hu-HU" dirty="0"/>
              <a:t>erdőirtás, hogy növelni tudják a megművelhető </a:t>
            </a:r>
            <a:r>
              <a:rPr lang="hu-HU" dirty="0" smtClean="0"/>
              <a:t>szántóterületeket. A </a:t>
            </a:r>
            <a:r>
              <a:rPr lang="hu-HU" dirty="0"/>
              <a:t>meggazdagodó német és zsidó </a:t>
            </a:r>
            <a:r>
              <a:rPr lang="hu-HU" dirty="0" smtClean="0"/>
              <a:t>terménykereskedők a </a:t>
            </a:r>
            <a:r>
              <a:rPr lang="hu-HU" dirty="0"/>
              <a:t>haszon nagy részét </a:t>
            </a:r>
            <a:r>
              <a:rPr lang="hu-HU" dirty="0" smtClean="0"/>
              <a:t>befektették</a:t>
            </a:r>
            <a:r>
              <a:rPr lang="hu-HU" dirty="0"/>
              <a:t>. Pénzelték </a:t>
            </a:r>
            <a:r>
              <a:rPr lang="hu-HU" dirty="0" smtClean="0"/>
              <a:t>a folyamszabályozást</a:t>
            </a:r>
            <a:r>
              <a:rPr lang="hu-HU" dirty="0"/>
              <a:t>, a hídépítést, elkezdődött a vasútfejlesztés</a:t>
            </a:r>
          </a:p>
          <a:p>
            <a:r>
              <a:rPr lang="hu-HU" dirty="0"/>
              <a:t>is. Az első magyar vasútvonal Pest és Vác között </a:t>
            </a:r>
            <a:r>
              <a:rPr lang="hu-HU" dirty="0" smtClean="0"/>
              <a:t>épült meg</a:t>
            </a:r>
            <a:r>
              <a:rPr lang="hu-HU" dirty="0"/>
              <a:t>, </a:t>
            </a:r>
            <a:r>
              <a:rPr lang="hu-HU" dirty="0" smtClean="0"/>
              <a:t>1846-ban. 1840-ben </a:t>
            </a:r>
            <a:r>
              <a:rPr lang="hu-HU" dirty="0"/>
              <a:t>törvény biztosított a bárkinek a jogot arra, hogy</a:t>
            </a:r>
          </a:p>
          <a:p>
            <a:r>
              <a:rPr lang="hu-HU" dirty="0"/>
              <a:t>gyárakat alapítson. </a:t>
            </a:r>
            <a:r>
              <a:rPr lang="hu-HU" dirty="0" smtClean="0"/>
              <a:t>Élve </a:t>
            </a:r>
            <a:r>
              <a:rPr lang="hu-HU" dirty="0"/>
              <a:t>a lehetőséggel a vállalkozók újabb nemzedéke </a:t>
            </a:r>
            <a:r>
              <a:rPr lang="hu-HU" dirty="0" smtClean="0"/>
              <a:t>gőzmalmokat, cukorgyárakat</a:t>
            </a:r>
            <a:r>
              <a:rPr lang="hu-HU" dirty="0"/>
              <a:t>, fűrésztelepeket és </a:t>
            </a:r>
            <a:r>
              <a:rPr lang="hu-HU" dirty="0" smtClean="0"/>
              <a:t>papírgyárakat épített </a:t>
            </a:r>
            <a:r>
              <a:rPr lang="hu-HU" dirty="0"/>
              <a:t>. </a:t>
            </a:r>
            <a:r>
              <a:rPr lang="hu-HU" dirty="0" smtClean="0"/>
              <a:t>Nyugat-Európához </a:t>
            </a:r>
            <a:r>
              <a:rPr lang="hu-HU" dirty="0"/>
              <a:t>képest azonban még így </a:t>
            </a:r>
            <a:r>
              <a:rPr lang="hu-HU" dirty="0" smtClean="0"/>
              <a:t>is nagy </a:t>
            </a:r>
            <a:r>
              <a:rPr lang="hu-HU" dirty="0"/>
              <a:t>volt az ország lemaradása ezen a téren. </a:t>
            </a:r>
            <a:r>
              <a:rPr lang="hu-HU" dirty="0" smtClean="0"/>
              <a:t>Magyarországon is </a:t>
            </a:r>
            <a:r>
              <a:rPr lang="hu-HU" dirty="0"/>
              <a:t>megjelentek a gőzzel meghajtott gépek. </a:t>
            </a:r>
            <a:r>
              <a:rPr lang="hu-HU" dirty="0" smtClean="0"/>
              <a:t>A </a:t>
            </a:r>
            <a:r>
              <a:rPr lang="hu-HU" dirty="0"/>
              <a:t>gazdasági fellendülést </a:t>
            </a:r>
            <a:r>
              <a:rPr lang="hu-HU" dirty="0" smtClean="0"/>
              <a:t>mutatta </a:t>
            </a:r>
            <a:r>
              <a:rPr lang="hu-HU" dirty="0"/>
              <a:t>a városok fejlődése is. </a:t>
            </a:r>
            <a:r>
              <a:rPr lang="hu-HU" dirty="0" smtClean="0"/>
              <a:t>Ebben élen </a:t>
            </a:r>
            <a:r>
              <a:rPr lang="hu-HU" dirty="0"/>
              <a:t>járt Pest, amely kezdett az ország központjává válni.</a:t>
            </a:r>
          </a:p>
        </p:txBody>
      </p:sp>
    </p:spTree>
    <p:extLst>
      <p:ext uri="{BB962C8B-B14F-4D97-AF65-F5344CB8AC3E}">
        <p14:creationId xmlns:p14="http://schemas.microsoft.com/office/powerpoint/2010/main" val="6097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. egyéni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4367</TotalTime>
  <Words>2749</Words>
  <Application>Microsoft Office PowerPoint</Application>
  <PresentationFormat>Szélesvásznú</PresentationFormat>
  <Paragraphs>399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Wingdings</vt:lpstr>
      <vt:lpstr>Office-téma</vt:lpstr>
      <vt:lpstr>A reformkor és az 1848/49-es szabadságharc Magyarországon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történelem kezdete</dc:title>
  <dc:creator>Maczko András</dc:creator>
  <cp:lastModifiedBy>IGH004</cp:lastModifiedBy>
  <cp:revision>287</cp:revision>
  <dcterms:created xsi:type="dcterms:W3CDTF">2018-08-20T12:49:51Z</dcterms:created>
  <dcterms:modified xsi:type="dcterms:W3CDTF">2020-03-10T09:56:51Z</dcterms:modified>
</cp:coreProperties>
</file>