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3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zko András" initials="MA" lastIdx="1" clrIdx="0">
    <p:extLst>
      <p:ext uri="{19B8F6BF-5375-455C-9EA6-DF929625EA0E}">
        <p15:presenceInfo xmlns:p15="http://schemas.microsoft.com/office/powerpoint/2012/main" userId="Maczko Andr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963232"/>
    <a:srgbClr val="323264"/>
    <a:srgbClr val="FF9900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tortenelem_7/lecke_01_00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1_00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aczko.k3net.hu/tori/feltalalok.htm" TargetMode="External"/><Relationship Id="rId3" Type="http://schemas.openxmlformats.org/officeDocument/2006/relationships/hyperlink" Target="http://maczko.k3net.hu/tori/7_1_nemzetallamok.pptx" TargetMode="External"/><Relationship Id="rId7" Type="http://schemas.openxmlformats.org/officeDocument/2006/relationships/hyperlink" Target="http://maczko.k3net.hu/tori/olasz-nemet_terkep.htm" TargetMode="External"/><Relationship Id="rId2" Type="http://schemas.openxmlformats.org/officeDocument/2006/relationships/hyperlink" Target="http://maczko.k3net.hu/tori/word/7o_1_tema_ip_forr2_szak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zko.k3net.hu/tori/tanmod_7_1_nemzetallamok_fogalom.html" TargetMode="External"/><Relationship Id="rId5" Type="http://schemas.openxmlformats.org/officeDocument/2006/relationships/hyperlink" Target="http://maczko.k3net.hu/tori/tanmod_7_1_nemzetallamok_evszam.html" TargetMode="External"/><Relationship Id="rId4" Type="http://schemas.openxmlformats.org/officeDocument/2006/relationships/hyperlink" Target="http://maczko.k3net.hu/tori/tanmod_7_1_nemzetallamok_szemel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tortenelem_7/lecke_01_001" TargetMode="External"/><Relationship Id="rId2" Type="http://schemas.openxmlformats.org/officeDocument/2006/relationships/hyperlink" Target="https://zanza.tv/tortenelem/ujkor-nemzetallamok-es-birodalmi-politika-kora/nemzetallamok-kora-1849-1914-nag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tortenelem_7/lecke_01_00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2.jpeg"/><Relationship Id="rId2" Type="http://schemas.openxmlformats.org/officeDocument/2006/relationships/hyperlink" Target="https://www.nkp.hu/tankonyv/tortenelem_7/lecke_01_0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://maczko.k3net.hu/tori/vazlatok_7_1.html#nemzetallam" TargetMode="External"/><Relationship Id="rId4" Type="http://schemas.openxmlformats.org/officeDocument/2006/relationships/hyperlink" Target="https://zanza.tv/tortenelem/ujkor-nemzetallamok-es-birodalmi-politika-kora/az-olasz-egyseg-kialakulas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aczko.k3net.hu/tori/olasz_egyseg.html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maczko.k3net.hu/tori/vazlatok_7_1.html#nemzetallam" TargetMode="External"/><Relationship Id="rId2" Type="http://schemas.openxmlformats.org/officeDocument/2006/relationships/hyperlink" Target="https://www.nkp.hu/tankonyv/tortenelem_7/lecke_01_0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zanza.tv/tortenelem/ujkor-nemzetallamok-es-birodalmi-politika-kora/az-olasz-egyseg-kialakulasa" TargetMode="External"/><Relationship Id="rId4" Type="http://schemas.openxmlformats.org/officeDocument/2006/relationships/hyperlink" Target="https://zanza.tv/tortenelem/ujkor-nemzetallamok-es-birodalmi-politika-kora/nemet-egyseg-kialakulasa-polgari-all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hyperlink" Target="https://www.nkp.hu/tankonyv/tortenelem_7/lecke_01_0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zko.k3net.hu/tori/usa_polgarhaboru.html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zanza.tv/tortenelem/ujkor-nemzetallamok-es-birodalmi-politika-kora/polgarhaboru-az-amerikai-egyesul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hyperlink" Target="https://www.nkp.hu/tankonyv/tortenelem_7/lecke_01_00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s://zanza.tv/tortenelem/ujkor-nemzetallamok-es-birodalmi-politika-kora/polgarhaboru-az-amerikai-egyesult" TargetMode="Externa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1_00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9.png"/><Relationship Id="rId2" Type="http://schemas.openxmlformats.org/officeDocument/2006/relationships/image" Target="../media/image10.png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hyperlink" Target="https://www.nkp.hu/tankonyv/tortenelem_7/lecke_01_004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Nemzetállamok kora és a gazdasági élet új jelenségei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7.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FI-504010701/1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8164945" y="1547094"/>
            <a:ext cx="4027055" cy="4285673"/>
          </a:xfrm>
          <a:prstGeom prst="rect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1496290"/>
            <a:ext cx="4027055" cy="4285673"/>
          </a:xfrm>
          <a:prstGeom prst="rect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06954" y="47137"/>
            <a:ext cx="1068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Ipari forr. 2. szakasza - Idő és távolság legyőzése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19851" y="685021"/>
            <a:ext cx="1042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Rendszerezze az ipari forradalom következményeit!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csoport nevére!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06" y="731206"/>
            <a:ext cx="687594" cy="492992"/>
          </a:xfrm>
          <a:prstGeom prst="rect">
            <a:avLst/>
          </a:prstGeom>
        </p:spPr>
      </p:pic>
      <p:pic>
        <p:nvPicPr>
          <p:cNvPr id="18" name="Kép 1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008582" y="1062181"/>
            <a:ext cx="404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Vasbetonnal olcsóbb magas házak, hidak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336471" y="1362486"/>
            <a:ext cx="32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Dinamitot a hadiipar is használja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013198" y="1658050"/>
            <a:ext cx="405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Monopólium korlátozza a szabad versenyt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281052" y="2009031"/>
            <a:ext cx="3338945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Olcsó villanykörtével közvilágítás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114799" y="2332305"/>
            <a:ext cx="3569854" cy="38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Villanyvilágítással éjszakai műszak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253343" y="2664813"/>
            <a:ext cx="3431309" cy="37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Árammal működő háztartási gépek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976252" y="2997323"/>
            <a:ext cx="404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Árammal működő liftek a felhőkarcolóba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38071" y="3357540"/>
            <a:ext cx="323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Közlekedési eszközök fejlődése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364180" y="3680814"/>
            <a:ext cx="3311236" cy="37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Több gépjármű miatt több baleset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419599" y="4022560"/>
            <a:ext cx="336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Közlekedésrendészeti szabályok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013198" y="4355067"/>
            <a:ext cx="4114800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Műtrágya, növényvédő szerek-jobb termés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281054" y="4669105"/>
            <a:ext cx="352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Orvostudomány fejlődése - oltások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271168" y="5899884"/>
            <a:ext cx="314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Környezetszennyeződés megnő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299526" y="5352595"/>
            <a:ext cx="357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Alacsony munkabérek - szegénység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9602725" y="5899588"/>
            <a:ext cx="2664689" cy="37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Szuezi és Panama csatorna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29748" y="5919125"/>
            <a:ext cx="32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Nyomornegyedek a városokban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362577" y="5842123"/>
            <a:ext cx="335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Ivóvízellátás, szennyvíz elvezetés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179456" y="5010727"/>
            <a:ext cx="380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Iskolázottság, kultúra könnyen elérhető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5310" y="1135117"/>
            <a:ext cx="353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KEDVEZŐ HATÁS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8371489" y="1140371"/>
            <a:ext cx="353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KEDVEZŐTLEN HATÁS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0" y="6343071"/>
            <a:ext cx="78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Oldja meg az Okostankönyv feladatát: Az ipari forradalom hatása!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2332" y="224756"/>
            <a:ext cx="499668" cy="5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34297 -0.18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4427 -0.096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48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7056 -0.1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3" y="-9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34466 -0.03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5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5456 0.07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37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33972 0.087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4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35273 0.0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3289 0.0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2617 -0.020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10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2057 -0.0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263 -0.038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1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3302 -0.02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14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3242 -0.061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-310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3295 -0.048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-240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2981 -0.039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-199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33451 -0.03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-194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48737 -0.110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55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73347 -0.0733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kerekített téglalap 19"/>
          <p:cNvSpPr/>
          <p:nvPr/>
        </p:nvSpPr>
        <p:spPr>
          <a:xfrm>
            <a:off x="8183802" y="4270341"/>
            <a:ext cx="3925455" cy="251695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111217" y="4194931"/>
            <a:ext cx="3925455" cy="258294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68404" y="779669"/>
            <a:ext cx="78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Oldja meg az Okostankönyv feladatát: Képzeletbeli szalagcímek!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06954" y="47137"/>
            <a:ext cx="1068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Ipari forr. 2. szakasza - Idő és távolság legyőzése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6201" y="1084812"/>
            <a:ext cx="11433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rendszerezze munkásmozgalom irányzatait! (___. pont)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csoport nevére!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247" y="640426"/>
            <a:ext cx="499668" cy="5279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332" y="517379"/>
            <a:ext cx="499668" cy="52794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06" y="976594"/>
            <a:ext cx="687594" cy="49299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31875" y="3786340"/>
            <a:ext cx="37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Hatalom megszerzése forradalommal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282954" y="3722966"/>
            <a:ext cx="37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Hatalom megszerzése választásokon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638996" y="3826948"/>
            <a:ext cx="3059670" cy="38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Diktatórikus hatalomgyakorlás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404984" y="5296483"/>
            <a:ext cx="322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Cél: </a:t>
            </a:r>
            <a:r>
              <a:rPr lang="hu-HU" dirty="0"/>
              <a:t>teljes egyenlőségen </a:t>
            </a:r>
            <a:r>
              <a:rPr lang="hu-HU" dirty="0" smtClean="0"/>
              <a:t>alapuló kommunizmus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832567" y="4406651"/>
            <a:ext cx="243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Magántulajdon helyett </a:t>
            </a:r>
          </a:p>
          <a:p>
            <a:pPr algn="ctr"/>
            <a:r>
              <a:rPr lang="hu-HU" dirty="0" smtClean="0"/>
              <a:t>közösségi tulajdon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159455" y="4075472"/>
            <a:ext cx="37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Elutasítják a diktatórikus módszereket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41080" y="4989397"/>
            <a:ext cx="2738582" cy="38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Parlamentáris demokrácia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845802" y="5884658"/>
            <a:ext cx="265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Szakszervezetek alapítása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424409" y="6211669"/>
            <a:ext cx="351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Munkabér emelés, választójog, jobb munkakörülmények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45650" y="4183407"/>
            <a:ext cx="30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Kommunista irányzat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8614812" y="4272862"/>
            <a:ext cx="30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Szociáldemokrata irányzat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8852" y="1389433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/>
              <a:t>A kommunisták azt </a:t>
            </a:r>
            <a:r>
              <a:rPr lang="hu-HU" i="1" dirty="0"/>
              <a:t>hirdették, hogy a munkásosztálynak </a:t>
            </a:r>
            <a:r>
              <a:rPr lang="hu-HU" i="1" dirty="0" smtClean="0"/>
              <a:t>forradalom útján </a:t>
            </a:r>
            <a:r>
              <a:rPr lang="hu-HU" i="1" dirty="0"/>
              <a:t>kell megszereznie a hatalmat a </a:t>
            </a:r>
            <a:r>
              <a:rPr lang="hu-HU" i="1" dirty="0" smtClean="0"/>
              <a:t>kizsákmányolónak tartott </a:t>
            </a:r>
            <a:r>
              <a:rPr lang="hu-HU" i="1" dirty="0"/>
              <a:t>tőkés polgári rétegtől. A </a:t>
            </a:r>
            <a:r>
              <a:rPr lang="hu-HU" i="1" dirty="0" smtClean="0"/>
              <a:t>diktatórikus eszközöket </a:t>
            </a:r>
            <a:r>
              <a:rPr lang="hu-HU" i="1" dirty="0"/>
              <a:t>is nyíltan hirdető mozgalom végső </a:t>
            </a:r>
            <a:r>
              <a:rPr lang="hu-HU" i="1" dirty="0" smtClean="0"/>
              <a:t>célként a </a:t>
            </a:r>
            <a:r>
              <a:rPr lang="hu-HU" i="1" dirty="0"/>
              <a:t>teljes egyenlőségen alapuló kommunizmust akarta </a:t>
            </a:r>
            <a:r>
              <a:rPr lang="hu-HU" i="1" dirty="0" smtClean="0"/>
              <a:t>megvalósítani, ahol </a:t>
            </a:r>
            <a:r>
              <a:rPr lang="hu-HU" i="1" dirty="0"/>
              <a:t>a magántulajdon helyett a közösség egésze </a:t>
            </a:r>
            <a:r>
              <a:rPr lang="hu-HU" i="1" dirty="0" smtClean="0"/>
              <a:t>fog rendelkezni </a:t>
            </a:r>
            <a:r>
              <a:rPr lang="hu-HU" i="1" dirty="0"/>
              <a:t>megtermelt javak felett. A </a:t>
            </a:r>
            <a:r>
              <a:rPr lang="hu-HU" i="1" dirty="0" smtClean="0"/>
              <a:t>szociáldemokraták nagyrészt </a:t>
            </a:r>
            <a:r>
              <a:rPr lang="hu-HU" i="1" dirty="0"/>
              <a:t>elfogadták Marx nézeteit, de úgy </a:t>
            </a:r>
            <a:r>
              <a:rPr lang="hu-HU" i="1" dirty="0" smtClean="0"/>
              <a:t>gondolták, hogy </a:t>
            </a:r>
            <a:r>
              <a:rPr lang="hu-HU" i="1" dirty="0"/>
              <a:t>a munkásság hatalomra jutása békés eszközökkel </a:t>
            </a:r>
            <a:r>
              <a:rPr lang="hu-HU" i="1" dirty="0" smtClean="0"/>
              <a:t>is elérhető </a:t>
            </a:r>
            <a:r>
              <a:rPr lang="hu-HU" i="1" dirty="0"/>
              <a:t>a demokrácia keretei között. Azaz elutasították </a:t>
            </a:r>
            <a:r>
              <a:rPr lang="hu-HU" i="1" dirty="0" smtClean="0"/>
              <a:t>a kommunisták </a:t>
            </a:r>
            <a:r>
              <a:rPr lang="hu-HU" i="1" dirty="0"/>
              <a:t>forradalmi és diktatórikus törekvéseit. </a:t>
            </a:r>
            <a:r>
              <a:rPr lang="hu-HU" i="1" dirty="0" smtClean="0"/>
              <a:t>Éppen ezért </a:t>
            </a:r>
            <a:r>
              <a:rPr lang="hu-HU" i="1" dirty="0"/>
              <a:t>a munkások érdekeinek a képviseletére </a:t>
            </a:r>
            <a:r>
              <a:rPr lang="hu-HU" i="1" dirty="0" smtClean="0"/>
              <a:t>szakszervezeteket és </a:t>
            </a:r>
            <a:r>
              <a:rPr lang="hu-HU" i="1" dirty="0"/>
              <a:t>szociáldemokrata pártokat kell alakítani. </a:t>
            </a:r>
            <a:r>
              <a:rPr lang="hu-HU" i="1" dirty="0" smtClean="0"/>
              <a:t>Legfőbb követeléseik </a:t>
            </a:r>
            <a:r>
              <a:rPr lang="hu-HU" i="1" dirty="0"/>
              <a:t>közé tartozott a választójog megadása </a:t>
            </a:r>
            <a:r>
              <a:rPr lang="hu-HU" i="1" dirty="0" smtClean="0"/>
              <a:t>a munkásság </a:t>
            </a:r>
            <a:r>
              <a:rPr lang="hu-HU" i="1" dirty="0"/>
              <a:t>részére, valamint a munkakörülmények </a:t>
            </a:r>
            <a:r>
              <a:rPr lang="hu-HU" i="1" dirty="0" smtClean="0"/>
              <a:t>javítása, a </a:t>
            </a:r>
            <a:r>
              <a:rPr lang="hu-HU" i="1" dirty="0"/>
              <a:t>munkaidő csökkentése és a bérek emelése.</a:t>
            </a:r>
          </a:p>
        </p:txBody>
      </p:sp>
    </p:spTree>
    <p:extLst>
      <p:ext uri="{BB962C8B-B14F-4D97-AF65-F5344CB8AC3E}">
        <p14:creationId xmlns:p14="http://schemas.microsoft.com/office/powerpoint/2010/main" val="13024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0625 0.1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59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66849 0.170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24" y="8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33073 0.14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7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32878 0.118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33072 0.134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66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33555 0.139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6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3893 0.061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30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32344 -0.012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60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32878 -0.009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Összefoglalás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41890" y="659639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38400" y="1752459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óra anyaga - prezentáció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171" y="4474223"/>
            <a:ext cx="375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Térképen adott helyek megnevezése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07689" y="2386639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személy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26547" y="3122285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esemény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82764" y="3780638"/>
            <a:ext cx="5289754" cy="37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fogalmak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146611" y="1071141"/>
            <a:ext cx="31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lap a tanuláshoz</a:t>
            </a:r>
            <a:endParaRPr lang="hu-HU" b="1" dirty="0"/>
          </a:p>
        </p:txBody>
      </p:sp>
      <p:sp>
        <p:nvSpPr>
          <p:cNvPr id="13" name="Téglalap 12">
            <a:hlinkClick r:id="rId2"/>
          </p:cNvPr>
          <p:cNvSpPr/>
          <p:nvPr/>
        </p:nvSpPr>
        <p:spPr>
          <a:xfrm>
            <a:off x="6430495" y="103044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1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églalap 13">
            <a:hlinkClick r:id="rId3"/>
          </p:cNvPr>
          <p:cNvSpPr/>
          <p:nvPr/>
        </p:nvSpPr>
        <p:spPr>
          <a:xfrm>
            <a:off x="6411641" y="170917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2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églalap 14">
            <a:hlinkClick r:id="rId4"/>
          </p:cNvPr>
          <p:cNvSpPr/>
          <p:nvPr/>
        </p:nvSpPr>
        <p:spPr>
          <a:xfrm>
            <a:off x="6430495" y="236905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3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églalap 15">
            <a:hlinkClick r:id="rId5"/>
          </p:cNvPr>
          <p:cNvSpPr/>
          <p:nvPr/>
        </p:nvSpPr>
        <p:spPr>
          <a:xfrm>
            <a:off x="6411642" y="310434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4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Téglalap 16">
            <a:hlinkClick r:id="rId6"/>
          </p:cNvPr>
          <p:cNvSpPr/>
          <p:nvPr/>
        </p:nvSpPr>
        <p:spPr>
          <a:xfrm>
            <a:off x="6413214" y="379407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5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Téglalap 17">
            <a:hlinkClick r:id="rId7"/>
          </p:cNvPr>
          <p:cNvSpPr/>
          <p:nvPr/>
        </p:nvSpPr>
        <p:spPr>
          <a:xfrm>
            <a:off x="6422639" y="447280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6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136073" y="5189876"/>
            <a:ext cx="524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feltalálók</a:t>
            </a:r>
            <a:endParaRPr lang="hu-HU" b="1" dirty="0"/>
          </a:p>
        </p:txBody>
      </p:sp>
      <p:sp>
        <p:nvSpPr>
          <p:cNvPr id="20" name="Téglalap 19">
            <a:hlinkClick r:id="rId8"/>
          </p:cNvPr>
          <p:cNvSpPr/>
          <p:nvPr/>
        </p:nvSpPr>
        <p:spPr>
          <a:xfrm>
            <a:off x="6413545" y="51370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</a:t>
            </a:r>
            <a:r>
              <a:rPr kumimoji="0" lang="hu-HU" sz="1600" b="1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7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7956155" y="2163003"/>
            <a:ext cx="3906981" cy="384232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67855" y="2168258"/>
            <a:ext cx="3906981" cy="384232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761672" y="0"/>
            <a:ext cx="470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Európa a világ élén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23414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Téglalap 3">
            <a:hlinkClick r:id="rId2"/>
          </p:cNvPr>
          <p:cNvSpPr/>
          <p:nvPr/>
        </p:nvSpPr>
        <p:spPr>
          <a:xfrm>
            <a:off x="10931752" y="83127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307783" y="1283855"/>
            <a:ext cx="18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0’45-től – 3’42-ig</a:t>
            </a:r>
            <a:endParaRPr lang="hu-HU" dirty="0"/>
          </a:p>
        </p:txBody>
      </p:sp>
      <p:pic>
        <p:nvPicPr>
          <p:cNvPr id="7" name="Kép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46375" y="632233"/>
            <a:ext cx="976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A videó segítségével rendszerezze az ismereteket! Megoldását írja az 1. vázlatpontba!</a:t>
            </a:r>
          </a:p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helyes válaszért az adott ismeretre!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73" y="258619"/>
            <a:ext cx="533633" cy="53431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230254" y="1623124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Viktória királynő - Viktoriánus kor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05090" y="2309708"/>
            <a:ext cx="253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Alkotmányos monarchia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530437" y="3267435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Szabadságjogok kiterjesztése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632416" y="3653076"/>
            <a:ext cx="252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Választójog kiterjesztése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213781" y="4453783"/>
            <a:ext cx="371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Hatalmas gyarmatbirodalom – világ-kereskedelem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82350" y="5019865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Világ egyik legerősebb flottája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682074" y="5835191"/>
            <a:ext cx="2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Cél: európai erőegyensúly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148702" y="1249049"/>
            <a:ext cx="1473200" cy="37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III. Napóleon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305529" y="1977770"/>
            <a:ext cx="129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Császárság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673219" y="2589133"/>
            <a:ext cx="26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Gyarmatok kiterjesztése: Észak-Afrika, </a:t>
            </a:r>
            <a:r>
              <a:rPr lang="hu-HU" dirty="0" err="1" smtClean="0"/>
              <a:t>Indokína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551242" y="4044288"/>
            <a:ext cx="283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1870 vereség a poroszoktól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737871" y="5418980"/>
            <a:ext cx="25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Uralkodó fogságba kerül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52248" y="1642106"/>
            <a:ext cx="389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Nagy - Britannia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982577" y="1615833"/>
            <a:ext cx="389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Franciaország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" y="6140686"/>
            <a:ext cx="1078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2. Olvassa el a Tk.10.oldal Európa nagymamája részt, majd kattintson az Okostankönyv ikonra! Oldja meg az 1. feladatot!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Világbirodalom Viktória királynő </a:t>
            </a:r>
            <a: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kezében!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AutoShape 4" descr="Összecsukás"/>
          <p:cNvSpPr>
            <a:spLocks noChangeAspect="1" noChangeArrowheads="1"/>
          </p:cNvSpPr>
          <p:nvPr/>
        </p:nvSpPr>
        <p:spPr bwMode="auto">
          <a:xfrm>
            <a:off x="1659412" y="17065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55" y="6071764"/>
            <a:ext cx="533633" cy="5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32149 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31732 0.159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2019 0.15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3194 0.065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32188 -0.032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30703 0.110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29609 0.084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3099 -0.036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31341 0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032 -0.01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29948 0.035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3043 0.0259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08160" y="0"/>
            <a:ext cx="571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Európa a világ élén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7264" t="16518" r="31292" b="14554"/>
          <a:stretch/>
        </p:blipFill>
        <p:spPr>
          <a:xfrm>
            <a:off x="111372" y="3120271"/>
            <a:ext cx="4696298" cy="2962044"/>
          </a:xfrm>
          <a:prstGeom prst="rect">
            <a:avLst/>
          </a:prstGeom>
        </p:spPr>
      </p:pic>
      <p:pic>
        <p:nvPicPr>
          <p:cNvPr id="5" name="Kép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46374" y="632233"/>
            <a:ext cx="1050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11. oldalán Írország és London fejezet alapján írjon rövid vázlatot!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elyes válasz Mutat!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712" y="788233"/>
            <a:ext cx="533633" cy="53431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1193518" y="24440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7559" y="2368336"/>
            <a:ext cx="1143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4. </a:t>
            </a:r>
            <a:r>
              <a:rPr lang="hu-HU" sz="2000" b="1" dirty="0">
                <a:solidFill>
                  <a:srgbClr val="323264"/>
                </a:solidFill>
              </a:rPr>
              <a:t>Olvassa el a </a:t>
            </a:r>
            <a:r>
              <a:rPr lang="hu-HU" sz="2000" b="1" dirty="0" smtClean="0">
                <a:solidFill>
                  <a:srgbClr val="323264"/>
                </a:solidFill>
              </a:rPr>
              <a:t>Tk.11. oldal Kis napóleon részt</a:t>
            </a:r>
            <a:r>
              <a:rPr lang="hu-HU" sz="2000" b="1" dirty="0">
                <a:solidFill>
                  <a:srgbClr val="323264"/>
                </a:solidFill>
              </a:rPr>
              <a:t>, majd </a:t>
            </a:r>
            <a:r>
              <a:rPr lang="hu-HU" sz="2000" b="1" dirty="0" smtClean="0">
                <a:solidFill>
                  <a:srgbClr val="323264"/>
                </a:solidFill>
              </a:rPr>
              <a:t>kattintson </a:t>
            </a:r>
            <a:r>
              <a:rPr lang="hu-HU" sz="2000" b="1" dirty="0">
                <a:solidFill>
                  <a:srgbClr val="323264"/>
                </a:solidFill>
              </a:rPr>
              <a:t>az Okostankönyv ikonra! Oldja meg </a:t>
            </a:r>
            <a:r>
              <a:rPr lang="hu-HU" sz="2000" b="1" dirty="0" smtClean="0">
                <a:solidFill>
                  <a:srgbClr val="323264"/>
                </a:solidFill>
              </a:rPr>
              <a:t>a 2. </a:t>
            </a:r>
            <a:r>
              <a:rPr lang="hu-HU" sz="2000" b="1" dirty="0">
                <a:solidFill>
                  <a:srgbClr val="323264"/>
                </a:solidFill>
              </a:rPr>
              <a:t>feladatot! </a:t>
            </a:r>
            <a: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Francia gyarmatbirodalom!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2461966"/>
            <a:ext cx="533633" cy="534316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0" y="6150114"/>
            <a:ext cx="1124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Kattintson </a:t>
            </a:r>
            <a:r>
              <a:rPr lang="hu-HU" sz="2000" b="1" dirty="0">
                <a:solidFill>
                  <a:srgbClr val="323264"/>
                </a:solidFill>
              </a:rPr>
              <a:t>az Okostankönyv ikonra! </a:t>
            </a:r>
            <a:r>
              <a:rPr lang="hu-HU" sz="2000" b="1" dirty="0" smtClean="0">
                <a:solidFill>
                  <a:srgbClr val="323264"/>
                </a:solidFill>
              </a:rPr>
              <a:t>Nézze meg AZ Eiffel-toronyról szóló videót, majd oldja meg a hozzá tartozó feladatot! </a:t>
            </a:r>
            <a: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Eiffel-torony!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203" y="6060923"/>
            <a:ext cx="687594" cy="49299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73377" y="1046375"/>
            <a:ext cx="471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 Írország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Anglia meghódítja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Katolikus – református ellentét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Ír burgonyavész 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kivándorlás Amerikába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874469" y="1010239"/>
            <a:ext cx="471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London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etropolisz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Első földalatti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Első világkiállítás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957010" y="3076761"/>
            <a:ext cx="653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</a:t>
            </a:r>
            <a:r>
              <a:rPr lang="hu-HU" sz="2000" b="1" dirty="0">
                <a:solidFill>
                  <a:srgbClr val="323264"/>
                </a:solidFill>
              </a:rPr>
              <a:t>A modern nagyvárosok milyen jellegzetességei </a:t>
            </a:r>
            <a:r>
              <a:rPr lang="hu-HU" sz="2000" b="1" dirty="0" err="1" smtClean="0">
                <a:solidFill>
                  <a:srgbClr val="323264"/>
                </a:solidFill>
              </a:rPr>
              <a:t>figyelhe-tők</a:t>
            </a:r>
            <a:r>
              <a:rPr lang="hu-HU" sz="2000" b="1" dirty="0" smtClean="0">
                <a:solidFill>
                  <a:srgbClr val="323264"/>
                </a:solidFill>
              </a:rPr>
              <a:t> </a:t>
            </a:r>
            <a:r>
              <a:rPr lang="hu-HU" sz="2000" b="1" dirty="0">
                <a:solidFill>
                  <a:srgbClr val="323264"/>
                </a:solidFill>
              </a:rPr>
              <a:t>meg a képen?</a:t>
            </a:r>
            <a:r>
              <a:rPr lang="hu-HU" altLang="hu-HU" sz="2000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Helyes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válaszért kattintson a  képre!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06" y="3190990"/>
            <a:ext cx="687594" cy="492992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5139890" y="3830858"/>
            <a:ext cx="3869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Emeletes bérházak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Hatalmas sugárutak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Közparkok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Sétány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Nagy forgalom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Közvilágítás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Sűrűn lakott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Modern közlekedési eszközök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Nemzetállamok kora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5" name="Téglalap 4">
            <a:hlinkClick r:id="rId4"/>
          </p:cNvPr>
          <p:cNvSpPr/>
          <p:nvPr/>
        </p:nvSpPr>
        <p:spPr>
          <a:xfrm>
            <a:off x="10571349" y="276252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1314117"/>
            <a:ext cx="12118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19. században pedig az államok sorra átvették mindazon feladatokat, amelyeket korábban az egyházakra bíztak: a népesség nyilvántartását, (születések, házasságok, halálozások feljegyzését), az oktatásügyet és a szegények segélyezését. Az egyházi bíráskodás hatáskörét megpróbálták </a:t>
            </a:r>
            <a:r>
              <a:rPr lang="hu-HU" dirty="0" smtClean="0"/>
              <a:t>visszaszorítani. </a:t>
            </a:r>
            <a:r>
              <a:rPr lang="hu-HU" dirty="0"/>
              <a:t>A gazdasági fejlődés pedig megkövetelte a súlyok, mértékek, pénzek egységesítését, az utak, csatornák, hidak és kikötők kiépítését. Meg kellett szervezni az egységes törvénykönyvek kidolgozását, az egységes elvek szerinti vámrendszer kiépítését. </a:t>
            </a:r>
            <a:r>
              <a:rPr lang="hu-HU" dirty="0" smtClean="0"/>
              <a:t>A nacionalizmus térhódítása is segítette az egységes nemzetállamok kialakulását.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46374" y="632233"/>
            <a:ext cx="1026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A szöveg segítségével készítsen vázlatot: Nemzeti egység címmel! (1. vázlatpont)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helyes válaszért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églalap 9">
            <a:hlinkClick r:id="rId5"/>
          </p:cNvPr>
          <p:cNvSpPr/>
          <p:nvPr/>
        </p:nvSpPr>
        <p:spPr>
          <a:xfrm>
            <a:off x="11193518" y="33250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06" y="894373"/>
            <a:ext cx="687594" cy="49299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0" y="2717127"/>
            <a:ext cx="1048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rendezze: Itália! (2. vázlatpont 1-4)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számra a kép mellett!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2735343"/>
            <a:ext cx="533633" cy="53431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" y="3054285"/>
            <a:ext cx="3538339" cy="3803715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452486" y="3591612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1.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80300" y="5450264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1.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53677" y="3395220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2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726676" y="4243633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2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849224" y="4809241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3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641075" y="5224020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4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207443" y="6213835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4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619889" y="3101420"/>
            <a:ext cx="168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</a:t>
            </a:r>
            <a:r>
              <a:rPr lang="hu-HU" b="1" dirty="0" smtClean="0"/>
              <a:t>. Észak-Itália: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621463" y="3517770"/>
            <a:ext cx="24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 Észak,-Közép-Itália: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602608" y="4271910"/>
            <a:ext cx="174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3. Közép-Itália:</a:t>
            </a:r>
            <a:endParaRPr lang="hu-HU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612037" y="4765185"/>
            <a:ext cx="145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4. Dél-Itália:</a:t>
            </a:r>
            <a:endParaRPr lang="hu-HU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9609056" y="3893269"/>
            <a:ext cx="258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Szárd-Piemonti Királyság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0169952" y="5186315"/>
            <a:ext cx="202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Lombardia, Velence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9508503" y="4534291"/>
            <a:ext cx="268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Habsburg uralom, befolyás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0834542" y="4864225"/>
            <a:ext cx="135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Pápai állam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0375772" y="3563330"/>
            <a:ext cx="178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Egyházi irányítás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9128290" y="4194925"/>
            <a:ext cx="306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Szicíliai és Nápolyi  Királyság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0435471" y="3242816"/>
            <a:ext cx="17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Francia befolyás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8061206" y="4777506"/>
            <a:ext cx="29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–</a:t>
            </a:r>
            <a:endParaRPr lang="hu-HU" b="1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7031302" y="4276992"/>
            <a:ext cx="29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–</a:t>
            </a:r>
            <a:endParaRPr lang="hu-HU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646370" y="5275842"/>
            <a:ext cx="628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A videó segítségével magyarázza: </a:t>
            </a:r>
            <a:r>
              <a:rPr lang="hu-HU" sz="2000" b="1" dirty="0" err="1" smtClean="0">
                <a:solidFill>
                  <a:srgbClr val="323264"/>
                </a:solidFill>
              </a:rPr>
              <a:t>risorgimento</a:t>
            </a:r>
            <a:r>
              <a:rPr lang="hu-HU" sz="2000" b="1" dirty="0" smtClean="0">
                <a:solidFill>
                  <a:srgbClr val="323264"/>
                </a:solidFill>
              </a:rPr>
              <a:t>  - </a:t>
            </a:r>
            <a:r>
              <a:rPr lang="hu-HU" sz="2000" b="1" dirty="0" err="1" smtClean="0">
                <a:solidFill>
                  <a:srgbClr val="323264"/>
                </a:solidFill>
              </a:rPr>
              <a:t>Viva</a:t>
            </a:r>
            <a:r>
              <a:rPr lang="hu-HU" sz="2000" b="1" dirty="0" smtClean="0">
                <a:solidFill>
                  <a:srgbClr val="323264"/>
                </a:solidFill>
              </a:rPr>
              <a:t> </a:t>
            </a:r>
            <a:r>
              <a:rPr lang="hu-HU" sz="2000" b="1" dirty="0">
                <a:solidFill>
                  <a:srgbClr val="323264"/>
                </a:solidFill>
              </a:rPr>
              <a:t>V</a:t>
            </a:r>
            <a:r>
              <a:rPr lang="hu-HU" sz="2000" b="1" dirty="0" smtClean="0">
                <a:solidFill>
                  <a:srgbClr val="323264"/>
                </a:solidFill>
              </a:rPr>
              <a:t>erdi!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 a válaszért!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églalap 37">
            <a:hlinkClick r:id="rId4"/>
          </p:cNvPr>
          <p:cNvSpPr/>
          <p:nvPr/>
        </p:nvSpPr>
        <p:spPr>
          <a:xfrm>
            <a:off x="10232861" y="551374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55" y="5486564"/>
            <a:ext cx="533633" cy="534316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3590223" y="6005569"/>
            <a:ext cx="86017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Viva</a:t>
            </a:r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Verdi: </a:t>
            </a:r>
            <a:r>
              <a:rPr lang="hu-HU" sz="17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Viva</a:t>
            </a:r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17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Vittorio</a:t>
            </a:r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17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Emanuele</a:t>
            </a:r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Re D’ </a:t>
            </a:r>
            <a:r>
              <a:rPr lang="hu-HU" sz="17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Italia</a:t>
            </a:r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Éljen </a:t>
            </a:r>
            <a:r>
              <a:rPr lang="hu-HU" sz="17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Vittorio</a:t>
            </a:r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17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Emanule</a:t>
            </a:r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Olaszország királya </a:t>
            </a:r>
          </a:p>
        </p:txBody>
      </p:sp>
      <p:sp>
        <p:nvSpPr>
          <p:cNvPr id="41" name="Téglalap 40"/>
          <p:cNvSpPr/>
          <p:nvPr/>
        </p:nvSpPr>
        <p:spPr>
          <a:xfrm>
            <a:off x="3587014" y="6334664"/>
            <a:ext cx="679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Risorgimento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= olaszul újjászervezés – az olasz egység megvalósulása</a:t>
            </a:r>
          </a:p>
        </p:txBody>
      </p:sp>
    </p:spTree>
    <p:extLst>
      <p:ext uri="{BB962C8B-B14F-4D97-AF65-F5344CB8AC3E}">
        <p14:creationId xmlns:p14="http://schemas.microsoft.com/office/powerpoint/2010/main" val="19222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33711 -0.2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-1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8281 -0.10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3582 -0.118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41992 0.1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5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2 -0.00278 L -0.28659 -0.083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40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33828 0.087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435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17005 0.225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1129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60320" y="0"/>
            <a:ext cx="7313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Nemzetállamok kora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5" name="Téglalap 4">
            <a:hlinkClick r:id="rId4"/>
          </p:cNvPr>
          <p:cNvSpPr/>
          <p:nvPr/>
        </p:nvSpPr>
        <p:spPr>
          <a:xfrm>
            <a:off x="10019235" y="242957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58780" y="609193"/>
            <a:ext cx="999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válaszoljon ki volt az olasz egység atyja és Olaszország első királya!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Válaszért kattintson a kérdésre!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églalap 7">
            <a:hlinkClick r:id="rId5"/>
          </p:cNvPr>
          <p:cNvSpPr/>
          <p:nvPr/>
        </p:nvSpPr>
        <p:spPr>
          <a:xfrm>
            <a:off x="11193518" y="26785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212" y="748726"/>
            <a:ext cx="533633" cy="534316"/>
          </a:xfrm>
          <a:prstGeom prst="rect">
            <a:avLst/>
          </a:prstGeom>
        </p:spPr>
      </p:pic>
      <p:sp>
        <p:nvSpPr>
          <p:cNvPr id="10" name="Szövegdoboz 9">
            <a:hlinkClick r:id="rId7"/>
          </p:cNvPr>
          <p:cNvSpPr txBox="1"/>
          <p:nvPr/>
        </p:nvSpPr>
        <p:spPr>
          <a:xfrm>
            <a:off x="0" y="1666367"/>
            <a:ext cx="890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rendezze: az olasz egység megvalósulásának szakaszait! (2. vázlatpont 5 pont felsorolás)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kérdésre! Oldja meg a feladatot!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0" y="1328288"/>
            <a:ext cx="121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Az olasz egység atyja: Camillo Cavour szárd-piemonti miniszterelnök – első olasz király: </a:t>
            </a:r>
            <a:r>
              <a:rPr lang="hu-H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Vittorio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Emanule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szárd-piemonti király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églalap 11">
            <a:hlinkClick r:id="rId5"/>
          </p:cNvPr>
          <p:cNvSpPr/>
          <p:nvPr/>
        </p:nvSpPr>
        <p:spPr>
          <a:xfrm>
            <a:off x="10618665" y="168579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1628042"/>
            <a:ext cx="533633" cy="53431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0" y="2320881"/>
            <a:ext cx="1001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6. A videó segítségével válaszoljon mi volt a </a:t>
            </a:r>
            <a:r>
              <a:rPr lang="hu-HU" sz="2000" b="1" dirty="0" err="1" smtClean="0">
                <a:solidFill>
                  <a:srgbClr val="323264"/>
                </a:solidFill>
              </a:rPr>
              <a:t>kisnémet</a:t>
            </a:r>
            <a:r>
              <a:rPr lang="hu-HU" sz="2000" b="1" dirty="0" smtClean="0">
                <a:solidFill>
                  <a:srgbClr val="323264"/>
                </a:solidFill>
              </a:rPr>
              <a:t> és a nagynémet egység! 3. pont első két alpontja -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Válaszért kattintson a kérdésre!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2422650"/>
            <a:ext cx="533633" cy="534316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9256" y="3003075"/>
            <a:ext cx="584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Kisnémet egység: 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Poroszország vezetésével Ausztria nélkül egy egységes nemzetállam 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930183" y="3020721"/>
            <a:ext cx="523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Nagynémet egység: 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Ausztria vezetésével német államok laza szövetsége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Jobbra nyíl 19"/>
          <p:cNvSpPr/>
          <p:nvPr/>
        </p:nvSpPr>
        <p:spPr>
          <a:xfrm>
            <a:off x="5890659" y="3185959"/>
            <a:ext cx="394636" cy="2598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Jobbra nyíl 21"/>
          <p:cNvSpPr/>
          <p:nvPr/>
        </p:nvSpPr>
        <p:spPr>
          <a:xfrm>
            <a:off x="6414856" y="3182631"/>
            <a:ext cx="394636" cy="259882"/>
          </a:xfrm>
          <a:prstGeom prst="rightArrow">
            <a:avLst/>
          </a:prstGeom>
          <a:solidFill>
            <a:schemeClr val="tx1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0" y="3657183"/>
            <a:ext cx="1011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7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válaszoljon ki volt: Ferenc József, I. Vilmos, </a:t>
            </a:r>
            <a:r>
              <a:rPr lang="hu-HU" sz="2000" b="1" dirty="0" err="1" smtClean="0">
                <a:solidFill>
                  <a:srgbClr val="323264"/>
                </a:solidFill>
              </a:rPr>
              <a:t>Bismarc</a:t>
            </a:r>
            <a:r>
              <a:rPr lang="hu-HU" sz="2000" b="1" dirty="0" smtClean="0">
                <a:solidFill>
                  <a:srgbClr val="323264"/>
                </a:solidFill>
              </a:rPr>
              <a:t>, III. Napóleon</a:t>
            </a:r>
            <a:r>
              <a:rPr lang="hu-HU" sz="2000" b="1" dirty="0">
                <a:solidFill>
                  <a:srgbClr val="323264"/>
                </a:solidFill>
              </a:rPr>
              <a:t>?</a:t>
            </a:r>
            <a:r>
              <a:rPr lang="hu-HU" sz="2000" b="1" dirty="0" smtClean="0">
                <a:solidFill>
                  <a:srgbClr val="323264"/>
                </a:solidFill>
              </a:rPr>
              <a:t>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Válaszért kattintson a kérdésre!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églalap 23">
            <a:hlinkClick r:id="rId4"/>
          </p:cNvPr>
          <p:cNvSpPr/>
          <p:nvPr/>
        </p:nvSpPr>
        <p:spPr>
          <a:xfrm>
            <a:off x="10086612" y="369849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3749325"/>
            <a:ext cx="533633" cy="534316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11040178" y="3684860"/>
            <a:ext cx="68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1’05</a:t>
            </a:r>
          </a:p>
          <a:p>
            <a:r>
              <a:rPr lang="hu-HU" dirty="0" smtClean="0"/>
              <a:t>3’57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0" y="4369858"/>
            <a:ext cx="31089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Ferenc József – Habsburg császár </a:t>
            </a:r>
            <a:endParaRPr lang="hu-HU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428070" y="4387505"/>
            <a:ext cx="2504173" cy="36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I. Vilmos – Porosz király</a:t>
            </a:r>
            <a:endParaRPr lang="hu-HU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9070205" y="4405154"/>
            <a:ext cx="29998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Bismarc</a:t>
            </a:r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Porosz miniszterelnök</a:t>
            </a:r>
            <a:endParaRPr lang="hu-HU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327134" y="4385902"/>
            <a:ext cx="27945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III. Napóleon– francia császár</a:t>
            </a:r>
            <a:endParaRPr lang="hu-HU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1038574" y="2326101"/>
            <a:ext cx="72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1’05</a:t>
            </a:r>
          </a:p>
          <a:p>
            <a:r>
              <a:rPr lang="hu-HU" dirty="0" smtClean="0"/>
              <a:t>3’57</a:t>
            </a:r>
            <a:endParaRPr lang="hu-HU" dirty="0"/>
          </a:p>
        </p:txBody>
      </p:sp>
      <p:sp>
        <p:nvSpPr>
          <p:cNvPr id="33" name="Szövegdoboz 32">
            <a:hlinkClick r:id="rId7"/>
          </p:cNvPr>
          <p:cNvSpPr txBox="1"/>
          <p:nvPr/>
        </p:nvSpPr>
        <p:spPr>
          <a:xfrm>
            <a:off x="0" y="5048806"/>
            <a:ext cx="1085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9</a:t>
            </a:r>
            <a:r>
              <a:rPr lang="hu-HU" sz="2000" b="1" dirty="0" smtClean="0">
                <a:solidFill>
                  <a:srgbClr val="323264"/>
                </a:solidFill>
              </a:rPr>
              <a:t>. A szöveg segítségével készítsen vázlatot a </a:t>
            </a:r>
            <a:r>
              <a:rPr lang="hu-HU" sz="2000" b="1" dirty="0">
                <a:solidFill>
                  <a:srgbClr val="323264"/>
                </a:solidFill>
              </a:rPr>
              <a:t>N</a:t>
            </a:r>
            <a:r>
              <a:rPr lang="hu-HU" sz="2000" b="1" dirty="0" smtClean="0">
                <a:solidFill>
                  <a:srgbClr val="323264"/>
                </a:solidFill>
              </a:rPr>
              <a:t>émet Császárságról?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Válaszért kattintson a kérdésre!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0" y="5365353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egységes </a:t>
            </a:r>
            <a:r>
              <a:rPr lang="hu-HU" dirty="0"/>
              <a:t>nemzetállam megteremtését követően a </a:t>
            </a:r>
            <a:r>
              <a:rPr lang="hu-HU" dirty="0" smtClean="0"/>
              <a:t>Német Császárságban </a:t>
            </a:r>
            <a:r>
              <a:rPr lang="hu-HU" dirty="0"/>
              <a:t>látványos gazdasági fejlődés vette </a:t>
            </a:r>
            <a:r>
              <a:rPr lang="hu-HU" dirty="0" smtClean="0"/>
              <a:t>kezdetét. Ásványkincseinek </a:t>
            </a:r>
            <a:r>
              <a:rPr lang="hu-HU" dirty="0"/>
              <a:t>és technikai találmányainak </a:t>
            </a:r>
            <a:r>
              <a:rPr lang="hu-HU" dirty="0" smtClean="0"/>
              <a:t>köszönhetően Németország </a:t>
            </a:r>
            <a:r>
              <a:rPr lang="hu-HU" dirty="0"/>
              <a:t>néhány évtizeden belül utolérte </a:t>
            </a:r>
            <a:r>
              <a:rPr lang="hu-HU" dirty="0" smtClean="0"/>
              <a:t>Európa legfejlettebb </a:t>
            </a:r>
            <a:r>
              <a:rPr lang="hu-HU" dirty="0"/>
              <a:t>országait. A szabadkereskedelem </a:t>
            </a:r>
            <a:r>
              <a:rPr lang="hu-HU" dirty="0" smtClean="0"/>
              <a:t>elvével szakítva védővámokat </a:t>
            </a:r>
            <a:r>
              <a:rPr lang="hu-HU" dirty="0"/>
              <a:t>vezetett be saját ipara </a:t>
            </a:r>
            <a:r>
              <a:rPr lang="hu-HU" dirty="0" smtClean="0"/>
              <a:t>érdekében. Olyan törvényeket is </a:t>
            </a:r>
            <a:r>
              <a:rPr lang="hu-HU" dirty="0"/>
              <a:t>fogadtak el, </a:t>
            </a:r>
            <a:r>
              <a:rPr lang="hu-HU" dirty="0" smtClean="0"/>
              <a:t>amelyek az </a:t>
            </a:r>
            <a:r>
              <a:rPr lang="hu-HU" dirty="0"/>
              <a:t>ipari munkásság életkörülményeit javították, </a:t>
            </a:r>
            <a:r>
              <a:rPr lang="hu-HU" dirty="0" smtClean="0"/>
              <a:t>és egészségét </a:t>
            </a:r>
            <a:r>
              <a:rPr lang="hu-HU" dirty="0"/>
              <a:t>védték. Ugyanakkor gyakran korlátozták a </a:t>
            </a:r>
            <a:r>
              <a:rPr lang="hu-HU" dirty="0" smtClean="0"/>
              <a:t>sajtó szabadságát</a:t>
            </a:r>
            <a:r>
              <a:rPr lang="hu-HU" dirty="0"/>
              <a:t>, a kormány pedig nem volt felelős a parlamentnek.</a:t>
            </a:r>
          </a:p>
        </p:txBody>
      </p:sp>
      <p:sp>
        <p:nvSpPr>
          <p:cNvPr id="32" name="Téglalap 31">
            <a:hlinkClick r:id="rId8"/>
          </p:cNvPr>
          <p:cNvSpPr/>
          <p:nvPr/>
        </p:nvSpPr>
        <p:spPr>
          <a:xfrm>
            <a:off x="9553909" y="170269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Szövegdoboz 34">
            <a:hlinkClick r:id="rId7"/>
          </p:cNvPr>
          <p:cNvSpPr txBox="1"/>
          <p:nvPr/>
        </p:nvSpPr>
        <p:spPr>
          <a:xfrm>
            <a:off x="0" y="4739389"/>
            <a:ext cx="1131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8. A videó segítségével készítsen vázlatot a német egység szakaszairól?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Válaszért kattintson a kérdésre!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4603689"/>
            <a:ext cx="533633" cy="534316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5194816"/>
            <a:ext cx="533633" cy="5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lehetőségek hazája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5" name="Téglalap 4">
            <a:hlinkClick r:id="rId4"/>
          </p:cNvPr>
          <p:cNvSpPr/>
          <p:nvPr/>
        </p:nvSpPr>
        <p:spPr>
          <a:xfrm>
            <a:off x="9739987" y="327671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193518" y="63890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66255" y="1231360"/>
            <a:ext cx="12025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13 volt angol gyarmat egyesülésével létrejött </a:t>
            </a:r>
            <a:r>
              <a:rPr lang="hu-HU" dirty="0" smtClean="0"/>
              <a:t>Amerikai Egyesült </a:t>
            </a:r>
            <a:r>
              <a:rPr lang="hu-HU" dirty="0"/>
              <a:t>Államok a 19. század közepére jelentős </a:t>
            </a:r>
            <a:r>
              <a:rPr lang="hu-HU" dirty="0" smtClean="0"/>
              <a:t>nagyságú területekkel </a:t>
            </a:r>
            <a:r>
              <a:rPr lang="hu-HU" dirty="0"/>
              <a:t>gyarapodott. Például a franciáktól </a:t>
            </a:r>
            <a:r>
              <a:rPr lang="hu-HU" dirty="0" smtClean="0"/>
              <a:t>megvették </a:t>
            </a:r>
            <a:r>
              <a:rPr lang="hu-HU" dirty="0" err="1" smtClean="0"/>
              <a:t>Louisianát</a:t>
            </a:r>
            <a:r>
              <a:rPr lang="hu-HU" dirty="0"/>
              <a:t>, az oroszoktól pedig Alaszkát. Floridát </a:t>
            </a:r>
            <a:r>
              <a:rPr lang="hu-HU" dirty="0" smtClean="0"/>
              <a:t>viszont háború </a:t>
            </a:r>
            <a:r>
              <a:rPr lang="hu-HU" dirty="0"/>
              <a:t>árán </a:t>
            </a:r>
            <a:r>
              <a:rPr lang="hu-HU" dirty="0" smtClean="0"/>
              <a:t>szerezték meg </a:t>
            </a:r>
            <a:r>
              <a:rPr lang="hu-HU" dirty="0"/>
              <a:t>a spanyoloktól. A </a:t>
            </a:r>
            <a:r>
              <a:rPr lang="hu-HU" dirty="0" smtClean="0"/>
              <a:t>megművelésre váró </a:t>
            </a:r>
            <a:r>
              <a:rPr lang="hu-HU" dirty="0"/>
              <a:t>hatalmas területek vonzották az amerikaiakat és </a:t>
            </a:r>
            <a:r>
              <a:rPr lang="hu-HU" dirty="0" smtClean="0"/>
              <a:t>az európai </a:t>
            </a:r>
            <a:r>
              <a:rPr lang="hu-HU" dirty="0"/>
              <a:t>kontinensről érkezőket. Az ország keleti </a:t>
            </a:r>
            <a:r>
              <a:rPr lang="hu-HU" dirty="0" smtClean="0"/>
              <a:t>részéből telepesek </a:t>
            </a:r>
            <a:r>
              <a:rPr lang="hu-HU" dirty="0"/>
              <a:t>áradata indult nyugatra, hogy meghódítsa és </a:t>
            </a:r>
            <a:r>
              <a:rPr lang="hu-HU" dirty="0" smtClean="0"/>
              <a:t>termőre fordítsa </a:t>
            </a:r>
            <a:r>
              <a:rPr lang="hu-HU" dirty="0"/>
              <a:t>a vad tájat. Új </a:t>
            </a:r>
            <a:r>
              <a:rPr lang="hu-HU" dirty="0" smtClean="0"/>
              <a:t>városok alakultak</a:t>
            </a:r>
            <a:r>
              <a:rPr lang="hu-HU" dirty="0"/>
              <a:t>, </a:t>
            </a:r>
            <a:r>
              <a:rPr lang="hu-HU" dirty="0" smtClean="0"/>
              <a:t>valamint olyan </a:t>
            </a:r>
            <a:r>
              <a:rPr lang="hu-HU" dirty="0"/>
              <a:t>vasútvonalak épültek, amelyek összekötötték az </a:t>
            </a:r>
            <a:r>
              <a:rPr lang="hu-HU" dirty="0" smtClean="0"/>
              <a:t>ország távoli </a:t>
            </a:r>
            <a:r>
              <a:rPr lang="hu-HU" dirty="0"/>
              <a:t>vidékeit. A terjeszkedés során azonban az itt </a:t>
            </a:r>
            <a:r>
              <a:rPr lang="hu-HU" dirty="0" smtClean="0"/>
              <a:t>élő őslakos </a:t>
            </a:r>
            <a:r>
              <a:rPr lang="hu-HU" dirty="0"/>
              <a:t>indiánokat elűzték földjeikről, jelentős </a:t>
            </a:r>
            <a:r>
              <a:rPr lang="hu-HU" dirty="0" smtClean="0"/>
              <a:t>részüket pedig </a:t>
            </a:r>
            <a:r>
              <a:rPr lang="hu-HU" dirty="0"/>
              <a:t>meggyilkolták a velük folytatott harcokban.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-1" y="3300018"/>
            <a:ext cx="974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hasonlítsa össze USA észak és déli területeinek fejlődését? (2. váz- latpont)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helyes válaszért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39" y="566141"/>
            <a:ext cx="533633" cy="53431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69454" y="2939673"/>
            <a:ext cx="11083637" cy="36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a) 1776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július 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4. </a:t>
            </a:r>
            <a:r>
              <a:rPr lang="hu-H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USAfüggetlensége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b) vásárlás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Alaszka, </a:t>
            </a:r>
            <a:r>
              <a:rPr lang="hu-H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Lousiana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c) háború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Florida d) őslakos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indiánok kiszorítása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029088" y="605520"/>
            <a:ext cx="95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A szöveg segítségével válaszoljon: Hogyan növekedett USA területe? (1. vázlatpont)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helyes válaszért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3084669"/>
            <a:ext cx="533633" cy="534316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746557" y="3280528"/>
            <a:ext cx="8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4’56-ig</a:t>
            </a:r>
            <a:endParaRPr lang="hu-HU" dirty="0"/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95642"/>
              </p:ext>
            </p:extLst>
          </p:nvPr>
        </p:nvGraphicFramePr>
        <p:xfrm>
          <a:off x="122547" y="4113315"/>
          <a:ext cx="11887200" cy="265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550">
                  <a:extLst>
                    <a:ext uri="{9D8B030D-6E8A-4147-A177-3AD203B41FA5}">
                      <a16:colId xmlns:a16="http://schemas.microsoft.com/office/drawing/2014/main" val="3818359629"/>
                    </a:ext>
                  </a:extLst>
                </a:gridCol>
                <a:gridCol w="2450969">
                  <a:extLst>
                    <a:ext uri="{9D8B030D-6E8A-4147-A177-3AD203B41FA5}">
                      <a16:colId xmlns:a16="http://schemas.microsoft.com/office/drawing/2014/main" val="3297169627"/>
                    </a:ext>
                  </a:extLst>
                </a:gridCol>
                <a:gridCol w="4741681">
                  <a:extLst>
                    <a:ext uri="{9D8B030D-6E8A-4147-A177-3AD203B41FA5}">
                      <a16:colId xmlns:a16="http://schemas.microsoft.com/office/drawing/2014/main" val="610968171"/>
                    </a:ext>
                  </a:extLst>
                </a:gridCol>
              </a:tblGrid>
              <a:tr h="4425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ÉSZAKI államok</a:t>
                      </a:r>
                      <a:endParaRPr lang="hu-H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à"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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à"/>
                      </a:pPr>
                      <a:endParaRPr lang="hu-HU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hu-HU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DÉLI</a:t>
                      </a:r>
                      <a:r>
                        <a:rPr lang="hu-HU" baseline="0" dirty="0" smtClean="0"/>
                        <a:t> államok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56867"/>
                  </a:ext>
                </a:extLst>
              </a:tr>
              <a:tr h="442522"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36242"/>
                  </a:ext>
                </a:extLst>
              </a:tr>
              <a:tr h="442522"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00785"/>
                  </a:ext>
                </a:extLst>
              </a:tr>
              <a:tr h="442522"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48770"/>
                  </a:ext>
                </a:extLst>
              </a:tr>
              <a:tr h="442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875973"/>
                  </a:ext>
                </a:extLst>
              </a:tr>
              <a:tr h="442522"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6911"/>
                  </a:ext>
                </a:extLst>
              </a:tr>
            </a:tbl>
          </a:graphicData>
        </a:graphic>
      </p:graphicFrame>
      <p:sp>
        <p:nvSpPr>
          <p:cNvPr id="16" name="Téglalap 15"/>
          <p:cNvSpPr/>
          <p:nvPr/>
        </p:nvSpPr>
        <p:spPr>
          <a:xfrm>
            <a:off x="1022796" y="4582941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ipari forradalom, gyárak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560620" y="5035427"/>
            <a:ext cx="164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farmergazdaság</a:t>
            </a:r>
          </a:p>
        </p:txBody>
      </p:sp>
      <p:sp>
        <p:nvSpPr>
          <p:cNvPr id="18" name="Téglalap 17"/>
          <p:cNvSpPr/>
          <p:nvPr/>
        </p:nvSpPr>
        <p:spPr>
          <a:xfrm>
            <a:off x="1331292" y="548791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erős, központi állam</a:t>
            </a:r>
          </a:p>
        </p:txBody>
      </p:sp>
      <p:sp>
        <p:nvSpPr>
          <p:cNvPr id="19" name="Téglalap 18"/>
          <p:cNvSpPr/>
          <p:nvPr/>
        </p:nvSpPr>
        <p:spPr>
          <a:xfrm>
            <a:off x="967721" y="5921547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demokrácia, emberi jogok</a:t>
            </a:r>
          </a:p>
        </p:txBody>
      </p:sp>
      <p:sp>
        <p:nvSpPr>
          <p:cNvPr id="20" name="Téglalap 19"/>
          <p:cNvSpPr/>
          <p:nvPr/>
        </p:nvSpPr>
        <p:spPr>
          <a:xfrm>
            <a:off x="1581215" y="6374033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védővámok</a:t>
            </a:r>
          </a:p>
        </p:txBody>
      </p:sp>
      <p:sp>
        <p:nvSpPr>
          <p:cNvPr id="21" name="Téglalap 20"/>
          <p:cNvSpPr/>
          <p:nvPr/>
        </p:nvSpPr>
        <p:spPr>
          <a:xfrm>
            <a:off x="7570039" y="4592367"/>
            <a:ext cx="41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mezőgazdaság (gyapot, cukornád, dohány)</a:t>
            </a:r>
          </a:p>
        </p:txBody>
      </p:sp>
      <p:sp>
        <p:nvSpPr>
          <p:cNvPr id="22" name="Téglalap 21"/>
          <p:cNvSpPr/>
          <p:nvPr/>
        </p:nvSpPr>
        <p:spPr>
          <a:xfrm>
            <a:off x="8990682" y="503542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ültetvények</a:t>
            </a:r>
          </a:p>
        </p:txBody>
      </p:sp>
      <p:sp>
        <p:nvSpPr>
          <p:cNvPr id="23" name="Téglalap 22"/>
          <p:cNvSpPr/>
          <p:nvPr/>
        </p:nvSpPr>
        <p:spPr>
          <a:xfrm>
            <a:off x="8736643" y="5506767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önálló tagállamok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942402" y="5902693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rabszolgaság</a:t>
            </a:r>
          </a:p>
        </p:txBody>
      </p:sp>
      <p:sp>
        <p:nvSpPr>
          <p:cNvPr id="25" name="Téglalap 24"/>
          <p:cNvSpPr/>
          <p:nvPr/>
        </p:nvSpPr>
        <p:spPr>
          <a:xfrm>
            <a:off x="8476619" y="6336325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szabadkereskedelem</a:t>
            </a:r>
          </a:p>
        </p:txBody>
      </p:sp>
      <p:sp>
        <p:nvSpPr>
          <p:cNvPr id="26" name="Téglalap 25"/>
          <p:cNvSpPr/>
          <p:nvPr/>
        </p:nvSpPr>
        <p:spPr>
          <a:xfrm>
            <a:off x="5287434" y="5327659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Polgárháború</a:t>
            </a:r>
            <a:endParaRPr lang="hu-H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11193518" y="364167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Téglalap 27">
            <a:hlinkClick r:id="rId6"/>
          </p:cNvPr>
          <p:cNvSpPr/>
          <p:nvPr/>
        </p:nvSpPr>
        <p:spPr>
          <a:xfrm>
            <a:off x="5195584" y="620023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373277" y="5835192"/>
            <a:ext cx="12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Gyakorlás</a:t>
            </a:r>
            <a:endParaRPr lang="hu-HU" b="1" dirty="0"/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45" y="6192899"/>
            <a:ext cx="687594" cy="4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09093" y="0"/>
            <a:ext cx="532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lehetőségek hazája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93510" y="679366"/>
            <a:ext cx="868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A videó segítségével válaszoljon, hogy ki volt ő? Abraham Lincoln, </a:t>
            </a:r>
            <a:r>
              <a:rPr lang="hu-HU" sz="2000" b="1" dirty="0" err="1" smtClean="0">
                <a:solidFill>
                  <a:srgbClr val="323264"/>
                </a:solidFill>
              </a:rPr>
              <a:t>Ulisses</a:t>
            </a:r>
            <a:r>
              <a:rPr lang="hu-HU" sz="2000" b="1" dirty="0" smtClean="0">
                <a:solidFill>
                  <a:srgbClr val="323264"/>
                </a:solidFill>
              </a:rPr>
              <a:t> Grant, Robert Lee? (3. vázlatpont)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helyes válaszért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églalap 5">
            <a:hlinkClick r:id="rId4"/>
          </p:cNvPr>
          <p:cNvSpPr/>
          <p:nvPr/>
        </p:nvSpPr>
        <p:spPr>
          <a:xfrm>
            <a:off x="10316825" y="65606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153" y="633700"/>
            <a:ext cx="533633" cy="53431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305880" y="678730"/>
            <a:ext cx="8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4’56-ig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5266" y="3100948"/>
            <a:ext cx="9604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hasonlítsa össze az északi és déli államok erőviszonyait</a:t>
            </a:r>
            <a:r>
              <a:rPr lang="hu-HU" sz="2000" b="1" dirty="0">
                <a:solidFill>
                  <a:srgbClr val="323264"/>
                </a:solidFill>
              </a:rPr>
              <a:t>!</a:t>
            </a:r>
            <a:r>
              <a:rPr lang="hu-HU" sz="2000" b="1" dirty="0" smtClean="0">
                <a:solidFill>
                  <a:srgbClr val="323264"/>
                </a:solidFill>
              </a:rPr>
              <a:t> (3. váz-</a:t>
            </a:r>
            <a:r>
              <a:rPr lang="hu-HU" sz="2000" b="1" dirty="0" err="1" smtClean="0">
                <a:solidFill>
                  <a:srgbClr val="323264"/>
                </a:solidFill>
              </a:rPr>
              <a:t>atpont</a:t>
            </a:r>
            <a:r>
              <a:rPr lang="hu-HU" sz="2000" b="1" dirty="0" smtClean="0">
                <a:solidFill>
                  <a:srgbClr val="323264"/>
                </a:solidFill>
              </a:rPr>
              <a:t>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helyes válaszért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églalap 9">
            <a:hlinkClick r:id="rId4"/>
          </p:cNvPr>
          <p:cNvSpPr/>
          <p:nvPr/>
        </p:nvSpPr>
        <p:spPr>
          <a:xfrm>
            <a:off x="9667946" y="320962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722991" y="3204007"/>
            <a:ext cx="8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4’56-ig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3177831"/>
            <a:ext cx="533633" cy="534316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53970" y="4233733"/>
            <a:ext cx="6525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A videó segítségével foglalja össze a polgárháború </a:t>
            </a:r>
            <a:r>
              <a:rPr lang="hu-HU" sz="2000" b="1" dirty="0" err="1" smtClean="0">
                <a:solidFill>
                  <a:srgbClr val="323264"/>
                </a:solidFill>
              </a:rPr>
              <a:t>mene</a:t>
            </a:r>
            <a:r>
              <a:rPr lang="hu-HU" sz="2000" b="1" dirty="0" smtClean="0">
                <a:solidFill>
                  <a:srgbClr val="323264"/>
                </a:solidFill>
              </a:rPr>
              <a:t>-tét! (3.pont)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helyes válaszért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églalap 13">
            <a:hlinkClick r:id="rId4"/>
          </p:cNvPr>
          <p:cNvSpPr/>
          <p:nvPr/>
        </p:nvSpPr>
        <p:spPr>
          <a:xfrm>
            <a:off x="6834362" y="42673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889372" y="4808939"/>
            <a:ext cx="8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4’56-ig</a:t>
            </a:r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15" y="5756105"/>
            <a:ext cx="533633" cy="534316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11193518" y="13226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1193518" y="379139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842898" y="521028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88537" y="1414021"/>
            <a:ext cx="3044857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Lincoln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USA elnöke 1861-65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791148" y="1415591"/>
            <a:ext cx="33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Grant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Északi államok hadvezére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403186" y="1407736"/>
            <a:ext cx="28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Lee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Déli államok hadvezére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6224832" y="3860202"/>
            <a:ext cx="4738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Déli államok: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tisztikar, európai segítség (Anglia) </a:t>
            </a:r>
          </a:p>
        </p:txBody>
      </p:sp>
      <p:sp>
        <p:nvSpPr>
          <p:cNvPr id="24" name="Téglalap 23"/>
          <p:cNvSpPr/>
          <p:nvPr/>
        </p:nvSpPr>
        <p:spPr>
          <a:xfrm>
            <a:off x="127015" y="3854396"/>
            <a:ext cx="5755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Északi államok: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ipari erőforrások, létszámfölény, </a:t>
            </a: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hadiflotta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170047" y="5007423"/>
            <a:ext cx="3343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Polgárháború </a:t>
            </a: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menete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Kezdeti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déli sikerek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Anglia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délieket támogatja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Telepítési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törvény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1863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Rabszolgafelszabadítás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Északiak </a:t>
            </a:r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győzelme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99" y="1856924"/>
            <a:ext cx="1252036" cy="125203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262" y="1856873"/>
            <a:ext cx="1232034" cy="1232034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813" y="1838427"/>
            <a:ext cx="1100658" cy="1309036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10924674" y="25121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7916750" y="4232129"/>
            <a:ext cx="354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Oldja meg az Okostankönyv Amerika és a polgárháború feladatát!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06" y="4562061"/>
            <a:ext cx="687594" cy="492992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7953647" y="5472184"/>
            <a:ext cx="354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7.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20. oldal: Sárga és fekete arany! Mire utal a cím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06" y="5551859"/>
            <a:ext cx="687594" cy="4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97526" y="47135"/>
            <a:ext cx="1068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Ipari forr. 2. szakasza - Idő és távolság legyőzése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658763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129578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</a:t>
            </a:r>
            <a:r>
              <a:rPr lang="hu-HU" b="1" dirty="0" smtClean="0"/>
              <a:t>ipari </a:t>
            </a:r>
            <a:r>
              <a:rPr lang="hu-HU" b="1" dirty="0"/>
              <a:t>forradalom első szakaszának </a:t>
            </a:r>
            <a:r>
              <a:rPr lang="hu-HU" dirty="0" smtClean="0"/>
              <a:t>húzóágazata </a:t>
            </a:r>
            <a:r>
              <a:rPr lang="hu-HU" dirty="0"/>
              <a:t>a textilipar volt, a fő energiaforrás pedig a gőz; a találmányokat mesteremberek fedezik </a:t>
            </a:r>
            <a:r>
              <a:rPr lang="hu-HU" dirty="0" smtClean="0"/>
              <a:t>fel. Az első szakasz végén, a 19</a:t>
            </a:r>
            <a:r>
              <a:rPr lang="hu-HU" dirty="0"/>
              <a:t>. század közepére a fémolvasztás tökéletesítésével </a:t>
            </a:r>
            <a:r>
              <a:rPr lang="hu-HU" dirty="0" smtClean="0"/>
              <a:t>a vasnál </a:t>
            </a:r>
            <a:r>
              <a:rPr lang="hu-HU" dirty="0"/>
              <a:t>tartósabb és rugalmasabb acél válhatott a </a:t>
            </a:r>
            <a:r>
              <a:rPr lang="hu-HU" dirty="0" smtClean="0"/>
              <a:t>gépgyártás legfontosabb </a:t>
            </a:r>
            <a:r>
              <a:rPr lang="hu-HU" dirty="0"/>
              <a:t>alapanyagává. Ezzel a korszakban </a:t>
            </a:r>
            <a:r>
              <a:rPr lang="hu-HU" dirty="0" smtClean="0"/>
              <a:t>meghatározóvá vált </a:t>
            </a:r>
            <a:r>
              <a:rPr lang="hu-HU" dirty="0"/>
              <a:t>az acélgyártás, és a nehézipar </a:t>
            </a:r>
            <a:r>
              <a:rPr lang="hu-HU" dirty="0" smtClean="0"/>
              <a:t>eredményei már </a:t>
            </a:r>
            <a:r>
              <a:rPr lang="hu-HU" dirty="0"/>
              <a:t>a </a:t>
            </a:r>
            <a:r>
              <a:rPr lang="hu-HU" dirty="0" smtClean="0"/>
              <a:t>nagyhatalmak erőviszonyait </a:t>
            </a:r>
            <a:r>
              <a:rPr lang="hu-HU" dirty="0"/>
              <a:t>is </a:t>
            </a:r>
            <a:r>
              <a:rPr lang="hu-HU" dirty="0" smtClean="0"/>
              <a:t>meghatározták. A </a:t>
            </a:r>
            <a:r>
              <a:rPr lang="hu-HU" dirty="0"/>
              <a:t>megfelelő nyersanyagokkal (feketekőszén, vasérc) </a:t>
            </a:r>
            <a:r>
              <a:rPr lang="hu-HU" dirty="0" smtClean="0"/>
              <a:t>rendelkező országok </a:t>
            </a:r>
            <a:r>
              <a:rPr lang="hu-HU" dirty="0"/>
              <a:t>közül az Amerikai Egyesült Államok </a:t>
            </a:r>
            <a:r>
              <a:rPr lang="hu-HU" dirty="0" smtClean="0"/>
              <a:t>és Németország </a:t>
            </a:r>
            <a:r>
              <a:rPr lang="hu-HU" dirty="0"/>
              <a:t>az élre tört</a:t>
            </a:r>
            <a:r>
              <a:rPr lang="hu-HU" dirty="0" smtClean="0"/>
              <a:t>. </a:t>
            </a:r>
          </a:p>
          <a:p>
            <a:r>
              <a:rPr lang="hu-HU" dirty="0" smtClean="0"/>
              <a:t>Az </a:t>
            </a:r>
            <a:r>
              <a:rPr lang="hu-HU" b="1" dirty="0" smtClean="0"/>
              <a:t>ipari forradalom második szakaszában</a:t>
            </a:r>
            <a:r>
              <a:rPr lang="hu-HU" dirty="0"/>
              <a:t> </a:t>
            </a:r>
            <a:r>
              <a:rPr lang="hu-HU" dirty="0" smtClean="0"/>
              <a:t>a 19.század 2. felében az </a:t>
            </a:r>
            <a:r>
              <a:rPr lang="hu-HU" dirty="0"/>
              <a:t>elektromos ipar látványos térnyerése megváltoztatta </a:t>
            </a:r>
            <a:r>
              <a:rPr lang="hu-HU" dirty="0" smtClean="0"/>
              <a:t>a gyáripart</a:t>
            </a:r>
            <a:r>
              <a:rPr lang="hu-HU" dirty="0"/>
              <a:t> </a:t>
            </a:r>
            <a:r>
              <a:rPr lang="hu-HU" dirty="0" smtClean="0"/>
              <a:t>is</a:t>
            </a:r>
            <a:r>
              <a:rPr lang="hu-HU" dirty="0"/>
              <a:t>. A gőzenergiával hajtott gépek mellett az </a:t>
            </a:r>
            <a:r>
              <a:rPr lang="hu-HU" dirty="0" smtClean="0"/>
              <a:t>elektromos árammal </a:t>
            </a:r>
            <a:r>
              <a:rPr lang="hu-HU" dirty="0"/>
              <a:t>működtetett villanymotorok szerepe </a:t>
            </a:r>
            <a:r>
              <a:rPr lang="hu-HU" dirty="0" smtClean="0"/>
              <a:t>is egyre </a:t>
            </a:r>
            <a:r>
              <a:rPr lang="hu-HU" dirty="0"/>
              <a:t>jelentősebb lett</a:t>
            </a:r>
            <a:r>
              <a:rPr lang="hu-HU" dirty="0" smtClean="0"/>
              <a:t>. </a:t>
            </a: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új gyárak </a:t>
            </a:r>
            <a:r>
              <a:rPr lang="hu-HU" dirty="0" smtClean="0"/>
              <a:t>felépítése </a:t>
            </a:r>
            <a:r>
              <a:rPr lang="hu-HU" dirty="0"/>
              <a:t>nagy tőkebefektetést igényelt. Ehhez pedig </a:t>
            </a:r>
            <a:r>
              <a:rPr lang="hu-HU" dirty="0" smtClean="0"/>
              <a:t>egyre többször </a:t>
            </a:r>
            <a:r>
              <a:rPr lang="hu-HU" dirty="0"/>
              <a:t>a nagyvállalatok és a bankok összefogására </a:t>
            </a:r>
            <a:r>
              <a:rPr lang="hu-HU" dirty="0" smtClean="0"/>
              <a:t>is szükség volt. Létrejöttek a monopóliumok. A </a:t>
            </a:r>
            <a:r>
              <a:rPr lang="hu-HU" dirty="0"/>
              <a:t>század </a:t>
            </a:r>
            <a:r>
              <a:rPr lang="hu-HU" dirty="0" smtClean="0"/>
              <a:t>végén, a 20. század elején pedig </a:t>
            </a:r>
            <a:r>
              <a:rPr lang="hu-HU" dirty="0"/>
              <a:t>több országban megkezdődött </a:t>
            </a:r>
            <a:r>
              <a:rPr lang="hu-HU" dirty="0" smtClean="0"/>
              <a:t>a kőolaj </a:t>
            </a:r>
            <a:r>
              <a:rPr lang="hu-HU" dirty="0"/>
              <a:t>kitermelése, ami a belső égésű motoros </a:t>
            </a:r>
            <a:r>
              <a:rPr lang="hu-HU" dirty="0" smtClean="0"/>
              <a:t>járművek széles </a:t>
            </a:r>
            <a:r>
              <a:rPr lang="hu-HU" dirty="0"/>
              <a:t>körű elterjedését tette lehetővé. Ennek </a:t>
            </a:r>
            <a:r>
              <a:rPr lang="hu-HU" dirty="0" smtClean="0"/>
              <a:t>köszönhetően forradalmi </a:t>
            </a:r>
            <a:r>
              <a:rPr lang="hu-HU" dirty="0"/>
              <a:t>változások történtek a közlekedésben is</a:t>
            </a:r>
            <a:r>
              <a:rPr lang="hu-HU" dirty="0" smtClean="0"/>
              <a:t>. </a:t>
            </a:r>
            <a:r>
              <a:rPr lang="hu-HU" dirty="0"/>
              <a:t>A korszakban </a:t>
            </a:r>
            <a:r>
              <a:rPr lang="hu-HU" dirty="0" smtClean="0"/>
              <a:t>új iparágak </a:t>
            </a:r>
            <a:r>
              <a:rPr lang="hu-HU" dirty="0"/>
              <a:t>is születtek. Ilyen volt a gyorsan fejlődő </a:t>
            </a:r>
            <a:r>
              <a:rPr lang="hu-HU" dirty="0" smtClean="0"/>
              <a:t>vegyipar, amely </a:t>
            </a:r>
            <a:r>
              <a:rPr lang="hu-HU" dirty="0"/>
              <a:t>az üzemanyaggyártáson túl megkezdte a </a:t>
            </a:r>
            <a:r>
              <a:rPr lang="hu-HU" dirty="0" smtClean="0"/>
              <a:t>műtrágyák és </a:t>
            </a:r>
            <a:r>
              <a:rPr lang="hu-HU" dirty="0"/>
              <a:t>növényvédő szerek előállítását </a:t>
            </a:r>
            <a:r>
              <a:rPr lang="hu-HU" dirty="0" smtClean="0"/>
              <a:t>is.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29088" y="671509"/>
            <a:ext cx="975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A szöveg segítségével hasonlítsa össze az i pari forradalom 1. és 2. szakaszát? (1-2. pont)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helyes válaszért a táblázat első oszlopának elemeire!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06" y="1041863"/>
            <a:ext cx="687594" cy="492992"/>
          </a:xfrm>
          <a:prstGeom prst="rect">
            <a:avLst/>
          </a:prstGeom>
        </p:spPr>
      </p:pic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14086"/>
              </p:ext>
            </p:extLst>
          </p:nvPr>
        </p:nvGraphicFramePr>
        <p:xfrm>
          <a:off x="147782" y="4691303"/>
          <a:ext cx="12044217" cy="201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85731559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2724105212"/>
                    </a:ext>
                  </a:extLst>
                </a:gridCol>
                <a:gridCol w="5237017">
                  <a:extLst>
                    <a:ext uri="{9D8B030D-6E8A-4147-A177-3AD203B41FA5}">
                      <a16:colId xmlns:a16="http://schemas.microsoft.com/office/drawing/2014/main" val="4275911602"/>
                    </a:ext>
                  </a:extLst>
                </a:gridCol>
              </a:tblGrid>
              <a:tr h="40285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Ipari forradalom első</a:t>
                      </a:r>
                      <a:r>
                        <a:rPr lang="hu-HU" baseline="0" dirty="0" smtClean="0"/>
                        <a:t> szakasza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Ipari forradalom második</a:t>
                      </a:r>
                      <a:r>
                        <a:rPr lang="hu-HU" baseline="0" dirty="0" smtClean="0"/>
                        <a:t> szakasza</a:t>
                      </a:r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86843"/>
                  </a:ext>
                </a:extLst>
              </a:tr>
              <a:tr h="40285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3592"/>
                  </a:ext>
                </a:extLst>
              </a:tr>
              <a:tr h="40285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25988"/>
                  </a:ext>
                </a:extLst>
              </a:tr>
              <a:tr h="40285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41976"/>
                  </a:ext>
                </a:extLst>
              </a:tr>
              <a:tr h="40285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85776"/>
                  </a:ext>
                </a:extLst>
              </a:tr>
            </a:tbl>
          </a:graphicData>
        </a:graphic>
      </p:graphicFrame>
      <p:sp>
        <p:nvSpPr>
          <p:cNvPr id="11" name="Téglalap 10"/>
          <p:cNvSpPr/>
          <p:nvPr/>
        </p:nvSpPr>
        <p:spPr>
          <a:xfrm>
            <a:off x="555129" y="508237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Időpontja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87456" y="5530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Energiaforrás</a:t>
            </a:r>
            <a:endParaRPr lang="hu-HU" b="1" dirty="0"/>
          </a:p>
        </p:txBody>
      </p:sp>
      <p:sp>
        <p:nvSpPr>
          <p:cNvPr id="13" name="Téglalap 12"/>
          <p:cNvSpPr/>
          <p:nvPr/>
        </p:nvSpPr>
        <p:spPr>
          <a:xfrm>
            <a:off x="624402" y="591826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Húzóágazat</a:t>
            </a:r>
            <a:endParaRPr lang="hu-HU" b="1" dirty="0"/>
          </a:p>
        </p:txBody>
      </p:sp>
      <p:sp>
        <p:nvSpPr>
          <p:cNvPr id="14" name="Téglalap 13"/>
          <p:cNvSpPr/>
          <p:nvPr/>
        </p:nvSpPr>
        <p:spPr>
          <a:xfrm>
            <a:off x="181057" y="6306188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Üzemszervezési forma</a:t>
            </a:r>
            <a:endParaRPr lang="hu-HU" b="1" dirty="0"/>
          </a:p>
        </p:txBody>
      </p:sp>
      <p:sp>
        <p:nvSpPr>
          <p:cNvPr id="15" name="Téglalap 14"/>
          <p:cNvSpPr/>
          <p:nvPr/>
        </p:nvSpPr>
        <p:spPr>
          <a:xfrm>
            <a:off x="2794947" y="5105461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18. század 2. fele – 19. század első fele </a:t>
            </a:r>
            <a:endParaRPr lang="hu-H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399274" y="5082370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19. század 2. fele – 20. század első fele </a:t>
            </a:r>
            <a:endParaRPr lang="hu-H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111129" y="549800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</a:t>
            </a:r>
            <a:r>
              <a:rPr lang="hu-H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őz</a:t>
            </a:r>
            <a:endParaRPr lang="hu-H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7380802" y="5525715"/>
            <a:ext cx="3482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Elektromos áram, kőolaj - benzin</a:t>
            </a:r>
            <a:endParaRPr lang="hu-H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797093" y="5932114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</a:t>
            </a:r>
            <a:r>
              <a:rPr lang="hu-H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extilipar</a:t>
            </a:r>
            <a:endParaRPr lang="hu-H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7547056" y="5904407"/>
            <a:ext cx="3343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Nehézipar, gépgyártás, vegyipar</a:t>
            </a:r>
            <a:endParaRPr lang="hu-H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2873456" y="6320042"/>
            <a:ext cx="389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Gyáripar kialakulása, szabad verseny</a:t>
            </a:r>
            <a:endParaRPr lang="hu-H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382947" y="631542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Monopóliumok</a:t>
            </a:r>
            <a:endParaRPr lang="hu-H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3203" y="523139"/>
            <a:ext cx="499668" cy="5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ábláza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13500"/>
              </p:ext>
            </p:extLst>
          </p:nvPr>
        </p:nvGraphicFramePr>
        <p:xfrm>
          <a:off x="120073" y="1142251"/>
          <a:ext cx="6677891" cy="499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872">
                  <a:extLst>
                    <a:ext uri="{9D8B030D-6E8A-4147-A177-3AD203B41FA5}">
                      <a16:colId xmlns:a16="http://schemas.microsoft.com/office/drawing/2014/main" val="1818039763"/>
                    </a:ext>
                  </a:extLst>
                </a:gridCol>
                <a:gridCol w="4221019">
                  <a:extLst>
                    <a:ext uri="{9D8B030D-6E8A-4147-A177-3AD203B41FA5}">
                      <a16:colId xmlns:a16="http://schemas.microsoft.com/office/drawing/2014/main" val="3129813943"/>
                    </a:ext>
                  </a:extLst>
                </a:gridCol>
              </a:tblGrid>
              <a:tr h="41621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11946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011784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049114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774054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72672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611767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9235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01733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93371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83901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28627"/>
                  </a:ext>
                </a:extLst>
              </a:tr>
              <a:tr h="41621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7930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28165" y="1595415"/>
            <a:ext cx="9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Nobel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25452" y="1986819"/>
            <a:ext cx="9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Edison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25261" y="2409977"/>
            <a:ext cx="111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Pasteur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33546" y="2816184"/>
            <a:ext cx="9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Benz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42591" y="3240678"/>
            <a:ext cx="9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Ford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43353" y="3645554"/>
            <a:ext cx="107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Zeppelin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43543" y="4078711"/>
            <a:ext cx="188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Wright testvérek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34117" y="4466067"/>
            <a:ext cx="9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Bell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43925" y="4899796"/>
            <a:ext cx="171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Mengyelejev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44115" y="5304482"/>
            <a:ext cx="20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Lumiere</a:t>
            </a:r>
            <a:r>
              <a:rPr lang="hu-HU" b="1" dirty="0" smtClean="0"/>
              <a:t> testvérek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34690" y="5719547"/>
            <a:ext cx="235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Marconi, Tesla, Popov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816437" y="5024588"/>
            <a:ext cx="107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dinamit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779491" y="1087221"/>
            <a:ext cx="142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villanykörte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844526" y="5759300"/>
            <a:ext cx="107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fonográf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797963" y="4119429"/>
            <a:ext cx="21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é</a:t>
            </a:r>
            <a:r>
              <a:rPr lang="hu-HU" b="1" dirty="0" smtClean="0"/>
              <a:t>lelmiszertartósítás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826243" y="5373283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</a:t>
            </a:r>
            <a:r>
              <a:rPr lang="hu-HU" b="1" dirty="0" smtClean="0"/>
              <a:t>eszettség védőoltás</a:t>
            </a:r>
            <a:endParaRPr lang="hu-HU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788728" y="2165594"/>
            <a:ext cx="107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T-modell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6797965" y="2939543"/>
            <a:ext cx="107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léghajó</a:t>
            </a:r>
            <a:endParaRPr lang="hu-HU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807201" y="3742437"/>
            <a:ext cx="122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repülőgép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6807200" y="1797284"/>
            <a:ext cx="107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telefon</a:t>
            </a:r>
            <a:endParaRPr lang="hu-HU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817008" y="334574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periódusos rendszer</a:t>
            </a:r>
            <a:endParaRPr lang="hu-HU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797965" y="2552380"/>
            <a:ext cx="138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mozgófilm</a:t>
            </a:r>
            <a:endParaRPr lang="hu-HU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797965" y="1438202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rádió</a:t>
            </a:r>
            <a:endParaRPr lang="hu-HU" b="1" dirty="0"/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06" y="2779135"/>
            <a:ext cx="2860753" cy="1903701"/>
          </a:xfrm>
          <a:prstGeom prst="rect">
            <a:avLst/>
          </a:prstGeom>
        </p:spPr>
      </p:pic>
      <p:cxnSp>
        <p:nvCxnSpPr>
          <p:cNvPr id="36" name="Egyenes összekötő 35"/>
          <p:cNvCxnSpPr/>
          <p:nvPr/>
        </p:nvCxnSpPr>
        <p:spPr>
          <a:xfrm flipH="1">
            <a:off x="9069784" y="1093076"/>
            <a:ext cx="645" cy="564309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12079399" y="1100887"/>
            <a:ext cx="7498" cy="567303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H="1">
            <a:off x="9049408" y="6758152"/>
            <a:ext cx="302697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H="1">
            <a:off x="9054664" y="1108842"/>
            <a:ext cx="302697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omas Alva Edison – Light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325" y="2055481"/>
            <a:ext cx="2342528" cy="29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4" descr="Biológia - 8. évfolyam | Sulinet Tudásbáz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564" y="1991599"/>
            <a:ext cx="2322236" cy="3100305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633" y="1858964"/>
            <a:ext cx="2312416" cy="3369165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942" y="2114244"/>
            <a:ext cx="2345457" cy="2993699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168" y="2155266"/>
            <a:ext cx="2336718" cy="2917991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8"/>
          <a:srcRect l="12664" r="13444"/>
          <a:stretch/>
        </p:blipFill>
        <p:spPr>
          <a:xfrm>
            <a:off x="9172279" y="2742779"/>
            <a:ext cx="2828041" cy="2211006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556" y="2168164"/>
            <a:ext cx="2314096" cy="300715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0601" y="2083323"/>
            <a:ext cx="2303478" cy="3020377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6605" y="2017337"/>
            <a:ext cx="2317474" cy="3133993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7870" y="1140645"/>
            <a:ext cx="1463927" cy="188536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6547" y="2648933"/>
            <a:ext cx="1502966" cy="2032509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7594" y="4687969"/>
            <a:ext cx="1535146" cy="2038989"/>
          </a:xfrm>
          <a:prstGeom prst="rect">
            <a:avLst/>
          </a:prstGeom>
        </p:spPr>
      </p:pic>
      <p:sp>
        <p:nvSpPr>
          <p:cNvPr id="63" name="Szövegdoboz 62"/>
          <p:cNvSpPr txBox="1"/>
          <p:nvPr/>
        </p:nvSpPr>
        <p:spPr>
          <a:xfrm>
            <a:off x="1029088" y="671509"/>
            <a:ext cx="1042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Párosítsa az ipari forradalom találmányait  feltalálókkal? (2. pont)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feltalálóra!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0" y="6150114"/>
            <a:ext cx="8719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Gyakorlásképpen oldja meg az Okostankönyv feladatait: Feltalálók és talál-</a:t>
            </a:r>
            <a:r>
              <a:rPr lang="hu-HU" sz="2000" b="1" dirty="0" err="1" smtClean="0">
                <a:solidFill>
                  <a:srgbClr val="323264"/>
                </a:solidFill>
              </a:rPr>
              <a:t>mányok</a:t>
            </a:r>
            <a:r>
              <a:rPr lang="hu-HU" sz="2000" b="1" dirty="0" smtClean="0">
                <a:solidFill>
                  <a:srgbClr val="323264"/>
                </a:solidFill>
              </a:rPr>
              <a:t> – Az ipari forradalom 1. és 2. szakaszának találmányai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Szövegdoboz 69"/>
          <p:cNvSpPr txBox="1"/>
          <p:nvPr/>
        </p:nvSpPr>
        <p:spPr>
          <a:xfrm>
            <a:off x="6799344" y="4504349"/>
            <a:ext cx="150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benzinmotor</a:t>
            </a:r>
            <a:endParaRPr lang="hu-HU" b="1" dirty="0"/>
          </a:p>
        </p:txBody>
      </p:sp>
      <p:pic>
        <p:nvPicPr>
          <p:cNvPr id="71" name="Kép 70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64051" y="438298"/>
            <a:ext cx="527949" cy="527949"/>
          </a:xfrm>
          <a:prstGeom prst="rect">
            <a:avLst/>
          </a:prstGeom>
        </p:spPr>
      </p:pic>
      <p:sp>
        <p:nvSpPr>
          <p:cNvPr id="56" name="Szövegdoboz 55"/>
          <p:cNvSpPr txBox="1"/>
          <p:nvPr/>
        </p:nvSpPr>
        <p:spPr>
          <a:xfrm>
            <a:off x="997526" y="47135"/>
            <a:ext cx="1068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Ipari forr. 2. szakasza - Idő és távolság legyőzése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34727 -0.5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34388 0.133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666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2181 -0.549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3461 -0.2467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-1233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178 -0.433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34492 -0.2437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34349 0.15764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3457 0.10671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34505 0.04885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4505 0.39699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34688 0.22755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34375 0.40371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34584 0.62524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1"/>
      <p:bldP spid="30" grpId="0"/>
      <p:bldP spid="31" grpId="0"/>
      <p:bldP spid="32" grpId="0"/>
      <p:bldP spid="7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1961</Words>
  <Application>Microsoft Office PowerPoint</Application>
  <PresentationFormat>Szélesvásznú</PresentationFormat>
  <Paragraphs>260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Office-téma</vt:lpstr>
      <vt:lpstr>Nemzetállamok kora és a gazdasági élet új jelenségei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143</cp:revision>
  <dcterms:created xsi:type="dcterms:W3CDTF">2018-08-20T12:49:51Z</dcterms:created>
  <dcterms:modified xsi:type="dcterms:W3CDTF">2020-09-16T05:46:49Z</dcterms:modified>
</cp:coreProperties>
</file>