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0" r:id="rId4"/>
    <p:sldId id="291" r:id="rId5"/>
    <p:sldId id="292" r:id="rId6"/>
    <p:sldId id="293" r:id="rId7"/>
    <p:sldId id="294" r:id="rId8"/>
    <p:sldId id="296" r:id="rId9"/>
    <p:sldId id="295" r:id="rId10"/>
    <p:sldId id="303" r:id="rId11"/>
    <p:sldId id="297" r:id="rId12"/>
    <p:sldId id="298" r:id="rId13"/>
    <p:sldId id="299" r:id="rId14"/>
    <p:sldId id="300" r:id="rId15"/>
    <p:sldId id="301" r:id="rId16"/>
    <p:sldId id="302" r:id="rId17"/>
    <p:sldId id="289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zko András" initials="MA" lastIdx="4" clrIdx="0">
    <p:extLst>
      <p:ext uri="{19B8F6BF-5375-455C-9EA6-DF929625EA0E}">
        <p15:presenceInfo xmlns:p15="http://schemas.microsoft.com/office/powerpoint/2012/main" userId="Maczko Andr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323232"/>
    <a:srgbClr val="963232"/>
    <a:srgbClr val="323264"/>
    <a:srgbClr val="FF9900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hyperlink" Target="https://www.nkp.hu/tankonyv/tortenelem_7/lecke_03_01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image" Target="../media/image31.png"/><Relationship Id="rId2" Type="http://schemas.openxmlformats.org/officeDocument/2006/relationships/hyperlink" Target="https://www.nkp.hu/tankonyv/tortenelem_7/lecke_03_018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5.jpe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KJ4G7Nu9Dww&amp;t=22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display?v=p25ensakj20" TargetMode="External"/><Relationship Id="rId3" Type="http://schemas.openxmlformats.org/officeDocument/2006/relationships/hyperlink" Target="http://maczko.k3net.hu/tori/7_3_nagyhatalmak_1vh_2018.pptx" TargetMode="External"/><Relationship Id="rId7" Type="http://schemas.openxmlformats.org/officeDocument/2006/relationships/hyperlink" Target="https://learningapps.org/display?v=pwpfwkhca18" TargetMode="External"/><Relationship Id="rId2" Type="http://schemas.openxmlformats.org/officeDocument/2006/relationships/hyperlink" Target="http://maczko.k3net.hu/tori/word/7o_3_tema_vh_es_elozmenyei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zko.k3net.hu/tori/tanmod_7_3_elso_vh_fogalom.html" TargetMode="External"/><Relationship Id="rId5" Type="http://schemas.openxmlformats.org/officeDocument/2006/relationships/hyperlink" Target="http://maczko.k3net.hu/tori/tanmod_7_3_elso_vh_evszam.html" TargetMode="External"/><Relationship Id="rId4" Type="http://schemas.openxmlformats.org/officeDocument/2006/relationships/hyperlink" Target="http://maczko.k3net.hu/tori/tanmod_7_3_elso_vh_szemel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display?v=pwpfwkhca18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hyperlink" Target="http://maczko.k3net.hu/digi/szov_rendszerek/antant/antant.html" TargetMode="External"/><Relationship Id="rId2" Type="http://schemas.openxmlformats.org/officeDocument/2006/relationships/hyperlink" Target="https://www.nkp.hu/tankonyv/tortenelem_7/lecke_03_01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zko.k3net.hu/digi/szov_rendszerek/kozponti/kozponti.html" TargetMode="External"/><Relationship Id="rId5" Type="http://schemas.openxmlformats.org/officeDocument/2006/relationships/hyperlink" Target="http://maczko.k3net.hu/digi/szov_rendszerek/harom_csaszar/harom_csaszar.html" TargetMode="External"/><Relationship Id="rId4" Type="http://schemas.openxmlformats.org/officeDocument/2006/relationships/hyperlink" Target="http://maczko.k3net.hu/tori/vazlatok_7_3.html#egyensul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1K_obtx7x-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maczko.k3net.hu/tori/vazlatok_7_3.html#1vh" TargetMode="External"/><Relationship Id="rId2" Type="http://schemas.openxmlformats.org/officeDocument/2006/relationships/hyperlink" Target="https://www.nkp.hu/tankonyv/tortenelem_7/lecke_03_01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hyperlink" Target="https://zanza.tv/tortenelem/ujkor-az-elso-vilaghaboru/az-i-vilaghaboru-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3_0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7G14_a_qF7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u-i87Fyle-Y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12" Type="http://schemas.openxmlformats.org/officeDocument/2006/relationships/image" Target="../media/image4.jpeg"/><Relationship Id="rId2" Type="http://schemas.openxmlformats.org/officeDocument/2006/relationships/hyperlink" Target="https://www.nkp.hu/tankonyv/tortenelem_7/lecke_03_01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58617" y="1122363"/>
            <a:ext cx="11850255" cy="23876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Nagyhatalmak versengése </a:t>
            </a:r>
            <a:b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első világháború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7.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FI-504010701/1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59834" y="0"/>
            <a:ext cx="8607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Önkényuralomból a diktatúrába Oroszország a bolsevikok kezén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125"/>
            <a:ext cx="6858000" cy="375046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867940" y="1523353"/>
            <a:ext cx="51683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1918-ban Szovjet-Oroszország békét </a:t>
            </a:r>
            <a:r>
              <a:rPr lang="hu-HU" dirty="0"/>
              <a:t>kötött a központi hatalmakkal. </a:t>
            </a:r>
            <a:r>
              <a:rPr lang="hu-HU" dirty="0" smtClean="0"/>
              <a:t>Ezzel </a:t>
            </a:r>
            <a:r>
              <a:rPr lang="hu-HU" dirty="0"/>
              <a:t>egy időben </a:t>
            </a:r>
            <a:r>
              <a:rPr lang="hu-HU" dirty="0" smtClean="0"/>
              <a:t>évekig tartó </a:t>
            </a:r>
            <a:r>
              <a:rPr lang="hu-HU" dirty="0" err="1" smtClean="0"/>
              <a:t>polgárhá</a:t>
            </a:r>
            <a:r>
              <a:rPr lang="hu-HU" dirty="0" smtClean="0"/>
              <a:t>-ború </a:t>
            </a:r>
            <a:r>
              <a:rPr lang="hu-HU" dirty="0"/>
              <a:t>vette kezdetét. A kommunista uralom </a:t>
            </a:r>
            <a:r>
              <a:rPr lang="hu-HU" dirty="0" smtClean="0"/>
              <a:t>orosz el-lenfelei</a:t>
            </a:r>
            <a:r>
              <a:rPr lang="hu-HU" dirty="0"/>
              <a:t>, </a:t>
            </a:r>
            <a:r>
              <a:rPr lang="hu-HU" dirty="0" smtClean="0"/>
              <a:t>a fehérek </a:t>
            </a:r>
            <a:r>
              <a:rPr lang="hu-HU" dirty="0"/>
              <a:t>ugyanis a cári </a:t>
            </a:r>
            <a:r>
              <a:rPr lang="hu-HU" dirty="0" smtClean="0"/>
              <a:t>Oroszország korábbi szövetségeseinek </a:t>
            </a:r>
            <a:r>
              <a:rPr lang="hu-HU" dirty="0"/>
              <a:t>pénzügyi és katonai </a:t>
            </a:r>
            <a:r>
              <a:rPr lang="hu-HU" dirty="0" smtClean="0"/>
              <a:t>támogatásával harcot </a:t>
            </a:r>
            <a:r>
              <a:rPr lang="hu-HU" dirty="0"/>
              <a:t>indítottak a bolsevikok hatalmának </a:t>
            </a:r>
            <a:r>
              <a:rPr lang="hu-HU" dirty="0" err="1" smtClean="0"/>
              <a:t>megdönté-séért</a:t>
            </a:r>
            <a:r>
              <a:rPr lang="hu-HU" dirty="0" smtClean="0"/>
              <a:t>. A </a:t>
            </a:r>
            <a:r>
              <a:rPr lang="hu-HU" dirty="0"/>
              <a:t>kommunisták által megszervezett Vörös </a:t>
            </a:r>
            <a:r>
              <a:rPr lang="hu-HU" dirty="0" smtClean="0"/>
              <a:t>Had-sereg sikeresen ellenállt </a:t>
            </a:r>
            <a:r>
              <a:rPr lang="hu-HU" dirty="0"/>
              <a:t>a fehérek </a:t>
            </a:r>
            <a:r>
              <a:rPr lang="hu-HU" dirty="0" smtClean="0"/>
              <a:t>támadásainak. A bolsevikok győztek </a:t>
            </a:r>
            <a:r>
              <a:rPr lang="hu-HU" dirty="0"/>
              <a:t>a polgárháborúban, és </a:t>
            </a:r>
            <a:r>
              <a:rPr lang="hu-HU" dirty="0" smtClean="0"/>
              <a:t>vissza-verték </a:t>
            </a:r>
            <a:r>
              <a:rPr lang="hu-HU" dirty="0"/>
              <a:t>a külföldi </a:t>
            </a:r>
            <a:r>
              <a:rPr lang="hu-HU" dirty="0" smtClean="0"/>
              <a:t>országok beavatkozását </a:t>
            </a:r>
            <a:r>
              <a:rPr lang="hu-HU" dirty="0"/>
              <a:t>is.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" y="1182752"/>
            <a:ext cx="831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A szöveg és a térkép alapján válaszoljon! 3.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kérdésre!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089" y="758551"/>
            <a:ext cx="581911" cy="41721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84505" y="4293705"/>
            <a:ext cx="530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1.  Mikor zajlott Szovjet-Oroszországban a polgár-háború?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5340627"/>
            <a:ext cx="494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</a:t>
            </a:r>
            <a:r>
              <a:rPr lang="hu-HU" b="1" dirty="0" smtClean="0"/>
              <a:t>.  Fogalmazza meg a polgárháború fogalmát?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947452" y="4949687"/>
            <a:ext cx="452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1918-1922 polgárháború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5999921"/>
            <a:ext cx="59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3</a:t>
            </a:r>
            <a:r>
              <a:rPr lang="hu-HU" b="1" dirty="0" smtClean="0"/>
              <a:t>.  Kik álltak egymással szemben a polgárháború során?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851374" y="5334001"/>
            <a:ext cx="534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4</a:t>
            </a:r>
            <a:r>
              <a:rPr lang="hu-HU" b="1" dirty="0" smtClean="0"/>
              <a:t>.  Mely országok támadták Szovjet-Oroszországot?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5668617"/>
            <a:ext cx="573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Egy országon belül különböző csoportok harca a hatalomért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0" y="6327913"/>
            <a:ext cx="573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Vörösök, bolsevikok és a fehérek a kommunisták ellenfelei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851374" y="6042993"/>
            <a:ext cx="534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5.  Hogyan zárult a polgárháború?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31496" y="5698435"/>
            <a:ext cx="52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Antant országok: Franciaország, USA, Nagy-Britannia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841435" y="6394174"/>
            <a:ext cx="518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Bolsevik győzelem – 1922 Szovjetunió megalakul</a:t>
            </a:r>
            <a:endParaRPr lang="hu-HU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háború befejeződik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01257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Oroszország </a:t>
            </a:r>
            <a:r>
              <a:rPr lang="hu-HU" dirty="0" smtClean="0"/>
              <a:t>1917novemberi fegyverszünete után </a:t>
            </a:r>
            <a:r>
              <a:rPr lang="hu-HU" dirty="0"/>
              <a:t>Németország </a:t>
            </a:r>
            <a:r>
              <a:rPr lang="hu-HU" dirty="0" smtClean="0"/>
              <a:t>kiszabadult a </a:t>
            </a:r>
            <a:r>
              <a:rPr lang="hu-HU" dirty="0"/>
              <a:t>kettős szorításból, sőt jelentős területeket </a:t>
            </a:r>
            <a:r>
              <a:rPr lang="hu-HU" dirty="0" smtClean="0"/>
              <a:t>sikerült megszereznie </a:t>
            </a:r>
            <a:r>
              <a:rPr lang="hu-HU" dirty="0"/>
              <a:t>a bolsevikokkal kötött béke </a:t>
            </a:r>
            <a:r>
              <a:rPr lang="hu-HU" dirty="0" smtClean="0"/>
              <a:t>eredményeként1918 márciusában. 1918 első hónapjában Wilson elnök meghirdeti 14 pontját a békekötés elveiről. Az </a:t>
            </a:r>
            <a:r>
              <a:rPr lang="hu-HU" dirty="0"/>
              <a:t>orosz frontról </a:t>
            </a:r>
            <a:r>
              <a:rPr lang="hu-HU" dirty="0" err="1"/>
              <a:t>átvezényelt</a:t>
            </a:r>
            <a:r>
              <a:rPr lang="hu-HU" dirty="0"/>
              <a:t> német erők </a:t>
            </a:r>
            <a:r>
              <a:rPr lang="hu-HU" dirty="0" smtClean="0"/>
              <a:t>segítségével a </a:t>
            </a:r>
            <a:r>
              <a:rPr lang="hu-HU" dirty="0"/>
              <a:t>központi hatalmak </a:t>
            </a:r>
            <a:r>
              <a:rPr lang="hu-HU" dirty="0" smtClean="0"/>
              <a:t>megadásra </a:t>
            </a:r>
            <a:r>
              <a:rPr lang="hu-HU" dirty="0"/>
              <a:t>kényszerítették </a:t>
            </a:r>
            <a:r>
              <a:rPr lang="hu-HU" dirty="0" smtClean="0"/>
              <a:t>Romániát. A </a:t>
            </a:r>
            <a:r>
              <a:rPr lang="hu-HU" dirty="0"/>
              <a:t>hosszú állásháborút követően az olasz fronton </a:t>
            </a:r>
            <a:r>
              <a:rPr lang="hu-HU" dirty="0" smtClean="0"/>
              <a:t>ugyancsak sikerült </a:t>
            </a:r>
            <a:r>
              <a:rPr lang="hu-HU" dirty="0"/>
              <a:t>áttörni az antant védelmi vonalait</a:t>
            </a:r>
            <a:r>
              <a:rPr lang="hu-HU" dirty="0" smtClean="0"/>
              <a:t>. </a:t>
            </a:r>
            <a:r>
              <a:rPr lang="hu-HU" dirty="0"/>
              <a:t>A német hadvezetés az antant tengeri uralmát új </a:t>
            </a:r>
            <a:r>
              <a:rPr lang="hu-HU" dirty="0" smtClean="0"/>
              <a:t>fejlesztésű tengeralattjáróival </a:t>
            </a:r>
            <a:r>
              <a:rPr lang="hu-HU" dirty="0"/>
              <a:t>akarta megtörni. Nemcsak az </a:t>
            </a:r>
            <a:r>
              <a:rPr lang="hu-HU" dirty="0" smtClean="0"/>
              <a:t>ellenséges hadihajók</a:t>
            </a:r>
            <a:r>
              <a:rPr lang="hu-HU" dirty="0"/>
              <a:t>, hanem lényegében az </a:t>
            </a:r>
            <a:r>
              <a:rPr lang="hu-HU" dirty="0" smtClean="0"/>
              <a:t>antantországok minden </a:t>
            </a:r>
            <a:r>
              <a:rPr lang="hu-HU" dirty="0"/>
              <a:t>kereskedelmi hajója ellen támadást </a:t>
            </a:r>
            <a:r>
              <a:rPr lang="hu-HU" dirty="0" smtClean="0"/>
              <a:t>intéztek. A </a:t>
            </a:r>
            <a:r>
              <a:rPr lang="hu-HU" dirty="0"/>
              <a:t>korlátlan tengeralattjáró-háborút </a:t>
            </a:r>
            <a:r>
              <a:rPr lang="hu-HU" dirty="0" smtClean="0"/>
              <a:t>1917 elején kiterjesztették </a:t>
            </a:r>
            <a:r>
              <a:rPr lang="hu-HU" dirty="0"/>
              <a:t>a </a:t>
            </a:r>
            <a:r>
              <a:rPr lang="hu-HU" dirty="0" smtClean="0"/>
              <a:t>semleges, de </a:t>
            </a:r>
            <a:r>
              <a:rPr lang="hu-HU" dirty="0"/>
              <a:t>áruival és kölcsöneivel az antantot támogató </a:t>
            </a:r>
            <a:r>
              <a:rPr lang="hu-HU" dirty="0" smtClean="0"/>
              <a:t>Egyesült Államok </a:t>
            </a:r>
            <a:r>
              <a:rPr lang="hu-HU" dirty="0"/>
              <a:t>hajóira is. </a:t>
            </a:r>
            <a:r>
              <a:rPr lang="hu-HU" dirty="0" smtClean="0"/>
              <a:t>Erre </a:t>
            </a:r>
            <a:r>
              <a:rPr lang="hu-HU" dirty="0"/>
              <a:t>válaszul 1917 tavaszán </a:t>
            </a:r>
            <a:r>
              <a:rPr lang="hu-HU" dirty="0" smtClean="0"/>
              <a:t>az antanthatalmak </a:t>
            </a:r>
            <a:r>
              <a:rPr lang="hu-HU" dirty="0"/>
              <a:t>győzelmében anyagilag nagyon is </a:t>
            </a:r>
            <a:r>
              <a:rPr lang="hu-HU" dirty="0" smtClean="0"/>
              <a:t>érdekelt Amerikai Egyesült Államok </a:t>
            </a:r>
            <a:r>
              <a:rPr lang="hu-HU" dirty="0"/>
              <a:t>belépett a háborúba. Ez </a:t>
            </a:r>
            <a:r>
              <a:rPr lang="hu-HU" dirty="0" smtClean="0"/>
              <a:t>döntő fordulatot </a:t>
            </a:r>
            <a:r>
              <a:rPr lang="hu-HU" dirty="0"/>
              <a:t>hozott a háború </a:t>
            </a:r>
            <a:r>
              <a:rPr lang="hu-HU" dirty="0" smtClean="0"/>
              <a:t>menetében. </a:t>
            </a:r>
            <a:r>
              <a:rPr lang="hu-HU" dirty="0"/>
              <a:t>Németország 1918 tavaszán egy utolsó nagy erejű </a:t>
            </a:r>
            <a:r>
              <a:rPr lang="hu-HU" dirty="0" smtClean="0"/>
              <a:t>támadást indított </a:t>
            </a:r>
            <a:r>
              <a:rPr lang="hu-HU" dirty="0"/>
              <a:t>a nyugati fronton, hogy az amerikai </a:t>
            </a:r>
            <a:r>
              <a:rPr lang="hu-HU" dirty="0" smtClean="0"/>
              <a:t>csapatok megérkezéséig </a:t>
            </a:r>
            <a:r>
              <a:rPr lang="hu-HU" dirty="0"/>
              <a:t>győzelmet arasson. A kezdeti sikerek </a:t>
            </a:r>
            <a:r>
              <a:rPr lang="hu-HU" dirty="0" smtClean="0"/>
              <a:t>után azonban </a:t>
            </a:r>
            <a:r>
              <a:rPr lang="hu-HU" dirty="0"/>
              <a:t>a támadás elakadt, és a német hadsereg </a:t>
            </a:r>
            <a:r>
              <a:rPr lang="hu-HU" dirty="0" smtClean="0"/>
              <a:t>tartalékai kimerültek</a:t>
            </a:r>
            <a:r>
              <a:rPr lang="hu-HU" dirty="0"/>
              <a:t>. Így már képtelen volt megállítani az antant </a:t>
            </a:r>
            <a:r>
              <a:rPr lang="hu-HU" dirty="0" smtClean="0"/>
              <a:t>friss, amerikai </a:t>
            </a:r>
            <a:r>
              <a:rPr lang="hu-HU" dirty="0"/>
              <a:t>erőkkel is megtámogatott nyári </a:t>
            </a:r>
            <a:r>
              <a:rPr lang="hu-HU" dirty="0" smtClean="0"/>
              <a:t>ellentámadását. A </a:t>
            </a:r>
            <a:r>
              <a:rPr lang="hu-HU" dirty="0"/>
              <a:t>nyugaton négy éve folyó küzdelem a németek teljes </a:t>
            </a:r>
            <a:r>
              <a:rPr lang="hu-HU" dirty="0" smtClean="0"/>
              <a:t>vereségével zárult</a:t>
            </a:r>
            <a:r>
              <a:rPr lang="hu-HU" dirty="0"/>
              <a:t>. 1918 őszén a balkáni front is </a:t>
            </a:r>
            <a:r>
              <a:rPr lang="hu-HU" dirty="0" smtClean="0"/>
              <a:t>összeomlott, az </a:t>
            </a:r>
            <a:r>
              <a:rPr lang="hu-HU" dirty="0" err="1"/>
              <a:t>előretörő</a:t>
            </a:r>
            <a:r>
              <a:rPr lang="hu-HU" dirty="0"/>
              <a:t> </a:t>
            </a:r>
            <a:r>
              <a:rPr lang="hu-HU" dirty="0" smtClean="0"/>
              <a:t>antantcsapatok </a:t>
            </a:r>
            <a:r>
              <a:rPr lang="hu-HU" dirty="0"/>
              <a:t>előbb Bulgáriát, majd </a:t>
            </a:r>
            <a:r>
              <a:rPr lang="hu-HU" dirty="0" smtClean="0"/>
              <a:t>Törökországot is </a:t>
            </a:r>
            <a:r>
              <a:rPr lang="hu-HU" dirty="0"/>
              <a:t>megadásra kényszerítették. 1918 </a:t>
            </a:r>
            <a:r>
              <a:rPr lang="hu-HU" dirty="0" smtClean="0"/>
              <a:t>novemberében az </a:t>
            </a:r>
            <a:r>
              <a:rPr lang="hu-HU" dirty="0"/>
              <a:t>Osztrák‒Magyar Monarchia és Németország is letette </a:t>
            </a:r>
            <a:r>
              <a:rPr lang="hu-HU" dirty="0" smtClean="0"/>
              <a:t>a fegyvert</a:t>
            </a:r>
            <a:r>
              <a:rPr lang="hu-HU" dirty="0"/>
              <a:t>. A </a:t>
            </a:r>
            <a:r>
              <a:rPr lang="hu-HU" dirty="0" smtClean="0"/>
              <a:t>központi hatalmak </a:t>
            </a:r>
            <a:r>
              <a:rPr lang="hu-HU" dirty="0"/>
              <a:t>elvesztették az első világháborút.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69466" y="612910"/>
            <a:ext cx="10927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A szöveg alapján állítsa időrendbe az 1. </a:t>
            </a:r>
            <a:r>
              <a:rPr lang="hu-HU" sz="2000" b="1" dirty="0" err="1" smtClean="0">
                <a:solidFill>
                  <a:srgbClr val="323264"/>
                </a:solidFill>
              </a:rPr>
              <a:t>vh</a:t>
            </a:r>
            <a:r>
              <a:rPr lang="hu-HU" sz="2000" b="1" dirty="0" smtClean="0">
                <a:solidFill>
                  <a:srgbClr val="323264"/>
                </a:solidFill>
              </a:rPr>
              <a:t>. befejező szakaszának eseményeit! 1.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2670" y="5297557"/>
            <a:ext cx="3919330" cy="36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Németország utolsó támadása kifullad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231914" y="5459896"/>
            <a:ext cx="34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Wilson amerikai elnök 14 pontja 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8292549" y="6483626"/>
            <a:ext cx="2491407" cy="37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Német-orosz békekötés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57470" y="6334539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Románia megadja magát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289233" y="6105939"/>
            <a:ext cx="348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Korlátlan tengeralattjáró háború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291518" y="4893365"/>
            <a:ext cx="252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USA belép a háborúba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10819" y="5892321"/>
            <a:ext cx="323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Oroszország kilép a háborúból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279866" y="5725510"/>
            <a:ext cx="387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Bulgária, Törökország fegyverszünet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5009320"/>
            <a:ext cx="363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OMM, Németország fegyverszünet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7764517" y="6133929"/>
            <a:ext cx="427383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798675" y="6173686"/>
            <a:ext cx="357352" cy="22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7762461" y="4939750"/>
            <a:ext cx="427383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7796619" y="4979507"/>
            <a:ext cx="357352" cy="22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églalap 23"/>
          <p:cNvSpPr/>
          <p:nvPr/>
        </p:nvSpPr>
        <p:spPr>
          <a:xfrm>
            <a:off x="3677478" y="5933661"/>
            <a:ext cx="427383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3711636" y="5973418"/>
            <a:ext cx="357352" cy="22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667539" y="5476463"/>
            <a:ext cx="427383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3701697" y="5516220"/>
            <a:ext cx="357352" cy="22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Téglalap 27"/>
          <p:cNvSpPr/>
          <p:nvPr/>
        </p:nvSpPr>
        <p:spPr>
          <a:xfrm>
            <a:off x="7772400" y="6510130"/>
            <a:ext cx="427383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7806558" y="6549887"/>
            <a:ext cx="357352" cy="22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Téglalap 29"/>
          <p:cNvSpPr/>
          <p:nvPr/>
        </p:nvSpPr>
        <p:spPr>
          <a:xfrm>
            <a:off x="3677478" y="6351104"/>
            <a:ext cx="427383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3711636" y="6390861"/>
            <a:ext cx="357352" cy="22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Téglalap 31"/>
          <p:cNvSpPr/>
          <p:nvPr/>
        </p:nvSpPr>
        <p:spPr>
          <a:xfrm>
            <a:off x="7762461" y="5337316"/>
            <a:ext cx="427383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7796619" y="5377073"/>
            <a:ext cx="357352" cy="22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4" name="Téglalap 33"/>
          <p:cNvSpPr/>
          <p:nvPr/>
        </p:nvSpPr>
        <p:spPr>
          <a:xfrm>
            <a:off x="7752522" y="5744818"/>
            <a:ext cx="427383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7786680" y="5784575"/>
            <a:ext cx="357352" cy="22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6" name="Téglalap 35"/>
          <p:cNvSpPr/>
          <p:nvPr/>
        </p:nvSpPr>
        <p:spPr>
          <a:xfrm>
            <a:off x="3677478" y="5049078"/>
            <a:ext cx="427383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3711636" y="5088835"/>
            <a:ext cx="357352" cy="22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8" name="Téglalap 37"/>
          <p:cNvSpPr/>
          <p:nvPr/>
        </p:nvSpPr>
        <p:spPr>
          <a:xfrm>
            <a:off x="10994613" y="22517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03" y="241720"/>
            <a:ext cx="581911" cy="4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háború befejeződik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99282" y="612910"/>
            <a:ext cx="852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Párosítsa a háborús vereség okait a képekhez! </a:t>
            </a:r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képre!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80" y="1539313"/>
            <a:ext cx="1940580" cy="158157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b="21954"/>
          <a:stretch/>
        </p:blipFill>
        <p:spPr>
          <a:xfrm>
            <a:off x="258209" y="3764655"/>
            <a:ext cx="1895475" cy="188077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6"/>
          <a:srcRect r="31481"/>
          <a:stretch/>
        </p:blipFill>
        <p:spPr>
          <a:xfrm>
            <a:off x="2713797" y="1151282"/>
            <a:ext cx="2414795" cy="1295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382" y="1157495"/>
            <a:ext cx="2488096" cy="135863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0332" y="4739103"/>
            <a:ext cx="2134453" cy="18107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877" y="262657"/>
            <a:ext cx="2539682" cy="156190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1175" y="2380551"/>
            <a:ext cx="2645844" cy="194830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715001" y="541682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Osztrák hadvezetés hibái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667000" y="3680792"/>
            <a:ext cx="22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Ellenség lebecsülése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440018" y="4595192"/>
            <a:ext cx="26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Kevesebb modern fegyver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488097" y="421750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Kimerülő gazdasági és emberi erőforrások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668618" y="360127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Ellenséges </a:t>
            </a:r>
            <a:r>
              <a:rPr lang="hu-HU" dirty="0" err="1" smtClean="0"/>
              <a:t>titkosszolgá</a:t>
            </a:r>
            <a:r>
              <a:rPr lang="hu-HU" dirty="0" smtClean="0"/>
              <a:t>-lati tevékenység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478156" y="5082209"/>
            <a:ext cx="273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Háborúellenes közhangulat 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309731" y="3099425"/>
            <a:ext cx="418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Olaszország, Románia és USA </a:t>
            </a:r>
            <a:r>
              <a:rPr lang="hu-HU" dirty="0" err="1" smtClean="0"/>
              <a:t>hadbalépése</a:t>
            </a:r>
            <a:endParaRPr lang="hu-HU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99" y="997094"/>
            <a:ext cx="581911" cy="4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46836 -0.33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46537 0.29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01575 -0.18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01445 -0.30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58386 -0.35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55339 -0.111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36002 0.499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háború befejeződik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99283" y="612910"/>
            <a:ext cx="1004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Milyen új fegyverek jelennek meg az 1. világháború idején! Oldja meg az Okostankönyv feladatát: Új fegyverek! Keressen az interneten! 3. pont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87" y="738677"/>
            <a:ext cx="581911" cy="41721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1318737"/>
            <a:ext cx="121919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700" b="1" dirty="0" smtClean="0">
                <a:solidFill>
                  <a:srgbClr val="FFF2CC"/>
                </a:solidFill>
              </a:rPr>
              <a:t>Tengeralattjáró – tank – géppuska –repülőgép – lángszóró – harci gázok – gázálarc – gyorstüzelő ágyú – akna - páncélvonat</a:t>
            </a:r>
            <a:endParaRPr lang="hu-HU" sz="1700" b="1" dirty="0">
              <a:solidFill>
                <a:srgbClr val="FFF2CC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1193518" y="23511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1769162"/>
            <a:ext cx="984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videó alapján foglalja össze, milyen háborús veszteségeket szenvedtek el az országok! 4. pont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0517653" y="175529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35" y="1775660"/>
            <a:ext cx="581911" cy="41721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624928" y="2226366"/>
            <a:ext cx="924340" cy="3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4’45-től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05408" y="2551837"/>
            <a:ext cx="4177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halálos </a:t>
            </a:r>
            <a:r>
              <a:rPr lang="hu-HU" dirty="0"/>
              <a:t>áldozatok: </a:t>
            </a:r>
            <a:r>
              <a:rPr lang="hu-HU" dirty="0" err="1"/>
              <a:t>kb</a:t>
            </a:r>
            <a:r>
              <a:rPr lang="hu-HU" dirty="0"/>
              <a:t> 10 millió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sebesültek</a:t>
            </a:r>
            <a:r>
              <a:rPr lang="hu-HU" dirty="0"/>
              <a:t>: </a:t>
            </a:r>
            <a:r>
              <a:rPr lang="hu-HU" dirty="0" err="1"/>
              <a:t>kb</a:t>
            </a:r>
            <a:r>
              <a:rPr lang="hu-HU" dirty="0"/>
              <a:t> 12 millió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hadirokkantak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nemzetgazdaságok </a:t>
            </a:r>
            <a:r>
              <a:rPr lang="hu-HU" dirty="0"/>
              <a:t>romokban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háborús </a:t>
            </a:r>
            <a:r>
              <a:rPr lang="hu-HU" dirty="0"/>
              <a:t>pusztítások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spanyolnátha </a:t>
            </a:r>
            <a:r>
              <a:rPr lang="hu-HU" dirty="0"/>
              <a:t>- </a:t>
            </a:r>
            <a:r>
              <a:rPr lang="hu-HU" dirty="0" smtClean="0"/>
              <a:t>20-100 </a:t>
            </a:r>
            <a:r>
              <a:rPr lang="hu-HU" dirty="0"/>
              <a:t>millió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5347" y="4337640"/>
            <a:ext cx="7189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Keressen </a:t>
            </a:r>
            <a:r>
              <a:rPr lang="hu-HU" sz="2000" b="1" dirty="0">
                <a:solidFill>
                  <a:srgbClr val="323264"/>
                </a:solidFill>
              </a:rPr>
              <a:t>rá az interneten a spanyolnáthára</a:t>
            </a:r>
            <a:r>
              <a:rPr lang="hu-HU" sz="2000" b="1" dirty="0" smtClean="0">
                <a:solidFill>
                  <a:srgbClr val="323264"/>
                </a:solidFill>
              </a:rPr>
              <a:t>!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Egyéni megoldás</a:t>
            </a:r>
            <a:endParaRPr lang="hu-HU" sz="20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98" y="4676361"/>
            <a:ext cx="3753796" cy="210212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837" y="3846443"/>
            <a:ext cx="4956163" cy="30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Párizs környéki békék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49587" y="622849"/>
            <a:ext cx="1068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A szöveg alapján jelölje a térképen a békekötések helyszínét! 1.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</a:t>
            </a:r>
            <a:r>
              <a:rPr lang="hu-HU" sz="2000" b="1" dirty="0" smtClean="0">
                <a:solidFill>
                  <a:srgbClr val="323264"/>
                </a:solidFill>
              </a:rPr>
              <a:t>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1055567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első világháborút 1919–20-ban a Párizs környéki </a:t>
            </a:r>
            <a:r>
              <a:rPr lang="hu-HU" dirty="0" smtClean="0"/>
              <a:t>békeszerződések zárták </a:t>
            </a:r>
            <a:r>
              <a:rPr lang="hu-HU" dirty="0"/>
              <a:t>le. A </a:t>
            </a:r>
            <a:r>
              <a:rPr lang="hu-HU" dirty="0" smtClean="0"/>
              <a:t>tárgyalásokat </a:t>
            </a:r>
            <a:r>
              <a:rPr lang="hu-HU" dirty="0"/>
              <a:t>a </a:t>
            </a:r>
            <a:r>
              <a:rPr lang="hu-HU" dirty="0" smtClean="0"/>
              <a:t>négy győztes nagyhatalom</a:t>
            </a:r>
            <a:r>
              <a:rPr lang="hu-HU" dirty="0"/>
              <a:t>, </a:t>
            </a:r>
            <a:r>
              <a:rPr lang="hu-HU" dirty="0" smtClean="0"/>
              <a:t>Nagy-Britannia (Lloyd George), Franciaország (Clemenceau) </a:t>
            </a:r>
            <a:r>
              <a:rPr lang="hu-HU" dirty="0"/>
              <a:t>és </a:t>
            </a:r>
            <a:r>
              <a:rPr lang="hu-HU" dirty="0" smtClean="0"/>
              <a:t>Olaszország (Orlando) kormányfői</a:t>
            </a:r>
            <a:r>
              <a:rPr lang="hu-HU" dirty="0"/>
              <a:t>, valamint az amerikai elnök </a:t>
            </a:r>
            <a:r>
              <a:rPr lang="hu-HU" dirty="0" smtClean="0"/>
              <a:t>(Wilson) vezették. Ahogy </a:t>
            </a:r>
            <a:r>
              <a:rPr lang="hu-HU" dirty="0"/>
              <a:t>akkor nevezték őket: a Négy Nagy. A </a:t>
            </a:r>
            <a:r>
              <a:rPr lang="hu-HU" dirty="0" smtClean="0"/>
              <a:t>veszteseket nem </a:t>
            </a:r>
            <a:r>
              <a:rPr lang="hu-HU" dirty="0"/>
              <a:t>hívták meg a tárgyalásokra</a:t>
            </a:r>
            <a:r>
              <a:rPr lang="hu-HU" dirty="0" smtClean="0"/>
              <a:t>. Ezért nem békekötésről, hanem békediktátumról beszélhetünk. </a:t>
            </a:r>
            <a:r>
              <a:rPr lang="hu-HU" dirty="0"/>
              <a:t>A vesztes </a:t>
            </a:r>
            <a:r>
              <a:rPr lang="hu-HU" dirty="0" smtClean="0"/>
              <a:t>államok a központi hatalmak Németországgal Versaillesban, Ausztriával Saint </a:t>
            </a:r>
            <a:r>
              <a:rPr lang="hu-HU" dirty="0" err="1" smtClean="0"/>
              <a:t>Germainben</a:t>
            </a:r>
            <a:r>
              <a:rPr lang="hu-HU" dirty="0" smtClean="0"/>
              <a:t>, Bulgáriával </a:t>
            </a:r>
            <a:r>
              <a:rPr lang="hu-HU" dirty="0" err="1" smtClean="0"/>
              <a:t>Neullyben</a:t>
            </a:r>
            <a:r>
              <a:rPr lang="hu-HU" dirty="0" smtClean="0"/>
              <a:t>, Magyarországgal Trianonban </a:t>
            </a:r>
            <a:r>
              <a:rPr lang="hu-HU" dirty="0"/>
              <a:t>és </a:t>
            </a:r>
            <a:r>
              <a:rPr lang="hu-HU" dirty="0" smtClean="0"/>
              <a:t>Törökországgal </a:t>
            </a:r>
            <a:r>
              <a:rPr lang="hu-HU" dirty="0" err="1" smtClean="0"/>
              <a:t>Sevresben</a:t>
            </a:r>
            <a:r>
              <a:rPr lang="hu-HU" dirty="0" smtClean="0"/>
              <a:t> kötöttek békét. A vesztesek csak </a:t>
            </a:r>
            <a:r>
              <a:rPr lang="hu-HU" dirty="0"/>
              <a:t>akkor küldhették el képviselőiket a </a:t>
            </a:r>
            <a:r>
              <a:rPr lang="hu-HU" dirty="0" smtClean="0"/>
              <a:t>konferenciára, amikor </a:t>
            </a:r>
            <a:r>
              <a:rPr lang="hu-HU" dirty="0"/>
              <a:t>a rájuk vonatkozó békefeltételek már készen </a:t>
            </a:r>
            <a:r>
              <a:rPr lang="hu-HU" dirty="0" smtClean="0"/>
              <a:t>álltak. Ekkor </a:t>
            </a:r>
            <a:r>
              <a:rPr lang="hu-HU" dirty="0" err="1"/>
              <a:t>megtehették</a:t>
            </a:r>
            <a:r>
              <a:rPr lang="hu-HU" dirty="0"/>
              <a:t> a javaslataikat, de ezek rendszerint </a:t>
            </a:r>
            <a:r>
              <a:rPr lang="hu-HU" dirty="0" smtClean="0"/>
              <a:t>nem kerültek </a:t>
            </a:r>
            <a:r>
              <a:rPr lang="hu-HU" dirty="0"/>
              <a:t>be a békeszerződések végleges szövegébe.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128441"/>
            <a:ext cx="4157412" cy="361694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212706" y="3476979"/>
            <a:ext cx="1316878" cy="3495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Németország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09736" y="3910760"/>
            <a:ext cx="95427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Bulgária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219104" y="4783690"/>
            <a:ext cx="143774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Magyarország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214422" y="4336999"/>
            <a:ext cx="949015" cy="3495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Ausztria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222645" y="5200561"/>
            <a:ext cx="1316878" cy="3495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Törökország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885792" y="2993506"/>
            <a:ext cx="576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párosítsa a fotóhoz a nevet! </a:t>
            </a:r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pont!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képre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1313" r="9259" b="29310"/>
          <a:stretch/>
        </p:blipFill>
        <p:spPr>
          <a:xfrm>
            <a:off x="5938348" y="3680594"/>
            <a:ext cx="1345324" cy="180580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/>
          <a:srcRect l="15825" r="9086" b="20709"/>
          <a:stretch/>
        </p:blipFill>
        <p:spPr>
          <a:xfrm>
            <a:off x="7546431" y="3719515"/>
            <a:ext cx="1282263" cy="179841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8"/>
          <a:srcRect l="12116" r="8532" b="22521"/>
          <a:stretch/>
        </p:blipFill>
        <p:spPr>
          <a:xfrm>
            <a:off x="9080942" y="3744314"/>
            <a:ext cx="1397875" cy="177362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9"/>
          <a:srcRect l="10500" r="11809" b="19973"/>
          <a:stretch/>
        </p:blipFill>
        <p:spPr>
          <a:xfrm>
            <a:off x="10878207" y="3725263"/>
            <a:ext cx="1313793" cy="1813691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8607972" y="621166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Wilson</a:t>
            </a:r>
          </a:p>
          <a:p>
            <a:pPr algn="ctr"/>
            <a:r>
              <a:rPr lang="hu-HU" dirty="0" smtClean="0"/>
              <a:t>USA elnök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640315" y="621166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Orlando</a:t>
            </a:r>
          </a:p>
          <a:p>
            <a:pPr algn="ctr"/>
            <a:r>
              <a:rPr lang="hu-HU" dirty="0" smtClean="0"/>
              <a:t>olasz elnök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0678512" y="6211669"/>
            <a:ext cx="151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Lloyd George</a:t>
            </a:r>
          </a:p>
          <a:p>
            <a:pPr algn="ctr"/>
            <a:r>
              <a:rPr lang="hu-HU" dirty="0" smtClean="0"/>
              <a:t>angol elnök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595240" y="6211669"/>
            <a:ext cx="139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Clemenceau</a:t>
            </a:r>
          </a:p>
          <a:p>
            <a:pPr algn="ctr"/>
            <a:r>
              <a:rPr lang="hu-HU" dirty="0" smtClean="0"/>
              <a:t>francia elnök</a:t>
            </a:r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11094127" y="22311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720336"/>
            <a:ext cx="533633" cy="534316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488" y="3006336"/>
            <a:ext cx="533633" cy="5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9284 0.0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33568 -0.005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4" y="-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34219 0.07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3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18997 0.075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7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33346 0.42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23737 -0.110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34518 -0.1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21107 -0.1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1349 -0.112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7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Párizs környéki békék</a:t>
            </a:r>
          </a:p>
        </p:txBody>
      </p:sp>
      <p:sp>
        <p:nvSpPr>
          <p:cNvPr id="7" name="Téglalap 6">
            <a:hlinkClick r:id="rId4"/>
          </p:cNvPr>
          <p:cNvSpPr/>
          <p:nvPr/>
        </p:nvSpPr>
        <p:spPr>
          <a:xfrm>
            <a:off x="11174617" y="26442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057199" y="704844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1’15 - 1’55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99892" y="622849"/>
            <a:ext cx="924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videó alapján, Németországgal kötött békefeltételeket párosítsa a kép megfelelő részletével! 3.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</a:t>
            </a:r>
            <a:r>
              <a:rPr lang="hu-HU" sz="2000" b="1" dirty="0" smtClean="0">
                <a:solidFill>
                  <a:srgbClr val="323264"/>
                </a:solidFill>
              </a:rPr>
              <a:t>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békefeltételre!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35" y="723562"/>
            <a:ext cx="533633" cy="51032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851912" y="1391479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Elzász-Lotaringia Franciaországhoz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881730" y="2107095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Keleti területek Lengyelországhoz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868478" y="2822711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Rajna vidék fegyvermentesítése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851912" y="3500302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Saar vidék nemzetközi ellenőrzése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878417" y="4215918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Max. 100 000 fős hadsereg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807"/>
            <a:ext cx="7761223" cy="5059017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7878417" y="493153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Modern fegyvernemek </a:t>
            </a:r>
            <a:r>
              <a:rPr lang="hu-HU" dirty="0"/>
              <a:t>t</a:t>
            </a:r>
            <a:r>
              <a:rPr lang="hu-HU" dirty="0" smtClean="0"/>
              <a:t>iltása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914049" y="5647151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Anschluss tiltása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914049" y="6267416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Jóvátételi kötelezettség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1380303" y="1391479"/>
            <a:ext cx="496958" cy="46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11425647" y="1450990"/>
            <a:ext cx="406269" cy="342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8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913984" y="1809192"/>
            <a:ext cx="4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3</a:t>
            </a:r>
            <a:endParaRPr lang="hu-HU" sz="28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11175" y="2484157"/>
            <a:ext cx="4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5</a:t>
            </a:r>
            <a:endParaRPr lang="hu-HU" sz="28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703746" y="1597007"/>
            <a:ext cx="4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4</a:t>
            </a:r>
            <a:endParaRPr lang="hu-HU" sz="28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137315" y="4215918"/>
            <a:ext cx="4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6</a:t>
            </a:r>
            <a:endParaRPr lang="hu-HU" sz="28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573794" y="3182831"/>
            <a:ext cx="4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2</a:t>
            </a:r>
            <a:endParaRPr lang="hu-HU" sz="28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167434" y="5039257"/>
            <a:ext cx="4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8</a:t>
            </a:r>
            <a:endParaRPr lang="hu-HU" sz="28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125602" y="4647600"/>
            <a:ext cx="4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7</a:t>
            </a:r>
            <a:endParaRPr lang="hu-HU" sz="28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180525" y="5308597"/>
            <a:ext cx="4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1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11209471" y="2074265"/>
            <a:ext cx="496958" cy="46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11254815" y="2133776"/>
            <a:ext cx="406269" cy="342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</a:t>
            </a:r>
            <a:endParaRPr lang="hu-HU" b="1" dirty="0"/>
          </a:p>
        </p:txBody>
      </p:sp>
      <p:sp>
        <p:nvSpPr>
          <p:cNvPr id="33" name="Téglalap 32"/>
          <p:cNvSpPr/>
          <p:nvPr/>
        </p:nvSpPr>
        <p:spPr>
          <a:xfrm>
            <a:off x="10960992" y="2831366"/>
            <a:ext cx="496958" cy="46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11006336" y="2890877"/>
            <a:ext cx="406269" cy="342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6</a:t>
            </a:r>
            <a:endParaRPr lang="hu-HU" b="1" dirty="0"/>
          </a:p>
        </p:txBody>
      </p:sp>
      <p:sp>
        <p:nvSpPr>
          <p:cNvPr id="35" name="Téglalap 34"/>
          <p:cNvSpPr/>
          <p:nvPr/>
        </p:nvSpPr>
        <p:spPr>
          <a:xfrm>
            <a:off x="10560241" y="4180462"/>
            <a:ext cx="496958" cy="46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10605585" y="4239973"/>
            <a:ext cx="406269" cy="342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4</a:t>
            </a:r>
            <a:endParaRPr lang="hu-HU" b="1" dirty="0"/>
          </a:p>
        </p:txBody>
      </p:sp>
      <p:sp>
        <p:nvSpPr>
          <p:cNvPr id="37" name="Téglalap 36"/>
          <p:cNvSpPr/>
          <p:nvPr/>
        </p:nvSpPr>
        <p:spPr>
          <a:xfrm>
            <a:off x="10724722" y="4939022"/>
            <a:ext cx="496958" cy="46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10770066" y="4998533"/>
            <a:ext cx="406269" cy="342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3</a:t>
            </a:r>
            <a:endParaRPr lang="hu-HU" b="1" dirty="0"/>
          </a:p>
        </p:txBody>
      </p:sp>
      <p:sp>
        <p:nvSpPr>
          <p:cNvPr id="39" name="Téglalap 38"/>
          <p:cNvSpPr/>
          <p:nvPr/>
        </p:nvSpPr>
        <p:spPr>
          <a:xfrm>
            <a:off x="9717717" y="5595603"/>
            <a:ext cx="496958" cy="46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/>
          <p:cNvSpPr/>
          <p:nvPr/>
        </p:nvSpPr>
        <p:spPr>
          <a:xfrm>
            <a:off x="9763061" y="5655114"/>
            <a:ext cx="406269" cy="342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</a:t>
            </a:r>
            <a:endParaRPr lang="hu-HU" b="1" dirty="0"/>
          </a:p>
        </p:txBody>
      </p:sp>
      <p:sp>
        <p:nvSpPr>
          <p:cNvPr id="41" name="Téglalap 40"/>
          <p:cNvSpPr/>
          <p:nvPr/>
        </p:nvSpPr>
        <p:spPr>
          <a:xfrm>
            <a:off x="11210707" y="3493826"/>
            <a:ext cx="496958" cy="46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11256051" y="3553337"/>
            <a:ext cx="406269" cy="342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7</a:t>
            </a:r>
            <a:endParaRPr lang="hu-HU" b="1" dirty="0"/>
          </a:p>
        </p:txBody>
      </p:sp>
      <p:sp>
        <p:nvSpPr>
          <p:cNvPr id="43" name="Téglalap 42"/>
          <p:cNvSpPr/>
          <p:nvPr/>
        </p:nvSpPr>
        <p:spPr>
          <a:xfrm>
            <a:off x="10264770" y="6207905"/>
            <a:ext cx="496958" cy="46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10310114" y="6267416"/>
            <a:ext cx="406269" cy="342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5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652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Párizs környéki békék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99892" y="622849"/>
            <a:ext cx="1106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4. A térkép alapján párosítsa, milyen részekre bomlott fel az Osztrák-Magyar Monarchia! Milyen új ütközőállamok jöttek létre a világháború után? 3.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az ország nevére!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35"/>
            <a:ext cx="4493712" cy="55272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64903" y="4055164"/>
            <a:ext cx="46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</a:t>
            </a:r>
            <a:endParaRPr lang="hu-HU" sz="28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59226" y="4005469"/>
            <a:ext cx="41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B</a:t>
            </a:r>
            <a:endParaRPr lang="hu-HU" sz="28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829412" y="3482249"/>
            <a:ext cx="41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C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514599" y="4763050"/>
            <a:ext cx="41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D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504155" y="4239830"/>
            <a:ext cx="41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E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160642" y="1330735"/>
            <a:ext cx="41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1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160642" y="1738842"/>
            <a:ext cx="41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2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951920" y="2144882"/>
            <a:ext cx="41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3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743198" y="2812532"/>
            <a:ext cx="41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4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577979" y="1330735"/>
            <a:ext cx="330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Osztrák-Magyar Monarchia felbomlása: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08405" y="1935756"/>
            <a:ext cx="116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Ausztria: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4520217" y="5117306"/>
            <a:ext cx="7592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1919-ben Wilson csalódottan a </a:t>
            </a:r>
            <a:r>
              <a:rPr lang="hu-HU" dirty="0" smtClean="0"/>
              <a:t>következőket mondta</a:t>
            </a:r>
            <a:r>
              <a:rPr lang="hu-HU" dirty="0"/>
              <a:t>: „Teljes </a:t>
            </a:r>
            <a:r>
              <a:rPr lang="hu-HU" dirty="0" smtClean="0"/>
              <a:t>bizonyossággal állíthatom, hogy </a:t>
            </a:r>
            <a:r>
              <a:rPr lang="hu-HU" dirty="0"/>
              <a:t>egy </a:t>
            </a:r>
            <a:r>
              <a:rPr lang="hu-HU" dirty="0" err="1"/>
              <a:t>nemzedéknyi</a:t>
            </a:r>
            <a:r>
              <a:rPr lang="hu-HU" dirty="0"/>
              <a:t> idő </a:t>
            </a:r>
            <a:r>
              <a:rPr lang="hu-HU" dirty="0" smtClean="0"/>
              <a:t>sem telik </a:t>
            </a:r>
            <a:r>
              <a:rPr lang="hu-HU" dirty="0"/>
              <a:t>el, s újabb világháború tör majd ki, </a:t>
            </a:r>
            <a:r>
              <a:rPr lang="hu-HU" dirty="0" smtClean="0"/>
              <a:t>ha a </a:t>
            </a:r>
            <a:r>
              <a:rPr lang="hu-HU" dirty="0"/>
              <a:t>világ nemzetei nem tesznek közös </a:t>
            </a:r>
            <a:r>
              <a:rPr lang="hu-HU" dirty="0" smtClean="0"/>
              <a:t>erőfeszítéseket megakadályozására</a:t>
            </a:r>
            <a:r>
              <a:rPr lang="hu-HU" dirty="0"/>
              <a:t>.” </a:t>
            </a:r>
            <a:r>
              <a:rPr lang="hu-HU" dirty="0" smtClean="0"/>
              <a:t>Wilson elnök </a:t>
            </a:r>
            <a:r>
              <a:rPr lang="hu-HU" dirty="0"/>
              <a:t>jóslata igaznak bizonyult. A </a:t>
            </a:r>
            <a:r>
              <a:rPr lang="hu-HU" dirty="0" smtClean="0"/>
              <a:t>háborút követő </a:t>
            </a:r>
            <a:r>
              <a:rPr lang="hu-HU" dirty="0"/>
              <a:t>új világrend nem bizonyult </a:t>
            </a:r>
            <a:r>
              <a:rPr lang="hu-HU" dirty="0" smtClean="0"/>
              <a:t>tartósnak, és </a:t>
            </a:r>
            <a:r>
              <a:rPr lang="hu-HU" dirty="0"/>
              <a:t>kevesebb mint húsz év alatt </a:t>
            </a:r>
            <a:r>
              <a:rPr lang="hu-HU" dirty="0" smtClean="0"/>
              <a:t>összeomlott</a:t>
            </a:r>
            <a:r>
              <a:rPr lang="hu-HU" dirty="0"/>
              <a:t>.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4512362" y="2256406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Magyarország: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508405" y="2628463"/>
            <a:ext cx="116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Románia: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493711" y="2976482"/>
            <a:ext cx="161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Csehszlovákia: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493709" y="3304760"/>
            <a:ext cx="323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Szerb-Horvát-Szlovén Királyság: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639240" y="1338732"/>
            <a:ext cx="291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Új államok Európában:</a:t>
            </a:r>
            <a:endParaRPr lang="hu-HU" sz="20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639240" y="1815786"/>
            <a:ext cx="164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Lengyelország: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8639240" y="2204996"/>
            <a:ext cx="164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Észtország: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8639240" y="2630433"/>
            <a:ext cx="164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Litvánia: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8639240" y="3050495"/>
            <a:ext cx="164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Lettország: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5555974" y="2000452"/>
            <a:ext cx="347869" cy="30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5573178" y="2038296"/>
            <a:ext cx="312926" cy="22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B</a:t>
            </a:r>
            <a:endParaRPr lang="hu-HU" b="1" dirty="0"/>
          </a:p>
        </p:txBody>
      </p:sp>
      <p:sp>
        <p:nvSpPr>
          <p:cNvPr id="32" name="Téglalap 31"/>
          <p:cNvSpPr/>
          <p:nvPr/>
        </p:nvSpPr>
        <p:spPr>
          <a:xfrm>
            <a:off x="6014854" y="2325056"/>
            <a:ext cx="347869" cy="30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6032058" y="2362900"/>
            <a:ext cx="312926" cy="22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A</a:t>
            </a:r>
            <a:endParaRPr lang="hu-HU" b="1" dirty="0"/>
          </a:p>
        </p:txBody>
      </p:sp>
      <p:sp>
        <p:nvSpPr>
          <p:cNvPr id="34" name="Téglalap 33"/>
          <p:cNvSpPr/>
          <p:nvPr/>
        </p:nvSpPr>
        <p:spPr>
          <a:xfrm>
            <a:off x="5570503" y="2639984"/>
            <a:ext cx="347869" cy="30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5587707" y="2677828"/>
            <a:ext cx="312926" cy="22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E</a:t>
            </a:r>
            <a:endParaRPr lang="hu-HU" b="1" dirty="0"/>
          </a:p>
        </p:txBody>
      </p:sp>
      <p:sp>
        <p:nvSpPr>
          <p:cNvPr id="36" name="Téglalap 35"/>
          <p:cNvSpPr/>
          <p:nvPr/>
        </p:nvSpPr>
        <p:spPr>
          <a:xfrm>
            <a:off x="6094217" y="2986784"/>
            <a:ext cx="347869" cy="30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6111421" y="3024628"/>
            <a:ext cx="312926" cy="22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C</a:t>
            </a:r>
            <a:endParaRPr lang="hu-HU" b="1" dirty="0"/>
          </a:p>
        </p:txBody>
      </p:sp>
      <p:sp>
        <p:nvSpPr>
          <p:cNvPr id="38" name="Téglalap 37"/>
          <p:cNvSpPr/>
          <p:nvPr/>
        </p:nvSpPr>
        <p:spPr>
          <a:xfrm>
            <a:off x="7697397" y="3335752"/>
            <a:ext cx="347869" cy="30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7714601" y="3373596"/>
            <a:ext cx="312926" cy="22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D</a:t>
            </a:r>
            <a:endParaRPr lang="hu-HU" b="1" dirty="0"/>
          </a:p>
        </p:txBody>
      </p:sp>
      <p:sp>
        <p:nvSpPr>
          <p:cNvPr id="40" name="Téglalap 39"/>
          <p:cNvSpPr/>
          <p:nvPr/>
        </p:nvSpPr>
        <p:spPr>
          <a:xfrm>
            <a:off x="10269796" y="1874899"/>
            <a:ext cx="347869" cy="30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/>
          <p:cNvSpPr/>
          <p:nvPr/>
        </p:nvSpPr>
        <p:spPr>
          <a:xfrm>
            <a:off x="10287000" y="1912743"/>
            <a:ext cx="312926" cy="22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4</a:t>
            </a:r>
            <a:endParaRPr lang="hu-HU" b="1" dirty="0"/>
          </a:p>
        </p:txBody>
      </p:sp>
      <p:sp>
        <p:nvSpPr>
          <p:cNvPr id="42" name="Téglalap 41"/>
          <p:cNvSpPr/>
          <p:nvPr/>
        </p:nvSpPr>
        <p:spPr>
          <a:xfrm>
            <a:off x="9878219" y="2262309"/>
            <a:ext cx="347869" cy="30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9895423" y="2300153"/>
            <a:ext cx="312926" cy="22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</a:t>
            </a:r>
            <a:endParaRPr lang="hu-HU" b="1" dirty="0"/>
          </a:p>
        </p:txBody>
      </p:sp>
      <p:sp>
        <p:nvSpPr>
          <p:cNvPr id="44" name="Téglalap 43"/>
          <p:cNvSpPr/>
          <p:nvPr/>
        </p:nvSpPr>
        <p:spPr>
          <a:xfrm>
            <a:off x="9641124" y="2661425"/>
            <a:ext cx="347869" cy="30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/>
          <p:cNvSpPr/>
          <p:nvPr/>
        </p:nvSpPr>
        <p:spPr>
          <a:xfrm>
            <a:off x="9658328" y="2699269"/>
            <a:ext cx="312926" cy="22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3</a:t>
            </a:r>
            <a:endParaRPr lang="hu-HU" b="1" dirty="0"/>
          </a:p>
        </p:txBody>
      </p:sp>
      <p:sp>
        <p:nvSpPr>
          <p:cNvPr id="46" name="Téglalap 45"/>
          <p:cNvSpPr/>
          <p:nvPr/>
        </p:nvSpPr>
        <p:spPr>
          <a:xfrm>
            <a:off x="9871462" y="3066574"/>
            <a:ext cx="347869" cy="30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/>
          <p:cNvSpPr/>
          <p:nvPr/>
        </p:nvSpPr>
        <p:spPr>
          <a:xfrm>
            <a:off x="9888666" y="3104418"/>
            <a:ext cx="312926" cy="22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</a:t>
            </a:r>
            <a:endParaRPr lang="hu-HU" b="1" dirty="0"/>
          </a:p>
        </p:txBody>
      </p:sp>
      <p:pic>
        <p:nvPicPr>
          <p:cNvPr id="48" name="Kép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1107357"/>
            <a:ext cx="533633" cy="534316"/>
          </a:xfrm>
          <a:prstGeom prst="rect">
            <a:avLst/>
          </a:prstGeom>
        </p:spPr>
      </p:pic>
      <p:sp>
        <p:nvSpPr>
          <p:cNvPr id="49" name="Szövegdoboz 48"/>
          <p:cNvSpPr txBox="1"/>
          <p:nvPr/>
        </p:nvSpPr>
        <p:spPr>
          <a:xfrm>
            <a:off x="4445481" y="3689581"/>
            <a:ext cx="629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Keresse meg, mi volt a Nemzetek Szövetsége feladata! 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4445481" y="4069053"/>
            <a:ext cx="774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A Nemzetek Szövetsége a Népszövetség legfontosabb célja és feladata az államok </a:t>
            </a:r>
            <a:r>
              <a:rPr lang="hu-HU" dirty="0">
                <a:solidFill>
                  <a:srgbClr val="FFF2CC"/>
                </a:solidFill>
              </a:rPr>
              <a:t>és nemzetek közötti </a:t>
            </a:r>
            <a:r>
              <a:rPr lang="hu-HU" dirty="0" smtClean="0">
                <a:solidFill>
                  <a:srgbClr val="FFF2CC"/>
                </a:solidFill>
              </a:rPr>
              <a:t>viszályok békés </a:t>
            </a:r>
            <a:r>
              <a:rPr lang="hu-HU" dirty="0">
                <a:solidFill>
                  <a:srgbClr val="FFF2CC"/>
                </a:solidFill>
              </a:rPr>
              <a:t>megoldása </a:t>
            </a:r>
            <a:r>
              <a:rPr lang="hu-HU" dirty="0" smtClean="0">
                <a:solidFill>
                  <a:srgbClr val="FFF2CC"/>
                </a:solidFill>
              </a:rPr>
              <a:t>volt, a háború elkerülése.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4519291" y="4734102"/>
            <a:ext cx="7348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Értékelje a Párizs környéki békét! Magyarázza Wilson szavait!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11035495" y="361710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Összefoglalás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41890" y="659639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38400" y="1424472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Összefoglaló óra anyaga - prezentáció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07689" y="1949323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személy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26547" y="2506067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esemény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82764" y="3025271"/>
            <a:ext cx="5289754" cy="37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fogalmak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146611" y="862422"/>
            <a:ext cx="31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Összefoglaló lap a tanuláshoz</a:t>
            </a:r>
            <a:endParaRPr lang="hu-HU" b="1" dirty="0"/>
          </a:p>
        </p:txBody>
      </p:sp>
      <p:sp>
        <p:nvSpPr>
          <p:cNvPr id="13" name="Téglalap 12">
            <a:hlinkClick r:id="rId2"/>
          </p:cNvPr>
          <p:cNvSpPr/>
          <p:nvPr/>
        </p:nvSpPr>
        <p:spPr>
          <a:xfrm>
            <a:off x="6430495" y="82172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1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églalap 13">
            <a:hlinkClick r:id="rId3"/>
          </p:cNvPr>
          <p:cNvSpPr/>
          <p:nvPr/>
        </p:nvSpPr>
        <p:spPr>
          <a:xfrm>
            <a:off x="6411641" y="138119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2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églalap 14">
            <a:hlinkClick r:id="rId4"/>
          </p:cNvPr>
          <p:cNvSpPr/>
          <p:nvPr/>
        </p:nvSpPr>
        <p:spPr>
          <a:xfrm>
            <a:off x="6430495" y="19317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3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églalap 15">
            <a:hlinkClick r:id="rId5"/>
          </p:cNvPr>
          <p:cNvSpPr/>
          <p:nvPr/>
        </p:nvSpPr>
        <p:spPr>
          <a:xfrm>
            <a:off x="6411642" y="248812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4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Téglalap 16">
            <a:hlinkClick r:id="rId6"/>
          </p:cNvPr>
          <p:cNvSpPr/>
          <p:nvPr/>
        </p:nvSpPr>
        <p:spPr>
          <a:xfrm>
            <a:off x="6413214" y="303870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5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15974" y="3497532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Interaktív gyakorló feladatok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19" name="Téglalap 18">
            <a:hlinkClick r:id="rId7"/>
          </p:cNvPr>
          <p:cNvSpPr/>
          <p:nvPr/>
        </p:nvSpPr>
        <p:spPr>
          <a:xfrm>
            <a:off x="6411641" y="415496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998488" y="4178997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Gyarmatosítás, gyarmatok a XIX.sz végén</a:t>
            </a:r>
          </a:p>
        </p:txBody>
      </p:sp>
      <p:sp>
        <p:nvSpPr>
          <p:cNvPr id="22" name="Téglalap 21"/>
          <p:cNvSpPr/>
          <p:nvPr/>
        </p:nvSpPr>
        <p:spPr>
          <a:xfrm>
            <a:off x="6411641" y="471875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Téglalap 22">
            <a:hlinkClick r:id="rId8"/>
          </p:cNvPr>
          <p:cNvSpPr/>
          <p:nvPr/>
        </p:nvSpPr>
        <p:spPr>
          <a:xfrm>
            <a:off x="6411641" y="52684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548451" y="4738899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Nagyhatalmak ellentétek </a:t>
            </a:r>
            <a:r>
              <a:rPr lang="hu-HU" b="1" dirty="0" err="1" smtClean="0"/>
              <a:t>kiéleződése</a:t>
            </a:r>
            <a:endParaRPr lang="hu-HU" b="1" dirty="0"/>
          </a:p>
        </p:txBody>
      </p:sp>
      <p:sp>
        <p:nvSpPr>
          <p:cNvPr id="25" name="Téglalap 24"/>
          <p:cNvSpPr/>
          <p:nvPr/>
        </p:nvSpPr>
        <p:spPr>
          <a:xfrm>
            <a:off x="4741359" y="528736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1. világháború</a:t>
            </a:r>
            <a:endParaRPr lang="hu-HU" b="1" dirty="0"/>
          </a:p>
        </p:txBody>
      </p:sp>
      <p:sp>
        <p:nvSpPr>
          <p:cNvPr id="29" name="Téglalap 28"/>
          <p:cNvSpPr/>
          <p:nvPr/>
        </p:nvSpPr>
        <p:spPr>
          <a:xfrm>
            <a:off x="6411641" y="584946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651368" y="5872506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1. világháború befejezése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796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Gyarmatbirodalmak kora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" y="1189760"/>
            <a:ext cx="7075057" cy="361122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0" y="4733245"/>
            <a:ext cx="2853823" cy="2060103"/>
          </a:xfrm>
          <a:prstGeom prst="rect">
            <a:avLst/>
          </a:prstGeom>
        </p:spPr>
      </p:pic>
      <p:sp>
        <p:nvSpPr>
          <p:cNvPr id="31" name="Szövegdoboz 30"/>
          <p:cNvSpPr txBox="1"/>
          <p:nvPr/>
        </p:nvSpPr>
        <p:spPr>
          <a:xfrm>
            <a:off x="2792047" y="4709238"/>
            <a:ext cx="948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Az ábrák alapján döntse el: Igaz – Hamis állítás!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az állításra a válaszért!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1069466" y="612910"/>
            <a:ext cx="9690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Az ábrák alapján válaszoljon a kérdésekre! 1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az állításra a válaszért!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320800" y="889060"/>
            <a:ext cx="5146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Gyarmatok és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gyarmattartó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országok 1914-ben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7093531" y="1071417"/>
            <a:ext cx="254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1. Mit ábrázol a térkép?</a:t>
            </a:r>
            <a:endParaRPr lang="hu-HU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7098145" y="1362364"/>
            <a:ext cx="341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 gyarmatok felosztását 1914-ben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7102767" y="1939637"/>
            <a:ext cx="508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gyarmat: önállóságától megfosztott, más országtól gazdaságilag és politikailag függő terület.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7121240" y="2826327"/>
            <a:ext cx="3306616" cy="37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Nagy-Britannia és Franciaország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7130473" y="3426692"/>
            <a:ext cx="17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Afrika és Ázsia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7088913" y="1676397"/>
            <a:ext cx="510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</a:t>
            </a:r>
            <a:r>
              <a:rPr lang="hu-HU" b="1" dirty="0" smtClean="0"/>
              <a:t>. Mi a gyarmat? Nézzen utána a fogalmának!</a:t>
            </a:r>
            <a:endParaRPr lang="hu-HU" b="1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7098149" y="2521524"/>
            <a:ext cx="510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3. Melyik két országnak van a legtöbb gyarmata!</a:t>
            </a:r>
            <a:endParaRPr lang="hu-HU" b="1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7088913" y="3117270"/>
            <a:ext cx="510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4</a:t>
            </a:r>
            <a:r>
              <a:rPr lang="hu-HU" b="1" dirty="0" smtClean="0"/>
              <a:t>. Melyik kontinenseken van a legtöbb gyarmat!</a:t>
            </a:r>
            <a:endParaRPr lang="hu-HU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7088913" y="3749963"/>
            <a:ext cx="510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5. Mely új európai és azon kívüli nagyhatalmak rendelkeztek kevés gyarmattal?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038109" y="4354945"/>
            <a:ext cx="508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Németország, Olaszország, Oroszország, Japán, USA </a:t>
            </a: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09458" y="5098473"/>
            <a:ext cx="843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Nagy Britannia gyarmatain több mint kilencszer annyian éltek, mint az anyaországban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904840" y="5398654"/>
            <a:ext cx="598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. Németországnak több gyarmata volt mint Franciaországnak.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918690" y="5698838"/>
            <a:ext cx="828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. Nagy Britannia és gyarmatainak területe csaknem háromszázmillió km</a:t>
            </a:r>
            <a:r>
              <a:rPr lang="hu-HU" baseline="30000" dirty="0" smtClean="0"/>
              <a:t>2</a:t>
            </a:r>
            <a:r>
              <a:rPr lang="hu-HU" dirty="0" smtClean="0"/>
              <a:t> –re terjedt ki.  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900218" y="6003636"/>
            <a:ext cx="541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  <a:r>
              <a:rPr lang="hu-HU" dirty="0" smtClean="0"/>
              <a:t>. Az Osztrák-Magyar Monarchiának nem volt gyarmata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900218" y="6326908"/>
            <a:ext cx="640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. Németország és gyarmatainak lakossága nem éri el a 100 milliót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820727" y="5440217"/>
            <a:ext cx="360217" cy="32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857672" y="5467928"/>
            <a:ext cx="267855" cy="267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H</a:t>
            </a:r>
            <a:endParaRPr lang="hu-HU" b="1" dirty="0"/>
          </a:p>
        </p:txBody>
      </p:sp>
      <p:sp>
        <p:nvSpPr>
          <p:cNvPr id="27" name="Téglalap 26"/>
          <p:cNvSpPr/>
          <p:nvPr/>
        </p:nvSpPr>
        <p:spPr>
          <a:xfrm>
            <a:off x="11134466" y="5713757"/>
            <a:ext cx="360217" cy="32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11171411" y="5741468"/>
            <a:ext cx="267855" cy="267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H</a:t>
            </a:r>
            <a:endParaRPr lang="hu-HU" b="1" dirty="0"/>
          </a:p>
        </p:txBody>
      </p:sp>
      <p:sp>
        <p:nvSpPr>
          <p:cNvPr id="29" name="Téglalap 28"/>
          <p:cNvSpPr/>
          <p:nvPr/>
        </p:nvSpPr>
        <p:spPr>
          <a:xfrm>
            <a:off x="11207279" y="5140130"/>
            <a:ext cx="360217" cy="32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11244224" y="5167841"/>
            <a:ext cx="267855" cy="267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41" name="Téglalap 40"/>
          <p:cNvSpPr/>
          <p:nvPr/>
        </p:nvSpPr>
        <p:spPr>
          <a:xfrm>
            <a:off x="8275543" y="6035677"/>
            <a:ext cx="360217" cy="32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8312488" y="6063388"/>
            <a:ext cx="267855" cy="267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43" name="Téglalap 42"/>
          <p:cNvSpPr/>
          <p:nvPr/>
        </p:nvSpPr>
        <p:spPr>
          <a:xfrm>
            <a:off x="9189943" y="6327907"/>
            <a:ext cx="360217" cy="32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9226888" y="6355618"/>
            <a:ext cx="267855" cy="267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</a:t>
            </a:r>
            <a:endParaRPr lang="hu-HU" b="1" dirty="0"/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490" y="590996"/>
            <a:ext cx="581911" cy="41721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089" y="5098341"/>
            <a:ext cx="581911" cy="4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3" grpId="1"/>
      <p:bldP spid="34" grpId="0"/>
      <p:bldP spid="35" grpId="0"/>
      <p:bldP spid="36" grpId="0"/>
      <p:bldP spid="20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22873"/>
              </p:ext>
            </p:extLst>
          </p:nvPr>
        </p:nvGraphicFramePr>
        <p:xfrm>
          <a:off x="0" y="4056755"/>
          <a:ext cx="9257123" cy="24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384">
                  <a:extLst>
                    <a:ext uri="{9D8B030D-6E8A-4147-A177-3AD203B41FA5}">
                      <a16:colId xmlns:a16="http://schemas.microsoft.com/office/drawing/2014/main" val="5477614"/>
                    </a:ext>
                  </a:extLst>
                </a:gridCol>
                <a:gridCol w="2799760">
                  <a:extLst>
                    <a:ext uri="{9D8B030D-6E8A-4147-A177-3AD203B41FA5}">
                      <a16:colId xmlns:a16="http://schemas.microsoft.com/office/drawing/2014/main" val="3014754083"/>
                    </a:ext>
                  </a:extLst>
                </a:gridCol>
                <a:gridCol w="3930979">
                  <a:extLst>
                    <a:ext uri="{9D8B030D-6E8A-4147-A177-3AD203B41FA5}">
                      <a16:colId xmlns:a16="http://schemas.microsoft.com/office/drawing/2014/main" val="4097501477"/>
                    </a:ext>
                  </a:extLst>
                </a:gridCol>
              </a:tblGrid>
              <a:tr h="403243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89053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18056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738075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375877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66193"/>
                  </a:ext>
                </a:extLst>
              </a:tr>
              <a:tr h="40324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06554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Gyarmatbirodalmak kora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139999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gyarmatosítás oka még inkább az volt, hogy a </a:t>
            </a:r>
            <a:r>
              <a:rPr lang="hu-HU" dirty="0" smtClean="0"/>
              <a:t>fejlett európai </a:t>
            </a:r>
            <a:r>
              <a:rPr lang="hu-HU" dirty="0"/>
              <a:t>gyáripar jelentős nyersanyaglelőhelyeket remélt </a:t>
            </a:r>
            <a:r>
              <a:rPr lang="hu-HU" dirty="0" smtClean="0"/>
              <a:t>a még </a:t>
            </a:r>
            <a:r>
              <a:rPr lang="hu-HU" dirty="0"/>
              <a:t>ismeretlen területeken. A nagy kereskedelmi </a:t>
            </a:r>
            <a:r>
              <a:rPr lang="hu-HU" dirty="0" smtClean="0"/>
              <a:t>vállalatok pedig </a:t>
            </a:r>
            <a:r>
              <a:rPr lang="hu-HU" dirty="0"/>
              <a:t>a gyarmatok terményeinek (például a tea, </a:t>
            </a:r>
            <a:r>
              <a:rPr lang="hu-HU" dirty="0" smtClean="0"/>
              <a:t>gyapot, selyem</a:t>
            </a:r>
            <a:r>
              <a:rPr lang="hu-HU" dirty="0"/>
              <a:t>) </a:t>
            </a:r>
            <a:r>
              <a:rPr lang="hu-HU" dirty="0" smtClean="0"/>
              <a:t>Európába szállításából</a:t>
            </a:r>
            <a:r>
              <a:rPr lang="hu-HU" dirty="0"/>
              <a:t>, illetve az európai </a:t>
            </a:r>
            <a:r>
              <a:rPr lang="hu-HU" dirty="0" smtClean="0"/>
              <a:t>árucikkek gyarmati </a:t>
            </a:r>
            <a:r>
              <a:rPr lang="hu-HU" dirty="0"/>
              <a:t>eladásából számítottak jelentős </a:t>
            </a:r>
            <a:r>
              <a:rPr lang="hu-HU" dirty="0" smtClean="0"/>
              <a:t>bevételekre. Az új területek piacokat is jelentettek. Stratégiai szempontból is fontos lehette a gyarmat. Minden </a:t>
            </a:r>
            <a:r>
              <a:rPr lang="hu-HU" dirty="0"/>
              <a:t>ország fegyveresen is igyekezett biztosítani </a:t>
            </a:r>
            <a:r>
              <a:rPr lang="hu-HU" dirty="0" smtClean="0"/>
              <a:t>kereskedelmi útvonalait </a:t>
            </a:r>
            <a:r>
              <a:rPr lang="hu-HU" dirty="0"/>
              <a:t>és a gyarmatokon élő </a:t>
            </a:r>
            <a:r>
              <a:rPr lang="hu-HU" dirty="0" smtClean="0"/>
              <a:t>állampolgárai biztonságát.  A </a:t>
            </a:r>
            <a:r>
              <a:rPr lang="hu-HU" dirty="0"/>
              <a:t>gyarmatosítás következtében az elfoglalt </a:t>
            </a:r>
            <a:r>
              <a:rPr lang="hu-HU" dirty="0" smtClean="0"/>
              <a:t>területek </a:t>
            </a:r>
            <a:r>
              <a:rPr lang="hu-HU" dirty="0" err="1" smtClean="0"/>
              <a:t>modernizálódtak</a:t>
            </a:r>
            <a:r>
              <a:rPr lang="hu-HU" dirty="0"/>
              <a:t>. Kiépült a vasúthálózat, </a:t>
            </a:r>
            <a:r>
              <a:rPr lang="hu-HU" dirty="0" smtClean="0"/>
              <a:t>európai mintájú </a:t>
            </a:r>
            <a:r>
              <a:rPr lang="hu-HU" dirty="0"/>
              <a:t>iskolarendszert vezettek be. A meghódított </a:t>
            </a:r>
            <a:r>
              <a:rPr lang="hu-HU" dirty="0" smtClean="0"/>
              <a:t>lakosság döntő </a:t>
            </a:r>
            <a:r>
              <a:rPr lang="hu-HU" dirty="0"/>
              <a:t>részének az életkörülményei azonban </a:t>
            </a:r>
            <a:r>
              <a:rPr lang="hu-HU" dirty="0" smtClean="0"/>
              <a:t>nem javultak</a:t>
            </a:r>
            <a:r>
              <a:rPr lang="hu-HU" dirty="0"/>
              <a:t>. Sőt, az európai kereskedők és a fejlett </a:t>
            </a:r>
            <a:r>
              <a:rPr lang="hu-HU" dirty="0" smtClean="0"/>
              <a:t>gyáripar megjelenése </a:t>
            </a:r>
            <a:r>
              <a:rPr lang="hu-HU" dirty="0"/>
              <a:t>következtében tömegek vesztették el </a:t>
            </a:r>
            <a:r>
              <a:rPr lang="hu-HU" dirty="0" smtClean="0"/>
              <a:t>addigi munkájukat</a:t>
            </a:r>
            <a:r>
              <a:rPr lang="hu-HU" dirty="0"/>
              <a:t>. A hatalmas népességgel rendelkező </a:t>
            </a:r>
            <a:r>
              <a:rPr lang="hu-HU" dirty="0" smtClean="0"/>
              <a:t>területeken sokan </a:t>
            </a:r>
            <a:r>
              <a:rPr lang="hu-HU" dirty="0"/>
              <a:t>maradtak mezőgazdasági művelésre </a:t>
            </a:r>
            <a:r>
              <a:rPr lang="hu-HU" dirty="0" smtClean="0"/>
              <a:t>alkalmas föld </a:t>
            </a:r>
            <a:r>
              <a:rPr lang="hu-HU" dirty="0"/>
              <a:t>nélkül. A kiirtott erdők és az elhanyagolt csatornák </a:t>
            </a:r>
            <a:r>
              <a:rPr lang="hu-HU" dirty="0" smtClean="0"/>
              <a:t>miatt árvizek </a:t>
            </a:r>
            <a:r>
              <a:rPr lang="hu-HU" dirty="0"/>
              <a:t>is pusztítottak. Ezért nőtt az elszegényedés, </a:t>
            </a:r>
            <a:r>
              <a:rPr lang="hu-HU" dirty="0" smtClean="0"/>
              <a:t>gyakori volt </a:t>
            </a:r>
            <a:r>
              <a:rPr lang="hu-HU" dirty="0"/>
              <a:t>az éhínség.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10381" y="542590"/>
            <a:ext cx="9953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csoportosítsa a gyarmatosítás okai, előnyei és hátrányai!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az oszlopcímre a válaszért!</a:t>
            </a:r>
          </a:p>
        </p:txBody>
      </p:sp>
      <p:sp>
        <p:nvSpPr>
          <p:cNvPr id="5" name="Téglalap 4"/>
          <p:cNvSpPr/>
          <p:nvPr/>
        </p:nvSpPr>
        <p:spPr>
          <a:xfrm>
            <a:off x="9354310" y="456559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vasúthálózat</a:t>
            </a:r>
          </a:p>
        </p:txBody>
      </p:sp>
      <p:sp>
        <p:nvSpPr>
          <p:cNvPr id="7" name="Téglalap 6"/>
          <p:cNvSpPr/>
          <p:nvPr/>
        </p:nvSpPr>
        <p:spPr>
          <a:xfrm>
            <a:off x="10758477" y="4554659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iskolarendszer</a:t>
            </a:r>
          </a:p>
        </p:txBody>
      </p:sp>
      <p:sp>
        <p:nvSpPr>
          <p:cNvPr id="8" name="Téglalap 7"/>
          <p:cNvSpPr/>
          <p:nvPr/>
        </p:nvSpPr>
        <p:spPr>
          <a:xfrm>
            <a:off x="9722069" y="4875169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technika modernizáció</a:t>
            </a:r>
          </a:p>
        </p:txBody>
      </p:sp>
      <p:sp>
        <p:nvSpPr>
          <p:cNvPr id="10" name="Téglalap 9"/>
          <p:cNvSpPr/>
          <p:nvPr/>
        </p:nvSpPr>
        <p:spPr>
          <a:xfrm>
            <a:off x="9410469" y="5838220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hazai </a:t>
            </a:r>
            <a:r>
              <a:rPr lang="hu-HU" dirty="0"/>
              <a:t>gazdaság tönkretétele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9508563" y="5517700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tömeges munkanélküliség</a:t>
            </a:r>
          </a:p>
        </p:txBody>
      </p:sp>
      <p:sp>
        <p:nvSpPr>
          <p:cNvPr id="12" name="Téglalap 11"/>
          <p:cNvSpPr/>
          <p:nvPr/>
        </p:nvSpPr>
        <p:spPr>
          <a:xfrm>
            <a:off x="8644376" y="6488668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kiirtott </a:t>
            </a:r>
            <a:r>
              <a:rPr lang="hu-HU" dirty="0"/>
              <a:t>erdők, elhanyagolt csatornák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0620472" y="391363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elszegényedés</a:t>
            </a:r>
          </a:p>
        </p:txBody>
      </p:sp>
      <p:sp>
        <p:nvSpPr>
          <p:cNvPr id="14" name="Téglalap 13"/>
          <p:cNvSpPr/>
          <p:nvPr/>
        </p:nvSpPr>
        <p:spPr>
          <a:xfrm>
            <a:off x="9708883" y="422472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éhinség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9785023" y="6128937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nyersanyaglelőhelyek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9763502" y="519719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gyarmatok </a:t>
            </a:r>
            <a:r>
              <a:rPr lang="hu-HU" dirty="0" smtClean="0"/>
              <a:t>terményei 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9617968" y="3885356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ú</a:t>
            </a:r>
            <a:r>
              <a:rPr lang="hu-HU" dirty="0" smtClean="0"/>
              <a:t>j piacok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10692872" y="422472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tratégiai pont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791275" y="406446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Okok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3242244" y="406446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Előnyök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6703452" y="407546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Hátrányok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-1" y="6457890"/>
            <a:ext cx="70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Oldja meg az Okostankönyv feladatait, valamint a Feladatot!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495" y="554182"/>
            <a:ext cx="533633" cy="534316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91" y="6498269"/>
            <a:ext cx="493116" cy="353555"/>
          </a:xfrm>
          <a:prstGeom prst="rect">
            <a:avLst/>
          </a:prstGeom>
        </p:spPr>
      </p:pic>
      <p:sp>
        <p:nvSpPr>
          <p:cNvPr id="29" name="Téglalap 28">
            <a:hlinkClick r:id="rId6"/>
          </p:cNvPr>
          <p:cNvSpPr/>
          <p:nvPr/>
        </p:nvSpPr>
        <p:spPr>
          <a:xfrm>
            <a:off x="7574812" y="6498269"/>
            <a:ext cx="876513" cy="349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4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74323 0.1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7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79141 -0.241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70" y="-120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78698 0.01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49" y="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84349 0.2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74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57084 -0.0613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-30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3073 0.048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36" y="24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50287 0.1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43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24362 0.27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36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26003 -0.179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-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33906 0.25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28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28529 -0.096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-481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8594 -0.2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nagyhatalmi ellentétek </a:t>
            </a:r>
            <a:r>
              <a:rPr lang="hu-HU" sz="4000" b="1" dirty="0" err="1" smtClean="0">
                <a:solidFill>
                  <a:srgbClr val="323264"/>
                </a:solidFill>
              </a:rPr>
              <a:t>kiéleződése</a:t>
            </a:r>
            <a:endParaRPr lang="hu-HU" sz="4000" b="1" dirty="0" smtClean="0">
              <a:solidFill>
                <a:srgbClr val="323264"/>
              </a:solidFill>
            </a:endParaRP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69466" y="612910"/>
            <a:ext cx="969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oldja meg az Okostankönyv feladatát: felszabaduló balkáni államok és a balkáni lőporos hordó! 1. vázlatpont –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1296473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19. </a:t>
            </a:r>
            <a:r>
              <a:rPr lang="hu-HU" dirty="0" smtClean="0"/>
              <a:t>század első felében először a görögöknek sikerült elszakadni a Oszmán Birodalomtól. A 19. század </a:t>
            </a:r>
            <a:r>
              <a:rPr lang="hu-HU" dirty="0"/>
              <a:t>második felében egyre inkább </a:t>
            </a:r>
            <a:r>
              <a:rPr lang="hu-HU" dirty="0" smtClean="0"/>
              <a:t>meggyengülő Oszmán </a:t>
            </a:r>
            <a:r>
              <a:rPr lang="hu-HU" dirty="0"/>
              <a:t>Birodalmat „Európa beteg emberének” </a:t>
            </a:r>
            <a:r>
              <a:rPr lang="hu-HU" dirty="0" smtClean="0"/>
              <a:t>nevezték. Ezt kihasználva </a:t>
            </a:r>
            <a:r>
              <a:rPr lang="hu-HU" dirty="0"/>
              <a:t>a balkáni népek </a:t>
            </a:r>
            <a:r>
              <a:rPr lang="hu-HU" dirty="0" smtClean="0"/>
              <a:t>felkeléseket robbantottak </a:t>
            </a:r>
            <a:r>
              <a:rPr lang="hu-HU" dirty="0"/>
              <a:t>ki, </a:t>
            </a:r>
            <a:r>
              <a:rPr lang="hu-HU" dirty="0" smtClean="0"/>
              <a:t>és sikerült lerázni magukról az oszmán  fennhatóságot</a:t>
            </a:r>
            <a:r>
              <a:rPr lang="hu-HU" dirty="0"/>
              <a:t>. A harcok végére több állam </a:t>
            </a:r>
            <a:r>
              <a:rPr lang="hu-HU" dirty="0" smtClean="0"/>
              <a:t>visszanyerte függetlenségét Előbb Románia, majd például </a:t>
            </a:r>
            <a:r>
              <a:rPr lang="hu-HU" dirty="0"/>
              <a:t>a </a:t>
            </a:r>
            <a:r>
              <a:rPr lang="hu-HU" dirty="0" smtClean="0"/>
              <a:t>Szerb Királyság</a:t>
            </a:r>
            <a:r>
              <a:rPr lang="hu-HU" dirty="0"/>
              <a:t>, </a:t>
            </a:r>
            <a:r>
              <a:rPr lang="hu-HU" dirty="0" smtClean="0"/>
              <a:t>Bolgár Királyság. Az </a:t>
            </a:r>
            <a:r>
              <a:rPr lang="hu-HU" dirty="0"/>
              <a:t>Oszmán Birodalom visszaszorulását kihasználva</a:t>
            </a:r>
          </a:p>
          <a:p>
            <a:r>
              <a:rPr lang="hu-HU" dirty="0"/>
              <a:t>Oroszország kiterjesztette befolyását a Balkánra. </a:t>
            </a:r>
            <a:r>
              <a:rPr lang="hu-HU" dirty="0" smtClean="0"/>
              <a:t>Az orosz </a:t>
            </a:r>
            <a:r>
              <a:rPr lang="hu-HU" dirty="0"/>
              <a:t>uralkodók az itt élő szláv népek és az ortodox </a:t>
            </a:r>
            <a:r>
              <a:rPr lang="hu-HU" dirty="0" smtClean="0"/>
              <a:t>keresztények védelmezőjeként </a:t>
            </a:r>
            <a:r>
              <a:rPr lang="hu-HU" dirty="0"/>
              <a:t>léptek fel. Legfőbb céljuk az </a:t>
            </a:r>
            <a:r>
              <a:rPr lang="hu-HU" dirty="0" smtClean="0"/>
              <a:t>volt, hogy </a:t>
            </a:r>
            <a:r>
              <a:rPr lang="hu-HU" dirty="0"/>
              <a:t>Oroszország kijuthasson a törökök által </a:t>
            </a:r>
            <a:r>
              <a:rPr lang="hu-HU" dirty="0" smtClean="0"/>
              <a:t>ellenőrzött tengerszorosokon </a:t>
            </a:r>
            <a:r>
              <a:rPr lang="hu-HU" dirty="0"/>
              <a:t>a Földközi-tenger </a:t>
            </a:r>
            <a:r>
              <a:rPr lang="hu-HU" dirty="0" smtClean="0"/>
              <a:t>térségébe. Az Osztrák‒Magyar </a:t>
            </a:r>
            <a:r>
              <a:rPr lang="hu-HU" dirty="0"/>
              <a:t>Monarchia szintén </a:t>
            </a:r>
            <a:r>
              <a:rPr lang="hu-HU" dirty="0" smtClean="0"/>
              <a:t>érdekszférájának tartotta </a:t>
            </a:r>
            <a:r>
              <a:rPr lang="hu-HU" dirty="0"/>
              <a:t>a térséget. Egyúttal az orosz befolyás </a:t>
            </a:r>
            <a:r>
              <a:rPr lang="hu-HU" dirty="0" smtClean="0"/>
              <a:t>erősödését is </a:t>
            </a:r>
            <a:r>
              <a:rPr lang="hu-HU" dirty="0"/>
              <a:t>meg akarta akadályozni a déli határaihoz </a:t>
            </a:r>
            <a:r>
              <a:rPr lang="hu-HU" dirty="0" smtClean="0"/>
              <a:t>közeli területeken</a:t>
            </a:r>
            <a:r>
              <a:rPr lang="hu-HU" dirty="0"/>
              <a:t>. Ezért katonailag megszállta, majd </a:t>
            </a:r>
            <a:r>
              <a:rPr lang="hu-HU" dirty="0" smtClean="0"/>
              <a:t>beolvasztotta magába </a:t>
            </a:r>
            <a:r>
              <a:rPr lang="hu-HU" dirty="0"/>
              <a:t>a szomszédos Bosznia-Hercegovinát. Ez </a:t>
            </a:r>
            <a:r>
              <a:rPr lang="hu-HU" dirty="0" smtClean="0"/>
              <a:t>tovább élezte </a:t>
            </a:r>
            <a:r>
              <a:rPr lang="hu-HU" dirty="0"/>
              <a:t>az ellentétet Szerbiával és Oroszországgal. </a:t>
            </a:r>
            <a:r>
              <a:rPr lang="hu-HU" dirty="0" smtClean="0"/>
              <a:t>A Balkánért </a:t>
            </a:r>
            <a:r>
              <a:rPr lang="hu-HU" dirty="0"/>
              <a:t>való </a:t>
            </a:r>
            <a:r>
              <a:rPr lang="hu-HU" dirty="0" smtClean="0"/>
              <a:t>küzdelem egyre </a:t>
            </a:r>
            <a:r>
              <a:rPr lang="hu-HU" dirty="0"/>
              <a:t>inkább egy nagy </a:t>
            </a:r>
            <a:r>
              <a:rPr lang="hu-HU" dirty="0" smtClean="0"/>
              <a:t>európai háború </a:t>
            </a:r>
            <a:r>
              <a:rPr lang="hu-HU" dirty="0"/>
              <a:t>kitörésével fenyegetett.</a:t>
            </a:r>
          </a:p>
        </p:txBody>
      </p:sp>
      <p:sp>
        <p:nvSpPr>
          <p:cNvPr id="7" name="Téglalap 6">
            <a:hlinkClick r:id="rId4"/>
          </p:cNvPr>
          <p:cNvSpPr/>
          <p:nvPr/>
        </p:nvSpPr>
        <p:spPr>
          <a:xfrm>
            <a:off x="11010375" y="70355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4062692"/>
            <a:ext cx="1056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FLASH alapján válaszoljon, hogy mely császárok szövetkeznek egymással, és miért bomlik fel a szövetségük!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9" name="Téglalap 8">
            <a:hlinkClick r:id="rId5"/>
          </p:cNvPr>
          <p:cNvSpPr/>
          <p:nvPr/>
        </p:nvSpPr>
        <p:spPr>
          <a:xfrm>
            <a:off x="10620864" y="407643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noProof="0" dirty="0" smtClean="0">
                <a:solidFill>
                  <a:srgbClr val="323232"/>
                </a:solidFill>
                <a:latin typeface="Times New Roman"/>
              </a:rPr>
              <a:t>FLASH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620864" y="474145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FLASH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églalap 10">
            <a:hlinkClick r:id="rId6"/>
          </p:cNvPr>
          <p:cNvSpPr/>
          <p:nvPr/>
        </p:nvSpPr>
        <p:spPr>
          <a:xfrm>
            <a:off x="10620865" y="545727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FLASH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églalap 11">
            <a:hlinkClick r:id="rId7"/>
          </p:cNvPr>
          <p:cNvSpPr/>
          <p:nvPr/>
        </p:nvSpPr>
        <p:spPr>
          <a:xfrm>
            <a:off x="10648573" y="612691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FLASH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4676910"/>
            <a:ext cx="1052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FLASH alapján válaszoljon, hogyan lesz a kettős szövetségből hármas szövetség! Miért ingadozik a harmadik állam?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0" y="5378875"/>
            <a:ext cx="1052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FLASH alapján válaszoljon, hogy nevezték az első világháború egyik szövetségi rendszert, mely államok voltak a tagjai! 2. vázlatpont!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0" y="6076226"/>
            <a:ext cx="1051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A FLASH alapján válaszoljon</a:t>
            </a:r>
            <a:r>
              <a:rPr lang="hu-HU" sz="2000" b="1" dirty="0">
                <a:solidFill>
                  <a:srgbClr val="323264"/>
                </a:solidFill>
              </a:rPr>
              <a:t>, hogy nevezték az első világháború </a:t>
            </a:r>
            <a:r>
              <a:rPr lang="hu-HU" sz="2000" b="1" dirty="0" smtClean="0">
                <a:solidFill>
                  <a:srgbClr val="323264"/>
                </a:solidFill>
              </a:rPr>
              <a:t>másik </a:t>
            </a:r>
            <a:r>
              <a:rPr lang="hu-HU" sz="2000" b="1" dirty="0">
                <a:solidFill>
                  <a:srgbClr val="323264"/>
                </a:solidFill>
              </a:rPr>
              <a:t>szövetségi rendszert, mely államok voltak a tagjai! </a:t>
            </a:r>
            <a:r>
              <a:rPr lang="hu-HU" sz="2000" b="1" dirty="0" smtClean="0">
                <a:solidFill>
                  <a:srgbClr val="323264"/>
                </a:solidFill>
              </a:rPr>
              <a:t>3. </a:t>
            </a:r>
            <a:r>
              <a:rPr lang="hu-HU" sz="2000" b="1" dirty="0">
                <a:solidFill>
                  <a:srgbClr val="323264"/>
                </a:solidFill>
              </a:rPr>
              <a:t>vázlatpont!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4045528"/>
            <a:ext cx="533633" cy="53431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4719781"/>
            <a:ext cx="533633" cy="53431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076" y="5407890"/>
            <a:ext cx="533633" cy="53431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67" y="6105235"/>
            <a:ext cx="533633" cy="5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nagyhatalmi ellentétek </a:t>
            </a:r>
            <a:r>
              <a:rPr lang="hu-HU" sz="4000" b="1" dirty="0" err="1" smtClean="0">
                <a:solidFill>
                  <a:srgbClr val="323264"/>
                </a:solidFill>
              </a:rPr>
              <a:t>kiéleződése</a:t>
            </a:r>
            <a:endParaRPr lang="hu-HU" sz="4000" b="1" dirty="0" smtClean="0">
              <a:solidFill>
                <a:srgbClr val="323264"/>
              </a:solidFill>
            </a:endParaRP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69466" y="612910"/>
            <a:ext cx="1112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Az ábrák alapján döntse el, hogy I – igaz, vagy H – hamis a megállapítás!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49964"/>
            <a:ext cx="4656234" cy="310803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038721"/>
            <a:ext cx="4645890" cy="276430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659741" y="1066798"/>
            <a:ext cx="678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A felső táblázat az első világháború előtt a szembenálló hatalmi tömbök hadseregeinek létszámát ábrázolja!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641269" y="2225974"/>
            <a:ext cx="67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 A központi hatalmakhoz tartozó tagállamok hadseregiket tekintve az első világháború előtt létszámfölényben voltak.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636650" y="2821707"/>
            <a:ext cx="67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4. A hadiflotta mérete abszolút módon, két időszak közötti különbség tekintetében, Nagy-Britanniában nőtt a legnagyobb mértékben.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668978" y="1644073"/>
            <a:ext cx="67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. Az alsó </a:t>
            </a:r>
            <a:r>
              <a:rPr lang="hu-HU" dirty="0"/>
              <a:t>táblázat az első világháború </a:t>
            </a:r>
            <a:r>
              <a:rPr lang="hu-HU" dirty="0" smtClean="0"/>
              <a:t>előtti időszakban </a:t>
            </a:r>
            <a:r>
              <a:rPr lang="hu-HU" dirty="0"/>
              <a:t>a szembenálló hatalmi tömbök </a:t>
            </a:r>
            <a:r>
              <a:rPr lang="hu-HU" dirty="0" smtClean="0"/>
              <a:t>hadihajóinak számát </a:t>
            </a:r>
            <a:r>
              <a:rPr lang="hu-HU" dirty="0"/>
              <a:t>ábrázolja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50503" y="3417453"/>
            <a:ext cx="67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. A hadiflotta mérete relatív módon, két időszak közötti növekedési arány tekintetében, Németországban nőtt </a:t>
            </a:r>
            <a:r>
              <a:rPr lang="hu-HU" dirty="0"/>
              <a:t>a legnagyobb mértékben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645885" y="4022436"/>
            <a:ext cx="658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6. A két ábra </a:t>
            </a:r>
            <a:r>
              <a:rPr lang="hu-HU" dirty="0"/>
              <a:t>az első világháború előtti időszakban a szembenálló hatalmi </a:t>
            </a:r>
            <a:r>
              <a:rPr lang="hu-HU" dirty="0" smtClean="0"/>
              <a:t>tömbök közötti fegyverkezési versenyre utal.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668974" y="4636655"/>
            <a:ext cx="7042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</a:t>
            </a:r>
            <a:r>
              <a:rPr lang="hu-HU" dirty="0" smtClean="0"/>
              <a:t>. Oroszország hadseregének létszáma 1914-ben, a világháború előtt meg-haladta a vele szövetségben lévő hatalmak hadseregének összlétszámát.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655118" y="5287820"/>
            <a:ext cx="694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8. Németország hadiflottájának mérete mindkét vizsgált időszakban (1890 és 1914) egyaránt a 2. helyen állt a vizsgált országok tekintetében.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659737" y="5929747"/>
            <a:ext cx="694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9</a:t>
            </a:r>
            <a:r>
              <a:rPr lang="hu-HU" dirty="0" smtClean="0"/>
              <a:t>. Az Osztrák-Magyar Monarchia hadiflottájának mérete több, mint ötszörösére nőtt a vizsgált 24 év alatt.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1370364" y="1709530"/>
            <a:ext cx="477079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1439938" y="1739347"/>
            <a:ext cx="337931" cy="30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11403495" y="2269435"/>
            <a:ext cx="477079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11473069" y="2299252"/>
            <a:ext cx="337931" cy="30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11714921" y="4750904"/>
            <a:ext cx="477079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11784495" y="4780721"/>
            <a:ext cx="337931" cy="30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1559208" y="5456583"/>
            <a:ext cx="477079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11628782" y="5486400"/>
            <a:ext cx="337931" cy="30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1251095" y="6042991"/>
            <a:ext cx="477079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11320669" y="6072808"/>
            <a:ext cx="337931" cy="30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2" name="Téglalap 31"/>
          <p:cNvSpPr/>
          <p:nvPr/>
        </p:nvSpPr>
        <p:spPr>
          <a:xfrm>
            <a:off x="11131826" y="4144617"/>
            <a:ext cx="477079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201400" y="4174434"/>
            <a:ext cx="337931" cy="30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4" name="Téglalap 33"/>
          <p:cNvSpPr/>
          <p:nvPr/>
        </p:nvSpPr>
        <p:spPr>
          <a:xfrm>
            <a:off x="11151704" y="3528391"/>
            <a:ext cx="477079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11221278" y="3558208"/>
            <a:ext cx="337931" cy="30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6" name="Téglalap 35"/>
          <p:cNvSpPr/>
          <p:nvPr/>
        </p:nvSpPr>
        <p:spPr>
          <a:xfrm>
            <a:off x="11231217" y="2882347"/>
            <a:ext cx="477079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11300791" y="2912164"/>
            <a:ext cx="337931" cy="30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8" name="Téglalap 37"/>
          <p:cNvSpPr/>
          <p:nvPr/>
        </p:nvSpPr>
        <p:spPr>
          <a:xfrm>
            <a:off x="11082130" y="1152939"/>
            <a:ext cx="477079" cy="3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11151704" y="1182756"/>
            <a:ext cx="337931" cy="30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0" name="Téglalap 39"/>
          <p:cNvSpPr/>
          <p:nvPr/>
        </p:nvSpPr>
        <p:spPr>
          <a:xfrm>
            <a:off x="11084066" y="22517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51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Az első világháború kirobbanása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6" name="Téglalap 5">
            <a:hlinkClick r:id="rId4"/>
          </p:cNvPr>
          <p:cNvSpPr/>
          <p:nvPr/>
        </p:nvSpPr>
        <p:spPr>
          <a:xfrm>
            <a:off x="10608491" y="125271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69466" y="612910"/>
            <a:ext cx="10350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Az összefoglaló ábra alapján mondja el, melyek voltak az 1. </a:t>
            </a:r>
            <a:r>
              <a:rPr lang="hu-HU" sz="2000" b="1" dirty="0" err="1" smtClean="0">
                <a:solidFill>
                  <a:srgbClr val="323264"/>
                </a:solidFill>
              </a:rPr>
              <a:t>vh</a:t>
            </a:r>
            <a:r>
              <a:rPr lang="hu-HU" sz="2000" b="1" dirty="0" smtClean="0">
                <a:solidFill>
                  <a:srgbClr val="323264"/>
                </a:solidFill>
              </a:rPr>
              <a:t>. kitörésének okai! 1. pont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491344" y="1023933"/>
            <a:ext cx="712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videórészlet alapján fogalmazza meg vázlatban, mi volt az 1. </a:t>
            </a:r>
            <a:r>
              <a:rPr lang="hu-HU" sz="2000" b="1" dirty="0" err="1" smtClean="0">
                <a:solidFill>
                  <a:srgbClr val="323264"/>
                </a:solidFill>
              </a:rPr>
              <a:t>vh</a:t>
            </a:r>
            <a:r>
              <a:rPr lang="hu-HU" sz="2000" b="1" dirty="0" smtClean="0">
                <a:solidFill>
                  <a:srgbClr val="323264"/>
                </a:solidFill>
              </a:rPr>
              <a:t>. kitörésének ürügye! </a:t>
            </a:r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pont –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2" y="542135"/>
            <a:ext cx="570578" cy="5343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82" y="1139392"/>
            <a:ext cx="3297382" cy="311309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2" y="1186877"/>
            <a:ext cx="570578" cy="534316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11193518" y="171956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565237" y="1670173"/>
            <a:ext cx="5477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1914 </a:t>
            </a:r>
            <a:r>
              <a:rPr lang="hu-HU" dirty="0">
                <a:solidFill>
                  <a:srgbClr val="FFF2CC"/>
                </a:solidFill>
              </a:rPr>
              <a:t>június 28. - szarajevói merénylet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Ferenc </a:t>
            </a:r>
            <a:r>
              <a:rPr lang="hu-HU" dirty="0">
                <a:solidFill>
                  <a:srgbClr val="FFF2CC"/>
                </a:solidFill>
              </a:rPr>
              <a:t>Ferdinánd osztrák trónörökös meggyilkolása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Szerb nacionalista merénylő - </a:t>
            </a:r>
            <a:r>
              <a:rPr lang="hu-HU" dirty="0" err="1">
                <a:solidFill>
                  <a:srgbClr val="FFF2CC"/>
                </a:solidFill>
              </a:rPr>
              <a:t>Gavrilo</a:t>
            </a:r>
            <a:r>
              <a:rPr lang="hu-HU" dirty="0">
                <a:solidFill>
                  <a:srgbClr val="FFF2CC"/>
                </a:solidFill>
              </a:rPr>
              <a:t> </a:t>
            </a:r>
            <a:r>
              <a:rPr lang="hu-HU" dirty="0" err="1">
                <a:solidFill>
                  <a:srgbClr val="FFF2CC"/>
                </a:solidFill>
              </a:rPr>
              <a:t>Princip</a:t>
            </a:r>
            <a:endParaRPr lang="hu-HU" dirty="0">
              <a:solidFill>
                <a:srgbClr val="FFF2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1918 </a:t>
            </a:r>
            <a:r>
              <a:rPr lang="hu-HU" dirty="0">
                <a:solidFill>
                  <a:srgbClr val="FFF2CC"/>
                </a:solidFill>
              </a:rPr>
              <a:t>július 28. OMM hadüzenet Szerbiának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505198" y="2811169"/>
            <a:ext cx="868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Csoportosítsa az erőviszonyokat a megfelelő oszlopba! 3.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az oszlopcímre!</a:t>
            </a: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93827"/>
              </p:ext>
            </p:extLst>
          </p:nvPr>
        </p:nvGraphicFramePr>
        <p:xfrm>
          <a:off x="0" y="4440207"/>
          <a:ext cx="8128000" cy="222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273503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34378366"/>
                    </a:ext>
                  </a:extLst>
                </a:gridCol>
              </a:tblGrid>
              <a:tr h="35159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6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02257"/>
                  </a:ext>
                </a:extLst>
              </a:tr>
              <a:tr h="38229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2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20356"/>
                  </a:ext>
                </a:extLst>
              </a:tr>
              <a:tr h="35531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06949"/>
                  </a:ext>
                </a:extLst>
              </a:tr>
              <a:tr h="35531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96292"/>
                  </a:ext>
                </a:extLst>
              </a:tr>
            </a:tbl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1240221" y="4466897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Központi hatalmak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155321" y="4440622"/>
            <a:ext cx="18710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Antant hatalmak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674067" y="3920359"/>
            <a:ext cx="20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Könnyű mozgósítás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6316718" y="3421118"/>
            <a:ext cx="1954924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Összefüggő terület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692970" y="3384334"/>
            <a:ext cx="283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Előnyös szállítás, élelmezés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8786647" y="5150070"/>
            <a:ext cx="293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Hatalmas gyarmatbirodalom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9249104" y="3941379"/>
            <a:ext cx="1954924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Sok nyersanyag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615557" y="3478926"/>
            <a:ext cx="176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Nagyobb tartalék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8723587" y="4572004"/>
            <a:ext cx="289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Több fronton tud támadni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8240112" y="6285188"/>
            <a:ext cx="366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Jobban képzett szárazföldi sereg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394843" y="3962401"/>
            <a:ext cx="305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Felkészültebb a támadásra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8718331" y="5733396"/>
            <a:ext cx="277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Nagyobb nyersanyagkészlet</a:t>
            </a:r>
            <a:endParaRPr lang="hu-HU" dirty="0"/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22" y="3109744"/>
            <a:ext cx="570578" cy="5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44167 0.1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9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478 0.18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9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67032 0.3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6" y="1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4323 0.285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42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66653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11602 0.190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951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3595 0.1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898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35052 0.144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719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34844 0.115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574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34323 0.080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Az első világháború kirobbanása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Téglalap 4">
            <a:hlinkClick r:id="rId4"/>
          </p:cNvPr>
          <p:cNvSpPr/>
          <p:nvPr/>
        </p:nvSpPr>
        <p:spPr>
          <a:xfrm>
            <a:off x="10975837" y="64210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69468" y="612910"/>
            <a:ext cx="744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videó alapján mondja el, mi volt a németek haditerve? 3. pont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1133060"/>
            <a:ext cx="1030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A videó alapján mondja el, milyen frontok alakultak ki a világháború első éveiben? </a:t>
            </a:r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pont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870096" y="1113178"/>
            <a:ext cx="12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0’55 – 1’10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870096" y="1454421"/>
            <a:ext cx="12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1’50 – 3’25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1752598"/>
            <a:ext cx="1034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A videó alapján mondja el, mely államok a központi hatalmakhoz és az antanthoz? </a:t>
            </a:r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pont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870096" y="1775786"/>
            <a:ext cx="12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4’13 – 4’35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57" y="610406"/>
            <a:ext cx="570578" cy="53431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5" y="1027851"/>
            <a:ext cx="570578" cy="53431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91" y="1584442"/>
            <a:ext cx="570578" cy="53431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9" y="2756534"/>
            <a:ext cx="8543235" cy="4031339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0" y="2322441"/>
            <a:ext cx="899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7. A kép alapján magyarázza, mire szolgálnak a lövészárok egyes részei! </a:t>
            </a:r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pont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56" y="2203983"/>
            <a:ext cx="570578" cy="534316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9552755" y="2260358"/>
            <a:ext cx="2563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Megoldásért kattintson a  MUTAT-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églalap 22">
            <a:hlinkClick r:id="rId7"/>
          </p:cNvPr>
          <p:cNvSpPr/>
          <p:nvPr/>
        </p:nvSpPr>
        <p:spPr>
          <a:xfrm>
            <a:off x="10636804" y="309758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0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Önkényuralomból a diktatúrába Oroszország a bolsevikok kezén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4810537"/>
            <a:ext cx="752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Oroszország a háború előtt súlyos veszteségeket szenved, gazdasági nehézségek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-1" y="3641031"/>
            <a:ext cx="574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Zavargások Szent-Péterváron magasabb bérekért a cár ellen.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4396405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cár lemond, öccse nem fogadja el a trónt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5232158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Ideiglenes </a:t>
            </a:r>
            <a:r>
              <a:rPr lang="hu-HU" dirty="0"/>
              <a:t>Kormány </a:t>
            </a:r>
            <a:r>
              <a:rPr lang="hu-HU" dirty="0" smtClean="0"/>
              <a:t>alakul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3224453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Munkás </a:t>
            </a:r>
            <a:r>
              <a:rPr lang="hu-HU" dirty="0"/>
              <a:t>és katonatanácsok (szovjet) szerveződnek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6007408"/>
            <a:ext cx="5049078" cy="38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Ideiglenes Kormánya folytatja a háborút, vereség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0" y="5619783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Lenin hazatérése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0" y="4029522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Politikai és katonai káosz Oroszországban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0" y="2810322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1917 november 7. bolsevik államcsíny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234231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rendezze sorrendbe az orosz forradalmak eseményeit! 1.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" name="Téglalap 15">
            <a:hlinkClick r:id="rId4"/>
          </p:cNvPr>
          <p:cNvSpPr/>
          <p:nvPr/>
        </p:nvSpPr>
        <p:spPr>
          <a:xfrm>
            <a:off x="9971985" y="275914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1014492" y="310751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646" y="2686743"/>
            <a:ext cx="581911" cy="417219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0058400" y="3170579"/>
            <a:ext cx="87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2’52-ig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7513984" y="4830414"/>
            <a:ext cx="407504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7563679" y="4880110"/>
            <a:ext cx="312225" cy="272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5768008" y="3631093"/>
            <a:ext cx="407504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817703" y="3680789"/>
            <a:ext cx="312225" cy="272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Téglalap 24"/>
          <p:cNvSpPr/>
          <p:nvPr/>
        </p:nvSpPr>
        <p:spPr>
          <a:xfrm>
            <a:off x="4240694" y="4389780"/>
            <a:ext cx="407504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4290389" y="4439476"/>
            <a:ext cx="312225" cy="272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2710069" y="5224667"/>
            <a:ext cx="407504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2759764" y="5274363"/>
            <a:ext cx="312225" cy="272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4797287" y="3226901"/>
            <a:ext cx="407504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4846982" y="3276597"/>
            <a:ext cx="312225" cy="272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1696279" y="5622232"/>
            <a:ext cx="407504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1745974" y="5671928"/>
            <a:ext cx="312225" cy="272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6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5194853" y="5999919"/>
            <a:ext cx="407504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5244548" y="6049615"/>
            <a:ext cx="312225" cy="272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4061792" y="3982276"/>
            <a:ext cx="407504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4111487" y="4031972"/>
            <a:ext cx="312225" cy="272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733801" y="2819397"/>
            <a:ext cx="407504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3783496" y="2869093"/>
            <a:ext cx="312225" cy="272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9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9" name="Téglalap 38">
            <a:hlinkClick r:id="rId6"/>
          </p:cNvPr>
          <p:cNvSpPr/>
          <p:nvPr/>
        </p:nvSpPr>
        <p:spPr>
          <a:xfrm>
            <a:off x="10001802" y="631735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0" y="6370980"/>
            <a:ext cx="1058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Lenin igazi arca! </a:t>
            </a:r>
            <a:r>
              <a:rPr lang="hu-HU" sz="2000" b="1" dirty="0" err="1" smtClean="0">
                <a:solidFill>
                  <a:srgbClr val="323264"/>
                </a:solidFill>
              </a:rPr>
              <a:t>Youtube</a:t>
            </a:r>
            <a:r>
              <a:rPr lang="hu-HU" sz="2000" b="1" dirty="0" smtClean="0">
                <a:solidFill>
                  <a:srgbClr val="323264"/>
                </a:solidFill>
              </a:rPr>
              <a:t> videó! Mutassa be saját szavaival Lenint!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Egyéni megoldások!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0" y="118275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Keresse meg a fogalmak jelentését az interneten! 1.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9879" y="1500810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Állami duma: </a:t>
            </a:r>
            <a:endParaRPr lang="hu-HU" b="1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13253" y="1802297"/>
            <a:ext cx="1099931" cy="37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Bolsevik: </a:t>
            </a:r>
            <a:endParaRPr lang="hu-HU" b="1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1" y="2100469"/>
            <a:ext cx="1003852" cy="37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Szovjet: </a:t>
            </a:r>
            <a:endParaRPr lang="hu-HU" b="1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983974" y="2087217"/>
            <a:ext cx="6579704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T</a:t>
            </a:r>
            <a:r>
              <a:rPr lang="hu-HU" dirty="0" smtClean="0">
                <a:solidFill>
                  <a:srgbClr val="FFF2CC"/>
                </a:solidFill>
              </a:rPr>
              <a:t>anács</a:t>
            </a:r>
            <a:r>
              <a:rPr lang="hu-HU" dirty="0">
                <a:solidFill>
                  <a:srgbClr val="FFF2CC"/>
                </a:solidFill>
              </a:rPr>
              <a:t>, közigazgatási és </a:t>
            </a:r>
            <a:r>
              <a:rPr lang="hu-HU" dirty="0" smtClean="0">
                <a:solidFill>
                  <a:srgbClr val="FFF2CC"/>
                </a:solidFill>
              </a:rPr>
              <a:t>államhatalmi szerv Szovjet-Oroszországban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1113183" y="1793870"/>
            <a:ext cx="9084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A </a:t>
            </a:r>
            <a:r>
              <a:rPr lang="hu-HU" dirty="0" err="1" smtClean="0">
                <a:solidFill>
                  <a:srgbClr val="FFF2CC"/>
                </a:solidFill>
              </a:rPr>
              <a:t>bolsinsztvo</a:t>
            </a:r>
            <a:r>
              <a:rPr lang="hu-HU" dirty="0" smtClean="0">
                <a:solidFill>
                  <a:srgbClr val="FFF2CC"/>
                </a:solidFill>
              </a:rPr>
              <a:t> szóból (jelentése többség) </a:t>
            </a:r>
            <a:r>
              <a:rPr lang="hu-HU" dirty="0">
                <a:solidFill>
                  <a:srgbClr val="FFF2CC"/>
                </a:solidFill>
              </a:rPr>
              <a:t>Az orosz forradalmi baloldal, a vezetőjük Lenin volt. </a:t>
            </a:r>
          </a:p>
        </p:txBody>
      </p:sp>
      <p:sp>
        <p:nvSpPr>
          <p:cNvPr id="46" name="Téglalap 45"/>
          <p:cNvSpPr/>
          <p:nvPr/>
        </p:nvSpPr>
        <p:spPr>
          <a:xfrm>
            <a:off x="1544347" y="1514926"/>
            <a:ext cx="5743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Választott </a:t>
            </a:r>
            <a:r>
              <a:rPr lang="hu-HU" dirty="0">
                <a:solidFill>
                  <a:srgbClr val="FFF2CC"/>
                </a:solidFill>
              </a:rPr>
              <a:t>képviseleti és törvényhozói szerv Oroszországban</a:t>
            </a:r>
          </a:p>
        </p:txBody>
      </p:sp>
      <p:sp>
        <p:nvSpPr>
          <p:cNvPr id="47" name="Téglalap 46"/>
          <p:cNvSpPr/>
          <p:nvPr/>
        </p:nvSpPr>
        <p:spPr>
          <a:xfrm>
            <a:off x="10110030" y="118926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8" name="Kép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37" y="1199186"/>
            <a:ext cx="581911" cy="417219"/>
          </a:xfrm>
          <a:prstGeom prst="rect">
            <a:avLst/>
          </a:prstGeom>
        </p:spPr>
      </p:pic>
      <p:sp>
        <p:nvSpPr>
          <p:cNvPr id="49" name="Szövegdoboz 48"/>
          <p:cNvSpPr txBox="1"/>
          <p:nvPr/>
        </p:nvSpPr>
        <p:spPr>
          <a:xfrm>
            <a:off x="11121887" y="6410739"/>
            <a:ext cx="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5’45-ig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1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9" grpId="0" build="allAtOnce"/>
      <p:bldP spid="24" grpId="0" build="allAtOnce"/>
      <p:bldP spid="26" grpId="0" build="allAtOnce"/>
      <p:bldP spid="28" grpId="0" build="allAtOnce"/>
      <p:bldP spid="30" grpId="0" build="allAtOnce"/>
      <p:bldP spid="32" grpId="0" build="allAtOnce"/>
      <p:bldP spid="34" grpId="0" build="allAtOnce"/>
      <p:bldP spid="36" grpId="0" build="allAtOnce"/>
      <p:bldP spid="38" grpId="0" build="allAtOnce"/>
      <p:bldP spid="44" grpId="1"/>
      <p:bldP spid="45" grpId="1"/>
      <p:bldP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81018" y="0"/>
            <a:ext cx="8192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Önkényuralomból a diktatúrába Oroszország a bolsevikok kezén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0" y="1182752"/>
            <a:ext cx="869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Párosítsa a bolsevikok intézkedéseit a képekhez! </a:t>
            </a:r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pont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képre!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07" y="1644511"/>
            <a:ext cx="1894115" cy="172485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299" y="417650"/>
            <a:ext cx="2381250" cy="16097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/>
          <a:srcRect b="24956"/>
          <a:stretch/>
        </p:blipFill>
        <p:spPr>
          <a:xfrm>
            <a:off x="10124453" y="2467181"/>
            <a:ext cx="1743075" cy="196567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434" y="4129501"/>
            <a:ext cx="2332176" cy="168092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8"/>
          <a:srcRect l="15908" r="11628"/>
          <a:stretch/>
        </p:blipFill>
        <p:spPr>
          <a:xfrm>
            <a:off x="168966" y="4036943"/>
            <a:ext cx="1739348" cy="1905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9"/>
          <a:srcRect l="-815" t="26164" r="815"/>
          <a:stretch/>
        </p:blipFill>
        <p:spPr>
          <a:xfrm>
            <a:off x="9568070" y="5019260"/>
            <a:ext cx="2438400" cy="1385473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0386390" y="5436705"/>
            <a:ext cx="964097" cy="37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b="1" dirty="0">
                <a:solidFill>
                  <a:schemeClr val="bg1"/>
                </a:solidFill>
              </a:rPr>
              <a:t>8 часов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3340" y="4225715"/>
            <a:ext cx="2203382" cy="160855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6687" y="4304058"/>
            <a:ext cx="2045184" cy="1531914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2852532" y="3369363"/>
            <a:ext cx="165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Kormánytagok </a:t>
            </a:r>
          </a:p>
          <a:p>
            <a:pPr algn="ctr"/>
            <a:r>
              <a:rPr lang="hu-HU" dirty="0" smtClean="0"/>
              <a:t>letartóztatása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280995" y="1593574"/>
            <a:ext cx="269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Békekötés Németországgal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981742" y="2971799"/>
            <a:ext cx="175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 órás munkaidő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604053" y="2544419"/>
            <a:ext cx="222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Kötelező elemi iskola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605672" y="2027582"/>
            <a:ext cx="174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Proletárdiktatúra</a:t>
            </a:r>
          </a:p>
          <a:p>
            <a:pPr algn="ctr"/>
            <a:r>
              <a:rPr lang="hu-HU" dirty="0"/>
              <a:t>Vörös </a:t>
            </a:r>
            <a:r>
              <a:rPr lang="hu-HU" dirty="0" smtClean="0"/>
              <a:t>terror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546039" y="2802834"/>
            <a:ext cx="192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Földesúri egyházi birtok elvétele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822715" y="1709530"/>
            <a:ext cx="180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Gyárak, üzemek államosítása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496342" y="3647660"/>
            <a:ext cx="223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Cári család kivégzése</a:t>
            </a:r>
            <a:endParaRPr lang="hu-HU" dirty="0"/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03" y="1235630"/>
            <a:ext cx="581911" cy="4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43815 -0.0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4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22826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26979 0.435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04648 0.55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38971 0.47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7435 0.49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277 L 0.59883 0.14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4753 0.06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5545</TotalTime>
  <Words>2579</Words>
  <Application>Microsoft Office PowerPoint</Application>
  <PresentationFormat>Szélesvásznú</PresentationFormat>
  <Paragraphs>338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Office-téma</vt:lpstr>
      <vt:lpstr>Nagyhatalmak versengése  az első világháború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373</cp:revision>
  <dcterms:created xsi:type="dcterms:W3CDTF">2018-08-20T12:49:51Z</dcterms:created>
  <dcterms:modified xsi:type="dcterms:W3CDTF">2020-09-21T16:05:42Z</dcterms:modified>
</cp:coreProperties>
</file>