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0" r:id="rId4"/>
    <p:sldId id="301" r:id="rId5"/>
    <p:sldId id="299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8" r:id="rId18"/>
    <p:sldId id="313" r:id="rId19"/>
    <p:sldId id="316" r:id="rId20"/>
    <p:sldId id="315" r:id="rId21"/>
    <p:sldId id="319" r:id="rId22"/>
    <p:sldId id="28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4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323232"/>
    <a:srgbClr val="963232"/>
    <a:srgbClr val="323264"/>
    <a:srgbClr val="FF9900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2021. 01. 01.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g"/><Relationship Id="rId7" Type="http://schemas.openxmlformats.org/officeDocument/2006/relationships/image" Target="../media/image35.png"/><Relationship Id="rId2" Type="http://schemas.openxmlformats.org/officeDocument/2006/relationships/hyperlink" Target="https://www.nkp.hu/tankonyv/tortenelem_7/lecke_06_03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zanza.tv/tortenelem/magyarorszag-ket-vilaghaboru-kozott/az-1930-evek-magyar-belpolitikaja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nza.tv/tortenelem/magyarorszag-ket-vilaghaboru-kozott/az-1930-evek-magyar-belpolitikaj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zko.k3net.hu/tori/trianon.htm" TargetMode="Externa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jp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hyperlink" Target="https://www.nkp.hu/tankonyv/tortenelem_7/lecke_06_036" TargetMode="Externa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9.png"/><Relationship Id="rId2" Type="http://schemas.openxmlformats.org/officeDocument/2006/relationships/hyperlink" Target="https://www.nkp.hu/tankonyv/tortenelem_7/lecke_06_03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yber-iskola.hu/tesztek/response_form/78-hazank-a-ket-vilaghaboru-koz%C3%B6tt.html" TargetMode="External"/><Relationship Id="rId3" Type="http://schemas.openxmlformats.org/officeDocument/2006/relationships/hyperlink" Target="http://maczko.k3net.hu/tori/7_6_mo_ket_vh_kozott_2021.pptx" TargetMode="External"/><Relationship Id="rId7" Type="http://schemas.openxmlformats.org/officeDocument/2006/relationships/hyperlink" Target="http://maczko.k3net.hu/tori/trianon.htm" TargetMode="External"/><Relationship Id="rId2" Type="http://schemas.openxmlformats.org/officeDocument/2006/relationships/hyperlink" Target="http://maczko.k3net.hu/tori/word/7o_6_tema_Mo_ketvhkozott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tanmod_7_6_Mo_ket_vh_kozott_fogalom.html" TargetMode="External"/><Relationship Id="rId5" Type="http://schemas.openxmlformats.org/officeDocument/2006/relationships/hyperlink" Target="http://maczko.k3net.hu/tori/tanmod_7_6_Mo_ket_vh_kozott_evszam.html" TargetMode="External"/><Relationship Id="rId4" Type="http://schemas.openxmlformats.org/officeDocument/2006/relationships/hyperlink" Target="http://maczko.k3net.hu/tori/tanmod_7_6_Mo_ket_vh_kozott_szemely.html" TargetMode="External"/><Relationship Id="rId9" Type="http://schemas.openxmlformats.org/officeDocument/2006/relationships/hyperlink" Target="https://redmenta.com/?solve&amp;ks_id=193567799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zanza.tv/tortenelem/magyarorszag-ket-vilaghaboru-kozott/bethleni-konszolidacio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nza.tv/tortenelem/magyarorszag-ket-vilaghaboru-kozott/bethleni-konszolidac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hyperlink" Target="https://www.nkp.hu/tankonyv/tortenelem_7/lecke_06_031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nkp.hu/tankonyv/tortenelem_7/lecke_06_03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T642jQzvfg" TargetMode="External"/><Relationship Id="rId6" Type="http://schemas.openxmlformats.org/officeDocument/2006/relationships/image" Target="../media/image1.jpg"/><Relationship Id="rId5" Type="http://schemas.openxmlformats.org/officeDocument/2006/relationships/hyperlink" Target="https://www.nkp.hu/tankonyv/tortenelem_7/lecke_06_0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nkp.hu/tankonyv/tortenelem_7/lecke_06_032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s://zanza.tv/tortenelem/magyarorszag-ket-vilaghaboru-kozott/eletmod-es-tarsadalom-ket-vilaghaboru-kozott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.jp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58617" y="1122363"/>
            <a:ext cx="11850255" cy="23876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a két világháború között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7.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FI-504010701/1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2350" y="0"/>
            <a:ext cx="981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23264"/>
                </a:solidFill>
              </a:rPr>
              <a:t>33. A világgazdasági válság hatása Magyarországon 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2350"/>
            <a:ext cx="5638800" cy="1552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4925"/>
            <a:ext cx="5655639" cy="27126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655638" y="1022350"/>
            <a:ext cx="5744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1. A </a:t>
            </a:r>
            <a:r>
              <a:rPr lang="hu-HU" dirty="0"/>
              <a:t>világháború után </a:t>
            </a:r>
            <a:r>
              <a:rPr lang="hu-HU" dirty="0" smtClean="0"/>
              <a:t>átmenetileg visszaesett az ipar és a </a:t>
            </a:r>
            <a:r>
              <a:rPr lang="hu-HU" dirty="0"/>
              <a:t>gazdaság </a:t>
            </a:r>
            <a:r>
              <a:rPr lang="hu-HU" dirty="0" smtClean="0"/>
              <a:t>teljesítménye.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638799" y="1636114"/>
            <a:ext cx="576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j-lt"/>
              </a:rPr>
              <a:t>2. Az </a:t>
            </a:r>
            <a:r>
              <a:rPr lang="hu-HU" dirty="0">
                <a:latin typeface="+mj-lt"/>
              </a:rPr>
              <a:t>1920-as években fokozatosan magára talált a </a:t>
            </a:r>
            <a:r>
              <a:rPr lang="hu-HU" dirty="0" smtClean="0">
                <a:latin typeface="+mj-lt"/>
              </a:rPr>
              <a:t>magyar gazdaság.</a:t>
            </a:r>
            <a:endParaRPr lang="hu-HU" dirty="0"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638800" y="2819071"/>
            <a:ext cx="585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4. Az </a:t>
            </a:r>
            <a:r>
              <a:rPr lang="hu-HU" dirty="0"/>
              <a:t>1920-as évek </a:t>
            </a:r>
            <a:r>
              <a:rPr lang="hu-HU" dirty="0" smtClean="0"/>
              <a:t>2. felében az ipari termelés újra </a:t>
            </a:r>
            <a:r>
              <a:rPr lang="hu-HU" dirty="0" err="1" smtClean="0"/>
              <a:t>megkö-zelítette</a:t>
            </a:r>
            <a:r>
              <a:rPr lang="hu-HU" dirty="0" smtClean="0"/>
              <a:t>, illetve meghaladta </a:t>
            </a:r>
            <a:r>
              <a:rPr lang="hu-HU" dirty="0"/>
              <a:t>a </a:t>
            </a:r>
            <a:r>
              <a:rPr lang="hu-HU" dirty="0" smtClean="0"/>
              <a:t>világháború előtti </a:t>
            </a:r>
            <a:r>
              <a:rPr lang="hu-HU" dirty="0"/>
              <a:t>színvonalat.</a:t>
            </a:r>
          </a:p>
        </p:txBody>
      </p:sp>
      <p:sp>
        <p:nvSpPr>
          <p:cNvPr id="8" name="Téglalap 7"/>
          <p:cNvSpPr/>
          <p:nvPr/>
        </p:nvSpPr>
        <p:spPr>
          <a:xfrm>
            <a:off x="5638799" y="34208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5. A </a:t>
            </a:r>
            <a:r>
              <a:rPr lang="hu-HU" dirty="0"/>
              <a:t>világgazdasági </a:t>
            </a:r>
            <a:r>
              <a:rPr lang="hu-HU" dirty="0" smtClean="0"/>
              <a:t>válság 1930-ban </a:t>
            </a:r>
            <a:r>
              <a:rPr lang="hu-HU" dirty="0"/>
              <a:t>már Magyarországon is éreztette </a:t>
            </a:r>
            <a:r>
              <a:rPr lang="hu-HU" dirty="0" smtClean="0"/>
              <a:t>kedvezőtlen hatását.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303644" y="5348048"/>
            <a:ext cx="7255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8. Az ipari termelés 1929 és 1933 </a:t>
            </a:r>
            <a:r>
              <a:rPr lang="hu-HU" dirty="0"/>
              <a:t>között mintegy 40 százalékkal </a:t>
            </a:r>
            <a:r>
              <a:rPr lang="hu-HU" dirty="0" smtClean="0"/>
              <a:t>csökkent.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5655639" y="2205307"/>
            <a:ext cx="590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+mj-lt"/>
              </a:rPr>
              <a:t>3</a:t>
            </a:r>
            <a:r>
              <a:rPr lang="hu-HU" dirty="0" smtClean="0">
                <a:latin typeface="+mj-lt"/>
              </a:rPr>
              <a:t>. Az 1929-es szint 100 %-a minden viszonylatban megegye-</a:t>
            </a:r>
            <a:r>
              <a:rPr lang="hu-HU" dirty="0" err="1" smtClean="0">
                <a:latin typeface="+mj-lt"/>
              </a:rPr>
              <a:t>zik</a:t>
            </a:r>
            <a:r>
              <a:rPr lang="hu-HU" dirty="0" smtClean="0">
                <a:latin typeface="+mj-lt"/>
              </a:rPr>
              <a:t> az 1913-as szint 100 %-</a:t>
            </a:r>
            <a:r>
              <a:rPr lang="hu-HU" dirty="0" err="1" smtClean="0">
                <a:latin typeface="+mj-lt"/>
              </a:rPr>
              <a:t>ával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655638" y="40215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 A gazdaság visszaesése nem volt hatással a foglalkoztatottak számára.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662766" y="46363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 A válság idején az ipari termelés visszaesése meghaladta a mezőgazdasági árak zuhanását.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248" y="5287617"/>
            <a:ext cx="2504699" cy="157924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4296515" y="5707909"/>
            <a:ext cx="726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9</a:t>
            </a:r>
            <a:r>
              <a:rPr lang="hu-HU" dirty="0" smtClean="0"/>
              <a:t>. A munkaerő-állomány több mint 2/3 része volt munkanélküli 1933-ban.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4279449" y="6077241"/>
            <a:ext cx="7262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10. A gazdasági válság 1933-ban tetőzött, utána lassú emelkedés kezdődött mind a mezőgazdasági árakban, mind az ipari termelésben.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1540081" y="1090427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19" name="Téglalap 18"/>
          <p:cNvSpPr/>
          <p:nvPr/>
        </p:nvSpPr>
        <p:spPr>
          <a:xfrm>
            <a:off x="11559208" y="2303009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1559208" y="1683978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23" name="Téglalap 22"/>
          <p:cNvSpPr/>
          <p:nvPr/>
        </p:nvSpPr>
        <p:spPr>
          <a:xfrm>
            <a:off x="11559207" y="2905039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24" name="Téglalap 23"/>
          <p:cNvSpPr/>
          <p:nvPr/>
        </p:nvSpPr>
        <p:spPr>
          <a:xfrm>
            <a:off x="11559206" y="3477074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25" name="Téglalap 24"/>
          <p:cNvSpPr/>
          <p:nvPr/>
        </p:nvSpPr>
        <p:spPr>
          <a:xfrm>
            <a:off x="11559205" y="5245077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26" name="Téglalap 25"/>
          <p:cNvSpPr/>
          <p:nvPr/>
        </p:nvSpPr>
        <p:spPr>
          <a:xfrm>
            <a:off x="11559204" y="6247140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</a:t>
            </a:r>
            <a:endParaRPr lang="hu-HU" b="1" dirty="0"/>
          </a:p>
        </p:txBody>
      </p:sp>
      <p:sp>
        <p:nvSpPr>
          <p:cNvPr id="27" name="Téglalap 26"/>
          <p:cNvSpPr/>
          <p:nvPr/>
        </p:nvSpPr>
        <p:spPr>
          <a:xfrm>
            <a:off x="11559204" y="4075002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1559203" y="4691421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1567644" y="5728787"/>
            <a:ext cx="546653" cy="4088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043709" y="600775"/>
            <a:ext cx="1084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1. Világgazdasági válság </a:t>
            </a:r>
            <a:r>
              <a:rPr lang="hu-HU" sz="2000" b="1" dirty="0" smtClean="0">
                <a:solidFill>
                  <a:srgbClr val="323264"/>
                </a:solidFill>
              </a:rPr>
              <a:t>hatása grafikonon - Döntse el : Igaz vagy Hamis!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állításra!</a:t>
            </a:r>
          </a:p>
        </p:txBody>
      </p:sp>
    </p:spTree>
    <p:extLst>
      <p:ext uri="{BB962C8B-B14F-4D97-AF65-F5344CB8AC3E}">
        <p14:creationId xmlns:p14="http://schemas.microsoft.com/office/powerpoint/2010/main" val="28635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2350" y="0"/>
            <a:ext cx="981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23264"/>
                </a:solidFill>
              </a:rPr>
              <a:t>33. A világgazdasági válság hatása Magyarországon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18" y="1030645"/>
            <a:ext cx="2562225" cy="17811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464971"/>
            <a:ext cx="2562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https://aszem.info/2017/10/magyar-munkasmozgalom-tesco-sztrajk/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705686" y="1026438"/>
            <a:ext cx="300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Sztrájkok, tüntetések – 1930.09.01. országos tüntetés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51" y="3894896"/>
            <a:ext cx="1428750" cy="222885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949851" y="5330052"/>
            <a:ext cx="142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</a:t>
            </a:r>
            <a:r>
              <a:rPr lang="hu-HU" sz="800" dirty="0" smtClean="0">
                <a:solidFill>
                  <a:schemeClr val="bg1"/>
                </a:solidFill>
              </a:rPr>
              <a:t>hu.wikipedia.org/</a:t>
            </a:r>
            <a:r>
              <a:rPr lang="hu-HU" sz="800" dirty="0" err="1" smtClean="0">
                <a:solidFill>
                  <a:schemeClr val="bg1"/>
                </a:solidFill>
              </a:rPr>
              <a:t>wiki</a:t>
            </a:r>
            <a:r>
              <a:rPr lang="hu-HU" sz="800" dirty="0" smtClean="0">
                <a:solidFill>
                  <a:schemeClr val="bg1"/>
                </a:solidFill>
              </a:rPr>
              <a:t>/</a:t>
            </a:r>
            <a:r>
              <a:rPr lang="hu-HU" sz="800" dirty="0" err="1" smtClean="0">
                <a:solidFill>
                  <a:schemeClr val="bg1"/>
                </a:solidFill>
              </a:rPr>
              <a:t>Magyarországi_Szociáldemokrata_Párt</a:t>
            </a:r>
            <a:endParaRPr lang="hu-HU" sz="8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62490" y="1902631"/>
            <a:ext cx="231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MSZDP </a:t>
            </a:r>
            <a:r>
              <a:rPr lang="hu-HU" dirty="0" err="1" smtClean="0"/>
              <a:t>szociálpoliti-kai</a:t>
            </a:r>
            <a:r>
              <a:rPr lang="hu-HU" dirty="0" smtClean="0"/>
              <a:t> intézkedéseket akar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4" y="3889620"/>
            <a:ext cx="2946587" cy="144043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4562473" y="3889619"/>
            <a:ext cx="2946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</a:t>
            </a:r>
            <a:r>
              <a:rPr lang="hu-HU" sz="800" dirty="0" smtClean="0"/>
              <a:t>hu.wikipedia.org/</a:t>
            </a:r>
            <a:r>
              <a:rPr lang="hu-HU" sz="800" dirty="0" err="1" smtClean="0"/>
              <a:t>wiki</a:t>
            </a:r>
            <a:r>
              <a:rPr lang="hu-HU" sz="800" dirty="0" smtClean="0"/>
              <a:t>/</a:t>
            </a:r>
            <a:r>
              <a:rPr lang="hu-HU" sz="800" dirty="0" err="1" smtClean="0"/>
              <a:t>Magyar_Nemzeti_Szocialista_Párt</a:t>
            </a:r>
            <a:r>
              <a:rPr lang="hu-HU" sz="800" dirty="0"/>
              <a:t>#/</a:t>
            </a:r>
            <a:r>
              <a:rPr lang="hu-HU" sz="800" dirty="0" err="1" smtClean="0"/>
              <a:t>media</a:t>
            </a:r>
            <a:r>
              <a:rPr lang="hu-HU" sz="800" dirty="0" smtClean="0"/>
              <a:t>/</a:t>
            </a:r>
            <a:r>
              <a:rPr lang="hu-HU" sz="800" dirty="0" err="1" smtClean="0"/>
              <a:t>Fájl:Nyilas_logók.jpg</a:t>
            </a:r>
            <a:endParaRPr lang="hu-HU" sz="800" dirty="0"/>
          </a:p>
        </p:txBody>
      </p:sp>
      <p:sp>
        <p:nvSpPr>
          <p:cNvPr id="13" name="Téglalap 12"/>
          <p:cNvSpPr/>
          <p:nvPr/>
        </p:nvSpPr>
        <p:spPr>
          <a:xfrm>
            <a:off x="2997029" y="993652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Radikális </a:t>
            </a:r>
            <a:r>
              <a:rPr lang="hu-HU" dirty="0"/>
              <a:t>pártok és </a:t>
            </a:r>
            <a:r>
              <a:rPr lang="hu-HU" dirty="0" smtClean="0"/>
              <a:t>mozgalmak a </a:t>
            </a:r>
            <a:r>
              <a:rPr lang="hu-HU" dirty="0"/>
              <a:t>nemzetiszocializmus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674" y="3658834"/>
            <a:ext cx="1771650" cy="2581275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5149941" y="3166500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Nacionalizmus, revizionizmus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71" y="3626413"/>
            <a:ext cx="2132564" cy="1406256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519757" y="1962332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Antiszemitizmus erősödése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54776" y="3626413"/>
            <a:ext cx="2169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http://www.degob.hu/index.php?showarticle=20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827" y="4182335"/>
            <a:ext cx="2555649" cy="1700668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4785958" y="2708761"/>
            <a:ext cx="255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Államcsőd veszélye 1931</a:t>
            </a:r>
            <a:endParaRPr lang="hu-HU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7939" y="1082967"/>
            <a:ext cx="1838325" cy="248602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5187086" y="1879691"/>
            <a:ext cx="187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Bethlen kormány lemondása1931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043709" y="600775"/>
            <a:ext cx="794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 politikai válság tüneteit a képekhez!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sp>
        <p:nvSpPr>
          <p:cNvPr id="28" name="Téglalap 27">
            <a:hlinkClick r:id="rId11"/>
          </p:cNvPr>
          <p:cNvSpPr/>
          <p:nvPr/>
        </p:nvSpPr>
        <p:spPr>
          <a:xfrm>
            <a:off x="11005654" y="23460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1008063" y="673916"/>
            <a:ext cx="99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Ajánlott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9555827" y="4228173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http://vajnagh.hu/allamcsod/</a:t>
            </a:r>
          </a:p>
        </p:txBody>
      </p:sp>
    </p:spTree>
    <p:extLst>
      <p:ext uri="{BB962C8B-B14F-4D97-AF65-F5344CB8AC3E}">
        <p14:creationId xmlns:p14="http://schemas.microsoft.com/office/powerpoint/2010/main" val="32331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5339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69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58828 0.444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9114 0.4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41081 0.239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1927 0.609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2135 0.628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973 L 0.20768 0.441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8" grpId="0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2350" y="0"/>
            <a:ext cx="981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323264"/>
                </a:solidFill>
              </a:rPr>
              <a:t>33. A világgazdasági válság hatása Magyarországon </a:t>
            </a:r>
          </a:p>
        </p:txBody>
      </p:sp>
      <p:sp>
        <p:nvSpPr>
          <p:cNvPr id="4" name="Téglalap 3"/>
          <p:cNvSpPr/>
          <p:nvPr/>
        </p:nvSpPr>
        <p:spPr>
          <a:xfrm>
            <a:off x="89452" y="1033281"/>
            <a:ext cx="12192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dirty="0" smtClean="0"/>
              <a:t>Bethlen lemondása után egy évvel Gömbös Gyula lett a miniszterelnök. Gömbösnek jelentős szerepe volt a válság </a:t>
            </a:r>
            <a:r>
              <a:rPr lang="hu-HU" sz="1700" dirty="0" err="1" smtClean="0"/>
              <a:t>felszámolásá-ban</a:t>
            </a:r>
            <a:r>
              <a:rPr lang="hu-HU" sz="1700" dirty="0" smtClean="0"/>
              <a:t>, és eközben kísérletet tett a politikai rendszer átalakítására is. Gömbös a nemzetéről gondoskodó államférfi szerepében, széles tömegek szószólójaként lépett fel. Az új miniszterelnök 1932 októberében Nemzeti Munkaterv címmel tette közzé </a:t>
            </a:r>
            <a:r>
              <a:rPr lang="hu-HU" sz="1700" dirty="0" err="1" smtClean="0"/>
              <a:t>kormányprog</a:t>
            </a:r>
            <a:r>
              <a:rPr lang="hu-HU" sz="1700" dirty="0" smtClean="0"/>
              <a:t>-ramját. Fő gondolata az </a:t>
            </a:r>
            <a:r>
              <a:rPr lang="pt-BR" sz="1700" dirty="0" smtClean="0"/>
              <a:t>állam szerepének erősítése és a nemzeti</a:t>
            </a:r>
            <a:r>
              <a:rPr lang="hu-HU" sz="1700" dirty="0" smtClean="0"/>
              <a:t> erők egyesítése volt. A munkaterv minden társadalmi réteg </a:t>
            </a:r>
            <a:r>
              <a:rPr lang="hu-HU" sz="1700" dirty="0" err="1" smtClean="0"/>
              <a:t>számá-ra</a:t>
            </a:r>
            <a:r>
              <a:rPr lang="hu-HU" sz="1700" dirty="0" smtClean="0"/>
              <a:t> gyarapodást ígért, de a </a:t>
            </a:r>
            <a:r>
              <a:rPr lang="hu-HU" sz="1700" dirty="0" err="1" smtClean="0"/>
              <a:t>hogyanról</a:t>
            </a:r>
            <a:r>
              <a:rPr lang="hu-HU" sz="1700" dirty="0" smtClean="0"/>
              <a:t> nem beszélt. Bírálói ezért „álmoskönyvnek” gúnyolták. Gömbös a fasiszta Olaszország és a nemzetiszocialista Németország erősödését látva úgy vélte, hogy a parlamentáris demokráciák napja leáldozott. Magyarországon is olyan rendszert kívánt bevezetni, amely lehetővé teszi az egypárti kormányzást. Ennek érdekében át akarta alakítani a parlament szerkezetét, megpróbálta kiiktatni az ellenzéki pártokat és a szakszervezeteket. Ezenkívül létre akart hozni egy olyan pártot, amelyik egymaga irányítja a politikai életet, és egységbe tömöríti a társadalmat. A Nemzeti Egység Pártja – amelynek vezére Gömbös volt – taglétszáma elérte a kétmillió főt. A párturalom ilyen megerősödését még Gömbös saját miniszterei is bírálták</a:t>
            </a:r>
            <a:r>
              <a:rPr lang="nn-NO" sz="1700" dirty="0" smtClean="0"/>
              <a:t>. </a:t>
            </a:r>
            <a:r>
              <a:rPr lang="nn-NO" sz="1700" dirty="0"/>
              <a:t>1936-ban Horthy is megvonta </a:t>
            </a:r>
            <a:r>
              <a:rPr lang="nn-NO" sz="1700" dirty="0" smtClean="0"/>
              <a:t>tőle</a:t>
            </a:r>
            <a:r>
              <a:rPr lang="hu-HU" sz="1700" dirty="0" smtClean="0"/>
              <a:t> a </a:t>
            </a:r>
            <a:r>
              <a:rPr lang="hu-HU" sz="1700" dirty="0"/>
              <a:t>bizalmát</a:t>
            </a:r>
            <a:r>
              <a:rPr lang="hu-HU" sz="1700" dirty="0" smtClean="0"/>
              <a:t>. </a:t>
            </a:r>
            <a:r>
              <a:rPr lang="hu-HU" sz="1700" dirty="0"/>
              <a:t>A leváltás szégyenétől csak korai </a:t>
            </a:r>
            <a:r>
              <a:rPr lang="hu-HU" sz="1700" dirty="0" smtClean="0"/>
              <a:t>halála mentette </a:t>
            </a:r>
            <a:r>
              <a:rPr lang="hu-HU" sz="1700" dirty="0"/>
              <a:t>meg a miniszterelnököt</a:t>
            </a:r>
            <a:r>
              <a:rPr lang="hu-HU" sz="1700" dirty="0" smtClean="0"/>
              <a:t>.</a:t>
            </a:r>
            <a:endParaRPr lang="hu-HU" sz="17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43709" y="600775"/>
            <a:ext cx="794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Válaszoljon a szöveg alapján a kérdésekre!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</a:t>
            </a:r>
          </a:p>
        </p:txBody>
      </p:sp>
      <p:sp>
        <p:nvSpPr>
          <p:cNvPr id="9" name="Téglalap 8">
            <a:hlinkClick r:id="rId4"/>
          </p:cNvPr>
          <p:cNvSpPr/>
          <p:nvPr/>
        </p:nvSpPr>
        <p:spPr>
          <a:xfrm>
            <a:off x="11005654" y="264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018716" y="441450"/>
            <a:ext cx="99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Ajánlott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879" y="3953944"/>
            <a:ext cx="600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Mikor, melyik évben lett miniszterelnök Gömbös Gyula? 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6185452" y="3953944"/>
            <a:ext cx="4961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Bethlen lemondása után egy </a:t>
            </a:r>
            <a:r>
              <a:rPr lang="hu-HU" dirty="0" smtClean="0">
                <a:solidFill>
                  <a:srgbClr val="FFF2CC"/>
                </a:solidFill>
              </a:rPr>
              <a:t>évvel, tehát 1932-ben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1867" y="4257540"/>
            <a:ext cx="660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Milyen nevet kapott </a:t>
            </a:r>
            <a:r>
              <a:rPr lang="hu-HU" b="1" dirty="0"/>
              <a:t>Gömbös </a:t>
            </a:r>
            <a:r>
              <a:rPr lang="hu-HU" b="1" dirty="0" smtClean="0"/>
              <a:t>Gyula kormányának programja? 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6791738" y="4257540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Nemzeti </a:t>
            </a:r>
            <a:r>
              <a:rPr lang="hu-HU" dirty="0" smtClean="0">
                <a:solidFill>
                  <a:srgbClr val="FFF2CC"/>
                </a:solidFill>
              </a:rPr>
              <a:t>Munkaterv – kormányprogram neve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868" y="4560826"/>
            <a:ext cx="5196176" cy="3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Miért nevezték a programot „álmoskönyvnek”? </a:t>
            </a:r>
            <a:endParaRPr lang="hu-HU" b="1" dirty="0"/>
          </a:p>
        </p:txBody>
      </p:sp>
      <p:sp>
        <p:nvSpPr>
          <p:cNvPr id="12" name="Téglalap 11"/>
          <p:cNvSpPr/>
          <p:nvPr/>
        </p:nvSpPr>
        <p:spPr>
          <a:xfrm>
            <a:off x="5118744" y="4560826"/>
            <a:ext cx="697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Mindenki számára </a:t>
            </a:r>
            <a:r>
              <a:rPr lang="hu-HU" dirty="0">
                <a:solidFill>
                  <a:srgbClr val="FFF2CC"/>
                </a:solidFill>
              </a:rPr>
              <a:t>gyarapodást ígért, de a </a:t>
            </a:r>
            <a:r>
              <a:rPr lang="hu-HU" dirty="0" smtClean="0">
                <a:solidFill>
                  <a:srgbClr val="FFF2CC"/>
                </a:solidFill>
              </a:rPr>
              <a:t>megvalósításról </a:t>
            </a:r>
            <a:r>
              <a:rPr lang="hu-HU" dirty="0">
                <a:solidFill>
                  <a:srgbClr val="FFF2CC"/>
                </a:solidFill>
              </a:rPr>
              <a:t>nem beszélt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1868" y="4864422"/>
            <a:ext cx="5196176" cy="3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4. Mely országokat tartotta példaképnek Gömbös? </a:t>
            </a:r>
            <a:endParaRPr lang="hu-HU" b="1" dirty="0"/>
          </a:p>
        </p:txBody>
      </p:sp>
      <p:sp>
        <p:nvSpPr>
          <p:cNvPr id="14" name="Téglalap 13"/>
          <p:cNvSpPr/>
          <p:nvPr/>
        </p:nvSpPr>
        <p:spPr>
          <a:xfrm>
            <a:off x="5218044" y="4864112"/>
            <a:ext cx="601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</a:t>
            </a:r>
            <a:r>
              <a:rPr lang="hu-HU" dirty="0">
                <a:solidFill>
                  <a:srgbClr val="FFF2CC"/>
                </a:solidFill>
              </a:rPr>
              <a:t>fasiszta </a:t>
            </a:r>
            <a:r>
              <a:rPr lang="hu-HU" dirty="0" smtClean="0">
                <a:solidFill>
                  <a:srgbClr val="FFF2CC"/>
                </a:solidFill>
              </a:rPr>
              <a:t>Olaszországot </a:t>
            </a:r>
            <a:r>
              <a:rPr lang="hu-HU" dirty="0">
                <a:solidFill>
                  <a:srgbClr val="FFF2CC"/>
                </a:solidFill>
              </a:rPr>
              <a:t>és a nemzetiszocialista </a:t>
            </a:r>
            <a:r>
              <a:rPr lang="hu-HU" dirty="0" smtClean="0">
                <a:solidFill>
                  <a:srgbClr val="FFF2CC"/>
                </a:solidFill>
              </a:rPr>
              <a:t>Németországot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1868" y="5201065"/>
            <a:ext cx="660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5</a:t>
            </a:r>
            <a:r>
              <a:rPr lang="hu-HU" b="1" dirty="0" smtClean="0"/>
              <a:t>. Hogyan kívánta kialakítani Gömbös a diktatórikus hatalmát? </a:t>
            </a:r>
            <a:endParaRPr lang="hu-HU" b="1" dirty="0"/>
          </a:p>
        </p:txBody>
      </p:sp>
      <p:sp>
        <p:nvSpPr>
          <p:cNvPr id="16" name="Téglalap 15"/>
          <p:cNvSpPr/>
          <p:nvPr/>
        </p:nvSpPr>
        <p:spPr>
          <a:xfrm>
            <a:off x="6629400" y="5203627"/>
            <a:ext cx="5562600" cy="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dirty="0" smtClean="0">
                <a:solidFill>
                  <a:srgbClr val="FFF2CC"/>
                </a:solidFill>
              </a:rPr>
              <a:t>Ki akarta iktatni </a:t>
            </a:r>
            <a:r>
              <a:rPr lang="hu-HU" sz="1700" dirty="0">
                <a:solidFill>
                  <a:srgbClr val="FFF2CC"/>
                </a:solidFill>
              </a:rPr>
              <a:t>az ellenzéki pártokat és </a:t>
            </a:r>
            <a:r>
              <a:rPr lang="hu-HU" sz="1700" dirty="0" smtClean="0">
                <a:solidFill>
                  <a:srgbClr val="FFF2CC"/>
                </a:solidFill>
              </a:rPr>
              <a:t>a szakszervezeteket</a:t>
            </a:r>
            <a:endParaRPr lang="hu-HU" sz="1700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1868" y="5530640"/>
            <a:ext cx="63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6. Milyen szerepet szánt Gömbös a Nemzeti Egység Pártjának? </a:t>
            </a:r>
            <a:endParaRPr lang="hu-HU" b="1" dirty="0"/>
          </a:p>
        </p:txBody>
      </p:sp>
      <p:sp>
        <p:nvSpPr>
          <p:cNvPr id="18" name="Téglalap 17"/>
          <p:cNvSpPr/>
          <p:nvPr/>
        </p:nvSpPr>
        <p:spPr>
          <a:xfrm>
            <a:off x="6377373" y="5520701"/>
            <a:ext cx="580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Irányítja </a:t>
            </a:r>
            <a:r>
              <a:rPr lang="hu-HU" dirty="0">
                <a:solidFill>
                  <a:srgbClr val="FFF2CC"/>
                </a:solidFill>
              </a:rPr>
              <a:t>a politikai életet, és egységbe tömöríti a társadalmat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5242" y="5890032"/>
            <a:ext cx="4020046" cy="38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7</a:t>
            </a:r>
            <a:r>
              <a:rPr lang="hu-HU" b="1" dirty="0" smtClean="0"/>
              <a:t>. Mik voltak Gömbös bukásnak okai? </a:t>
            </a:r>
            <a:endParaRPr lang="hu-HU" b="1" dirty="0"/>
          </a:p>
        </p:txBody>
      </p:sp>
      <p:sp>
        <p:nvSpPr>
          <p:cNvPr id="20" name="Téglalap 19"/>
          <p:cNvSpPr/>
          <p:nvPr/>
        </p:nvSpPr>
        <p:spPr>
          <a:xfrm>
            <a:off x="4114800" y="5866973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párturalom </a:t>
            </a:r>
            <a:r>
              <a:rPr lang="hu-HU" dirty="0" smtClean="0">
                <a:solidFill>
                  <a:srgbClr val="FFF2CC"/>
                </a:solidFill>
              </a:rPr>
              <a:t>megerősödését </a:t>
            </a:r>
            <a:r>
              <a:rPr lang="hu-HU" dirty="0">
                <a:solidFill>
                  <a:srgbClr val="FFF2CC"/>
                </a:solidFill>
              </a:rPr>
              <a:t>még Gömbös saját miniszterei is bírálták</a:t>
            </a:r>
            <a:r>
              <a:rPr lang="nn-NO" dirty="0">
                <a:solidFill>
                  <a:srgbClr val="FFF2CC"/>
                </a:solidFill>
              </a:rPr>
              <a:t>. 1936-ban Horthy is megvonta tőle</a:t>
            </a:r>
            <a:r>
              <a:rPr lang="hu-HU" dirty="0">
                <a:solidFill>
                  <a:srgbClr val="FFF2CC"/>
                </a:solidFill>
              </a:rPr>
              <a:t> a </a:t>
            </a:r>
            <a:r>
              <a:rPr lang="hu-HU" dirty="0" smtClean="0">
                <a:solidFill>
                  <a:srgbClr val="FFF2CC"/>
                </a:solidFill>
              </a:rPr>
              <a:t>bizalmát.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-41787" y="6459426"/>
            <a:ext cx="109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tankönyv utolsó fejezete alapján válaszoljon, mi volt a Magyarország felfedezése” sorozat célja!</a:t>
            </a: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91110"/>
              </p:ext>
            </p:extLst>
          </p:nvPr>
        </p:nvGraphicFramePr>
        <p:xfrm>
          <a:off x="8501558" y="1289509"/>
          <a:ext cx="3499140" cy="410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79">
                  <a:extLst>
                    <a:ext uri="{9D8B030D-6E8A-4147-A177-3AD203B41FA5}">
                      <a16:colId xmlns:a16="http://schemas.microsoft.com/office/drawing/2014/main" val="2784618867"/>
                    </a:ext>
                  </a:extLst>
                </a:gridCol>
                <a:gridCol w="736061">
                  <a:extLst>
                    <a:ext uri="{9D8B030D-6E8A-4147-A177-3AD203B41FA5}">
                      <a16:colId xmlns:a16="http://schemas.microsoft.com/office/drawing/2014/main" val="1151979536"/>
                    </a:ext>
                  </a:extLst>
                </a:gridCol>
              </a:tblGrid>
              <a:tr h="45638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00550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17821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77397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17420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77484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74647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9096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59861"/>
                  </a:ext>
                </a:extLst>
              </a:tr>
              <a:tr h="4563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90945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81019" y="0"/>
            <a:ext cx="684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34. Magyarok a határon túl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8" name="Picture 2" descr="trian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" y="999952"/>
            <a:ext cx="8008746" cy="56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>
            <a:hlinkClick r:id="rId5"/>
          </p:cNvPr>
          <p:cNvSpPr/>
          <p:nvPr/>
        </p:nvSpPr>
        <p:spPr>
          <a:xfrm>
            <a:off x="8941038" y="59230"/>
            <a:ext cx="973508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13893" y="600775"/>
            <a:ext cx="1123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Nevezze meg a Trianoni békében elcsatolt területeket! Oldja meg a Feladatot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területre!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501558" y="2703670"/>
            <a:ext cx="1039547" cy="37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Felvidék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11497" y="1764239"/>
            <a:ext cx="10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Délvidék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511497" y="1326935"/>
            <a:ext cx="15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Bácska-Bánát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501558" y="3614105"/>
            <a:ext cx="12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Kárpátalja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519660" y="4989462"/>
            <a:ext cx="228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Szepes – Árva megyék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491176" y="4525394"/>
            <a:ext cx="22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Őrvidék - Burgenland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522080" y="3140974"/>
            <a:ext cx="905712" cy="38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Fiume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519015" y="4047729"/>
            <a:ext cx="110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Muraköz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519015" y="2231058"/>
            <a:ext cx="878960" cy="38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Erdély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1369408" y="1785394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1384253" y="2248897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1392882" y="2694015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1384037" y="3156738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7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1384340" y="3619518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1367654" y="4071393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1399669" y="4530654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11373946" y="4979523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11364007" y="1335630"/>
            <a:ext cx="4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5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412"/>
            <a:ext cx="4721869" cy="295311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22350" y="622240"/>
            <a:ext cx="1052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Igaz – Hamis – A kép, a táblázat és a szöveg alapján döntsön!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37786"/>
            <a:ext cx="4731026" cy="263291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81019" y="0"/>
            <a:ext cx="684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34. Magyarok a határon túl</a:t>
            </a:r>
          </a:p>
        </p:txBody>
      </p:sp>
      <p:sp>
        <p:nvSpPr>
          <p:cNvPr id="9" name="Téglalap 8"/>
          <p:cNvSpPr/>
          <p:nvPr/>
        </p:nvSpPr>
        <p:spPr>
          <a:xfrm>
            <a:off x="882315" y="1042413"/>
            <a:ext cx="33425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http://muzeumantikvarium.hu/item/02476cc3a963fd67ab031c2ec413736c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532905" y="1011944"/>
            <a:ext cx="382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A Trianoni békét követően magyar lakosság nem került a határokon túlra.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577953" y="1670205"/>
            <a:ext cx="397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 A határon túli magyarok nagy része lakóhelyén maradt, próbált beilleszkedni.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77953" y="2303427"/>
            <a:ext cx="39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Azok</a:t>
            </a:r>
            <a:r>
              <a:rPr lang="hu-HU" b="1" dirty="0" smtClean="0"/>
              <a:t>, </a:t>
            </a:r>
            <a:r>
              <a:rPr lang="pt-BR" dirty="0" smtClean="0"/>
              <a:t>akik </a:t>
            </a:r>
            <a:r>
              <a:rPr lang="pt-BR" dirty="0"/>
              <a:t>nem vállalták a </a:t>
            </a:r>
            <a:r>
              <a:rPr lang="pt-BR" dirty="0" smtClean="0"/>
              <a:t>kisebbségi</a:t>
            </a:r>
            <a:r>
              <a:rPr lang="hu-HU" dirty="0" smtClean="0"/>
              <a:t> sorsot</a:t>
            </a:r>
            <a:r>
              <a:rPr lang="hu-HU" dirty="0"/>
              <a:t>, és </a:t>
            </a:r>
            <a:r>
              <a:rPr lang="hu-HU" dirty="0" smtClean="0"/>
              <a:t>Magyarországra </a:t>
            </a:r>
            <a:r>
              <a:rPr lang="hu-HU" dirty="0"/>
              <a:t>menekültek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32906" y="2949758"/>
            <a:ext cx="401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  <a:r>
              <a:rPr lang="hu-HU" dirty="0" smtClean="0"/>
              <a:t>. A Romániához került Erdélyben élt a legtöbb határon túlra került magyar.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542062" y="3612030"/>
            <a:ext cx="400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5. Csehszlovákiából érkezett hazánkba az első </a:t>
            </a:r>
            <a:r>
              <a:rPr lang="hu-HU" dirty="0" err="1" smtClean="0"/>
              <a:t>vh</a:t>
            </a:r>
            <a:r>
              <a:rPr lang="hu-HU" dirty="0" smtClean="0"/>
              <a:t>. után a legtöbb kisebbségi létet nem vállaló magyar.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542063" y="4539849"/>
            <a:ext cx="393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 A Trianon utáni Magyarország lakos-</a:t>
            </a:r>
            <a:r>
              <a:rPr lang="hu-HU" dirty="0" err="1" smtClean="0"/>
              <a:t>ságszáma</a:t>
            </a:r>
            <a:r>
              <a:rPr lang="hu-HU" dirty="0" smtClean="0"/>
              <a:t> nem változott jelentősen.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555429" y="5205317"/>
            <a:ext cx="397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7. A menekült magyarok többsége nehezen tudott új életet kezdeni.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715549" y="1561164"/>
            <a:ext cx="2790050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menekültek mintegy fele 1918–1919-ben érkezett </a:t>
            </a:r>
            <a:r>
              <a:rPr lang="hu-HU" dirty="0" smtClean="0">
                <a:solidFill>
                  <a:schemeClr val="bg1"/>
                </a:solidFill>
              </a:rPr>
              <a:t>Magyarországra. </a:t>
            </a:r>
            <a:r>
              <a:rPr lang="hu-HU" dirty="0" err="1" smtClean="0">
                <a:solidFill>
                  <a:schemeClr val="bg1"/>
                </a:solidFill>
              </a:rPr>
              <a:t>Többsé-gük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nehezen talált szállást és </a:t>
            </a:r>
            <a:r>
              <a:rPr lang="hu-HU" dirty="0" smtClean="0">
                <a:solidFill>
                  <a:schemeClr val="bg1"/>
                </a:solidFill>
              </a:rPr>
              <a:t>munkát, segélyezésük </a:t>
            </a:r>
            <a:r>
              <a:rPr lang="hu-HU" dirty="0">
                <a:solidFill>
                  <a:schemeClr val="bg1"/>
                </a:solidFill>
              </a:rPr>
              <a:t>pedig jócskán megterhelte az amúgy is válsággal</a:t>
            </a:r>
          </a:p>
          <a:p>
            <a:r>
              <a:rPr lang="hu-HU" dirty="0">
                <a:solidFill>
                  <a:schemeClr val="bg1"/>
                </a:solidFill>
              </a:rPr>
              <a:t>küzdő trianoni </a:t>
            </a:r>
            <a:r>
              <a:rPr lang="hu-HU" dirty="0" smtClean="0">
                <a:solidFill>
                  <a:schemeClr val="bg1"/>
                </a:solidFill>
              </a:rPr>
              <a:t>Magyar-országot</a:t>
            </a:r>
            <a:r>
              <a:rPr lang="hu-HU" dirty="0">
                <a:solidFill>
                  <a:schemeClr val="bg1"/>
                </a:solidFill>
              </a:rPr>
              <a:t>. Még nagyobb </a:t>
            </a:r>
            <a:r>
              <a:rPr lang="hu-HU" dirty="0" smtClean="0">
                <a:solidFill>
                  <a:schemeClr val="bg1"/>
                </a:solidFill>
              </a:rPr>
              <a:t>gondot okozott </a:t>
            </a:r>
            <a:r>
              <a:rPr lang="hu-HU" dirty="0">
                <a:solidFill>
                  <a:schemeClr val="bg1"/>
                </a:solidFill>
              </a:rPr>
              <a:t>azonban a hiányuk a határokon túl. </a:t>
            </a:r>
            <a:r>
              <a:rPr lang="hu-HU" dirty="0" smtClean="0">
                <a:solidFill>
                  <a:schemeClr val="bg1"/>
                </a:solidFill>
              </a:rPr>
              <a:t>Távozásukkal ugyanis </a:t>
            </a:r>
            <a:r>
              <a:rPr lang="hu-HU" dirty="0">
                <a:solidFill>
                  <a:schemeClr val="bg1"/>
                </a:solidFill>
              </a:rPr>
              <a:t>a kisebbségi léthelyzetbe kényszerült magyar </a:t>
            </a:r>
            <a:r>
              <a:rPr lang="hu-HU" dirty="0" smtClean="0">
                <a:solidFill>
                  <a:schemeClr val="bg1"/>
                </a:solidFill>
              </a:rPr>
              <a:t>közös-</a:t>
            </a:r>
            <a:r>
              <a:rPr lang="hu-HU" dirty="0" err="1" smtClean="0">
                <a:solidFill>
                  <a:schemeClr val="bg1"/>
                </a:solidFill>
              </a:rPr>
              <a:t>ségek</a:t>
            </a:r>
            <a:r>
              <a:rPr lang="hu-HU" dirty="0" smtClean="0">
                <a:solidFill>
                  <a:schemeClr val="bg1"/>
                </a:solidFill>
              </a:rPr>
              <a:t> elveszítették </a:t>
            </a:r>
            <a:r>
              <a:rPr lang="hu-HU" dirty="0">
                <a:solidFill>
                  <a:schemeClr val="bg1"/>
                </a:solidFill>
              </a:rPr>
              <a:t>az értelmiség egy </a:t>
            </a:r>
            <a:r>
              <a:rPr lang="hu-HU" dirty="0" smtClean="0">
                <a:solidFill>
                  <a:schemeClr val="bg1"/>
                </a:solidFill>
              </a:rPr>
              <a:t>részét.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542062" y="5851648"/>
            <a:ext cx="383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</a:t>
            </a:r>
            <a:r>
              <a:rPr lang="hu-HU" dirty="0" smtClean="0"/>
              <a:t>. A határon túl élő magyarok között nem maradt értelmiség.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551293" y="1150135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H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1551293" y="3823321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H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1545335" y="1770324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I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1545335" y="2397220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I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1545335" y="3014010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I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1551292" y="4644330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H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1555274" y="5407463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I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1551292" y="5966567"/>
            <a:ext cx="46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2CC"/>
                </a:solidFill>
              </a:rPr>
              <a:t>H</a:t>
            </a:r>
            <a:endParaRPr lang="hu-HU" b="1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4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9" y="0"/>
            <a:ext cx="684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34. Magyarok a határon túl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238104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Monarchia területén kis államok </a:t>
            </a:r>
            <a:r>
              <a:rPr lang="hu-HU" dirty="0" smtClean="0"/>
              <a:t>alakultak, amelyeknek komoly </a:t>
            </a:r>
            <a:r>
              <a:rPr lang="hu-HU" dirty="0"/>
              <a:t>gondot okozott a gazdasági és </a:t>
            </a:r>
            <a:r>
              <a:rPr lang="hu-HU" dirty="0" smtClean="0"/>
              <a:t>politikai stabilizáció</a:t>
            </a:r>
            <a:r>
              <a:rPr lang="hu-HU" dirty="0"/>
              <a:t>. A </a:t>
            </a:r>
            <a:r>
              <a:rPr lang="hu-HU" dirty="0" smtClean="0"/>
              <a:t>feldara-bolt </a:t>
            </a:r>
            <a:r>
              <a:rPr lang="hu-HU" dirty="0"/>
              <a:t>Ausztria és Magyarország a </a:t>
            </a:r>
            <a:r>
              <a:rPr lang="hu-HU" dirty="0" smtClean="0"/>
              <a:t>leválasztott országrészek hiányától </a:t>
            </a:r>
            <a:r>
              <a:rPr lang="hu-HU" dirty="0"/>
              <a:t>szenvedett. </a:t>
            </a:r>
            <a:r>
              <a:rPr lang="hu-HU" dirty="0" smtClean="0"/>
              <a:t>Csehszlovákia, Románia </a:t>
            </a:r>
            <a:r>
              <a:rPr lang="hu-HU" dirty="0"/>
              <a:t>és a </a:t>
            </a:r>
            <a:r>
              <a:rPr lang="hu-HU" dirty="0" smtClean="0"/>
              <a:t>Szerb–Horvát–</a:t>
            </a:r>
            <a:r>
              <a:rPr lang="hu-HU" dirty="0" err="1" smtClean="0"/>
              <a:t>Szlo</a:t>
            </a:r>
            <a:r>
              <a:rPr lang="hu-HU" dirty="0" smtClean="0"/>
              <a:t>-vén </a:t>
            </a:r>
            <a:r>
              <a:rPr lang="hu-HU" dirty="0"/>
              <a:t>Királyság </a:t>
            </a:r>
            <a:r>
              <a:rPr lang="hu-HU" dirty="0" smtClean="0"/>
              <a:t>viszont soknemzetiségű </a:t>
            </a:r>
            <a:r>
              <a:rPr lang="hu-HU" dirty="0"/>
              <a:t>országgá </a:t>
            </a:r>
            <a:r>
              <a:rPr lang="hu-HU" dirty="0" smtClean="0"/>
              <a:t>vált. A sok-nemzetiségű </a:t>
            </a:r>
            <a:r>
              <a:rPr lang="hu-HU" dirty="0"/>
              <a:t>utódállamok kormányai úgy </a:t>
            </a:r>
            <a:r>
              <a:rPr lang="hu-HU" dirty="0" smtClean="0"/>
              <a:t>vélték, hogy a nemzeti ki-</a:t>
            </a:r>
            <a:r>
              <a:rPr lang="hu-HU" dirty="0" err="1" smtClean="0"/>
              <a:t>sebbségek</a:t>
            </a:r>
            <a:r>
              <a:rPr lang="hu-HU" dirty="0" smtClean="0"/>
              <a:t> </a:t>
            </a:r>
            <a:r>
              <a:rPr lang="hu-HU" dirty="0"/>
              <a:t>veszélyt jelentenek országaik </a:t>
            </a:r>
            <a:r>
              <a:rPr lang="hu-HU" dirty="0" smtClean="0"/>
              <a:t>stabilitására, ezért </a:t>
            </a:r>
            <a:r>
              <a:rPr lang="hu-HU" dirty="0"/>
              <a:t>számos intézkedéssel szűkítették a </a:t>
            </a:r>
            <a:r>
              <a:rPr lang="hu-HU" dirty="0" smtClean="0"/>
              <a:t>nemzetiségek, köztük </a:t>
            </a:r>
            <a:r>
              <a:rPr lang="hu-HU" dirty="0"/>
              <a:t>a magyarság </a:t>
            </a:r>
            <a:r>
              <a:rPr lang="hu-HU" dirty="0" smtClean="0"/>
              <a:t>mozgásterét. </a:t>
            </a:r>
            <a:r>
              <a:rPr lang="hu-HU" dirty="0"/>
              <a:t>A honvédelem, a közigazgatás és a gazdasági élet vezető állásaiba a többségi nemzethez tartozó, megbízható </a:t>
            </a:r>
            <a:r>
              <a:rPr lang="hu-HU" dirty="0" err="1" smtClean="0"/>
              <a:t>embe-reket</a:t>
            </a:r>
            <a:r>
              <a:rPr lang="hu-HU" dirty="0" smtClean="0"/>
              <a:t> ültették. A </a:t>
            </a:r>
            <a:r>
              <a:rPr lang="hu-HU" dirty="0"/>
              <a:t>közéletben </a:t>
            </a:r>
            <a:r>
              <a:rPr lang="hu-HU" dirty="0" smtClean="0"/>
              <a:t>korlátozták </a:t>
            </a:r>
            <a:r>
              <a:rPr lang="hu-HU" dirty="0"/>
              <a:t>a </a:t>
            </a:r>
            <a:r>
              <a:rPr lang="hu-HU" dirty="0" smtClean="0"/>
              <a:t>nyelvhasználatot</a:t>
            </a:r>
            <a:r>
              <a:rPr lang="hu-HU" dirty="0"/>
              <a:t>, </a:t>
            </a:r>
            <a:r>
              <a:rPr lang="hu-HU" dirty="0" smtClean="0"/>
              <a:t>megnehezítették</a:t>
            </a:r>
            <a:r>
              <a:rPr lang="hu-HU" dirty="0"/>
              <a:t> </a:t>
            </a:r>
            <a:r>
              <a:rPr lang="pt-BR" dirty="0" smtClean="0"/>
              <a:t>a </a:t>
            </a:r>
            <a:r>
              <a:rPr lang="pt-BR" dirty="0"/>
              <a:t>magyar újságok, kulturális intézmények </a:t>
            </a:r>
            <a:r>
              <a:rPr lang="pt-BR" dirty="0" smtClean="0"/>
              <a:t>és</a:t>
            </a:r>
            <a:r>
              <a:rPr lang="hu-HU" dirty="0" smtClean="0"/>
              <a:t> </a:t>
            </a:r>
            <a:r>
              <a:rPr lang="hu-HU" dirty="0" err="1" smtClean="0"/>
              <a:t>egyesü</a:t>
            </a:r>
            <a:r>
              <a:rPr lang="hu-HU" dirty="0" smtClean="0"/>
              <a:t>-letek tevékenységét</a:t>
            </a:r>
            <a:r>
              <a:rPr lang="hu-HU" dirty="0"/>
              <a:t>. A magyar </a:t>
            </a:r>
            <a:r>
              <a:rPr lang="hu-HU" dirty="0" smtClean="0"/>
              <a:t>iskolahálózatot visszafejlesztették: az </a:t>
            </a:r>
            <a:r>
              <a:rPr lang="hu-HU" dirty="0"/>
              <a:t>egykori magyar egyetemeken és </a:t>
            </a:r>
            <a:r>
              <a:rPr lang="hu-HU" dirty="0" smtClean="0"/>
              <a:t>a középiskolák többségében</a:t>
            </a:r>
            <a:r>
              <a:rPr lang="hu-HU" dirty="0"/>
              <a:t>, valamint az elemi iskolák </a:t>
            </a:r>
            <a:r>
              <a:rPr lang="hu-HU" dirty="0" smtClean="0"/>
              <a:t>egy részében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/>
              <a:t>magyar helyett az államnyelven folyt a tanítás</a:t>
            </a:r>
            <a:r>
              <a:rPr lang="hu-HU" dirty="0" smtClean="0"/>
              <a:t>. A kisebbségvédelmi </a:t>
            </a:r>
            <a:r>
              <a:rPr lang="hu-HU" dirty="0"/>
              <a:t>szerződések </a:t>
            </a:r>
            <a:r>
              <a:rPr lang="hu-HU" dirty="0" err="1" smtClean="0"/>
              <a:t>értelmé-ben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smtClean="0"/>
              <a:t>magyarokra is </a:t>
            </a:r>
            <a:r>
              <a:rPr lang="hu-HU" dirty="0"/>
              <a:t>vonatkozott </a:t>
            </a:r>
            <a:r>
              <a:rPr lang="hu-HU" dirty="0" smtClean="0"/>
              <a:t>volna a </a:t>
            </a:r>
            <a:r>
              <a:rPr lang="hu-HU" dirty="0"/>
              <a:t>törvény előtti egyenlőség, a </a:t>
            </a:r>
            <a:r>
              <a:rPr lang="hu-HU" dirty="0" smtClean="0"/>
              <a:t>polgári és </a:t>
            </a:r>
            <a:r>
              <a:rPr lang="hu-HU" dirty="0"/>
              <a:t>politikai jogegyenlőség, a kisebbségi iskolák és </a:t>
            </a:r>
            <a:r>
              <a:rPr lang="hu-HU" dirty="0" smtClean="0"/>
              <a:t>társadalmi egyesületek </a:t>
            </a:r>
            <a:r>
              <a:rPr lang="hu-HU" dirty="0"/>
              <a:t>alapításának és fenntartásának joga, </a:t>
            </a:r>
            <a:r>
              <a:rPr lang="hu-HU" dirty="0" smtClean="0"/>
              <a:t>valamint az </a:t>
            </a:r>
            <a:r>
              <a:rPr lang="hu-HU" dirty="0"/>
              <a:t>anyanyelv szabad használata.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4121059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Törvény </a:t>
            </a:r>
            <a:r>
              <a:rPr lang="hu-HU" dirty="0">
                <a:solidFill>
                  <a:srgbClr val="FFF2CC"/>
                </a:solidFill>
              </a:rPr>
              <a:t>előtti egyenlőség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4592676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Polgári </a:t>
            </a:r>
            <a:r>
              <a:rPr lang="hu-HU" dirty="0">
                <a:solidFill>
                  <a:srgbClr val="FFF2CC"/>
                </a:solidFill>
              </a:rPr>
              <a:t>és politikai jogegyenlőség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5022780"/>
            <a:ext cx="3119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Kisebbségi iskolák </a:t>
            </a:r>
            <a:r>
              <a:rPr lang="hu-HU" dirty="0">
                <a:solidFill>
                  <a:srgbClr val="FFF2CC"/>
                </a:solidFill>
              </a:rPr>
              <a:t>alapításának és fenntartásának </a:t>
            </a:r>
            <a:r>
              <a:rPr lang="hu-HU" dirty="0" smtClean="0">
                <a:solidFill>
                  <a:srgbClr val="FFF2CC"/>
                </a:solidFill>
              </a:rPr>
              <a:t>joga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44" y="5643655"/>
            <a:ext cx="35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Kisebbségi társadalmi </a:t>
            </a:r>
            <a:r>
              <a:rPr lang="hu-HU" dirty="0">
                <a:solidFill>
                  <a:srgbClr val="FFF2CC"/>
                </a:solidFill>
              </a:rPr>
              <a:t>egyesületek alapításának és fenntartásának joga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6265685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Anyanyelv </a:t>
            </a:r>
            <a:r>
              <a:rPr lang="hu-HU" dirty="0">
                <a:solidFill>
                  <a:srgbClr val="FFF2CC"/>
                </a:solidFill>
              </a:rPr>
              <a:t>szabad használata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70719" y="4497858"/>
            <a:ext cx="8575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honvédelem, a közigazgatás és a gazdasági élet vezető állásaiba a többségi nemzethez tartozó, megbízható embereket </a:t>
            </a:r>
            <a:r>
              <a:rPr lang="hu-HU" dirty="0" smtClean="0">
                <a:solidFill>
                  <a:srgbClr val="FFF2CC"/>
                </a:solidFill>
              </a:rPr>
              <a:t>ültették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470719" y="6262386"/>
            <a:ext cx="863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közéletben korlátozták a </a:t>
            </a:r>
            <a:r>
              <a:rPr lang="hu-HU" dirty="0" smtClean="0">
                <a:solidFill>
                  <a:srgbClr val="FFF2CC"/>
                </a:solidFill>
              </a:rPr>
              <a:t>nyelvhasználatot, </a:t>
            </a:r>
            <a:r>
              <a:rPr lang="hu-HU" dirty="0">
                <a:solidFill>
                  <a:srgbClr val="FFF2CC"/>
                </a:solidFill>
              </a:rPr>
              <a:t>magyar helyett az államnyelven folyt a </a:t>
            </a:r>
            <a:r>
              <a:rPr lang="hu-HU" dirty="0" smtClean="0">
                <a:solidFill>
                  <a:srgbClr val="FFF2CC"/>
                </a:solidFill>
              </a:rPr>
              <a:t>tanítás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470719" y="5169222"/>
            <a:ext cx="4632682" cy="380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magyar iskolahálózatot </a:t>
            </a:r>
            <a:r>
              <a:rPr lang="hu-HU" dirty="0" smtClean="0">
                <a:solidFill>
                  <a:srgbClr val="FFF2CC"/>
                </a:solidFill>
              </a:rPr>
              <a:t>visszafejlesztették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470719" y="5720714"/>
            <a:ext cx="863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Megnehezítették </a:t>
            </a:r>
            <a:r>
              <a:rPr lang="pt-BR" dirty="0">
                <a:solidFill>
                  <a:srgbClr val="FFF2CC"/>
                </a:solidFill>
              </a:rPr>
              <a:t>a magyar újságok, kulturális intézmények és</a:t>
            </a:r>
            <a:r>
              <a:rPr lang="hu-HU" dirty="0">
                <a:solidFill>
                  <a:srgbClr val="FFF2CC"/>
                </a:solidFill>
              </a:rPr>
              <a:t> egyesületek </a:t>
            </a:r>
            <a:r>
              <a:rPr lang="hu-HU" dirty="0" smtClean="0">
                <a:solidFill>
                  <a:srgbClr val="FFF2CC"/>
                </a:solidFill>
              </a:rPr>
              <a:t>tevékenységét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481115" y="4116148"/>
            <a:ext cx="5845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Szűkítették </a:t>
            </a:r>
            <a:r>
              <a:rPr lang="hu-HU" dirty="0">
                <a:solidFill>
                  <a:srgbClr val="FFF2CC"/>
                </a:solidFill>
              </a:rPr>
              <a:t>a nemzetiségek, köztük a magyarság </a:t>
            </a:r>
            <a:r>
              <a:rPr lang="hu-HU" dirty="0" smtClean="0">
                <a:solidFill>
                  <a:srgbClr val="FFF2CC"/>
                </a:solidFill>
              </a:rPr>
              <a:t>mozgásterét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22350" y="622240"/>
            <a:ext cx="1116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nevezze meg kisebbségi jogokat, majd ennek gyakorlatát!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először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, majd a kisebbségi jogokra!</a:t>
            </a:r>
          </a:p>
        </p:txBody>
      </p:sp>
      <p:sp>
        <p:nvSpPr>
          <p:cNvPr id="20" name="Téglalap 19"/>
          <p:cNvSpPr/>
          <p:nvPr/>
        </p:nvSpPr>
        <p:spPr>
          <a:xfrm>
            <a:off x="11193518" y="22441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36828"/>
              </p:ext>
            </p:extLst>
          </p:nvPr>
        </p:nvGraphicFramePr>
        <p:xfrm>
          <a:off x="306455" y="3891367"/>
          <a:ext cx="115790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528">
                  <a:extLst>
                    <a:ext uri="{9D8B030D-6E8A-4147-A177-3AD203B41FA5}">
                      <a16:colId xmlns:a16="http://schemas.microsoft.com/office/drawing/2014/main" val="2036008819"/>
                    </a:ext>
                  </a:extLst>
                </a:gridCol>
                <a:gridCol w="942562">
                  <a:extLst>
                    <a:ext uri="{9D8B030D-6E8A-4147-A177-3AD203B41FA5}">
                      <a16:colId xmlns:a16="http://schemas.microsoft.com/office/drawing/2014/main" val="602544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41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9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04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0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4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8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28459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35. A revíziós külpolitika eredményei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02235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1920-as években, a konszolidáció idején Bethlen </a:t>
            </a:r>
            <a:r>
              <a:rPr lang="hu-HU" dirty="0" smtClean="0"/>
              <a:t>István kormánya </a:t>
            </a:r>
            <a:r>
              <a:rPr lang="hu-HU" dirty="0"/>
              <a:t>igyekezett megtalálni Magyarország helyét </a:t>
            </a:r>
            <a:r>
              <a:rPr lang="hu-HU" dirty="0" smtClean="0"/>
              <a:t>az új </a:t>
            </a:r>
            <a:r>
              <a:rPr lang="hu-HU" dirty="0"/>
              <a:t>európai </a:t>
            </a:r>
            <a:r>
              <a:rPr lang="hu-HU" dirty="0" smtClean="0"/>
              <a:t>ha-talmi </a:t>
            </a:r>
            <a:r>
              <a:rPr lang="hu-HU" dirty="0"/>
              <a:t>rendszerben. A kormány </a:t>
            </a:r>
            <a:r>
              <a:rPr lang="hu-HU" dirty="0" smtClean="0"/>
              <a:t>fenntartotta revíziós </a:t>
            </a:r>
            <a:r>
              <a:rPr lang="hu-HU" dirty="0"/>
              <a:t>igényeit, de ezeket eleinte ritkán hangoztatta. </a:t>
            </a:r>
            <a:r>
              <a:rPr lang="hu-HU" dirty="0" smtClean="0"/>
              <a:t>Magyarország </a:t>
            </a:r>
            <a:r>
              <a:rPr lang="hu-HU" dirty="0"/>
              <a:t>diplomáciai </a:t>
            </a:r>
            <a:r>
              <a:rPr lang="hu-HU" dirty="0" smtClean="0"/>
              <a:t>kap-</a:t>
            </a:r>
            <a:r>
              <a:rPr lang="hu-HU" dirty="0" err="1" smtClean="0"/>
              <a:t>csolatot</a:t>
            </a:r>
            <a:r>
              <a:rPr lang="hu-HU" dirty="0" smtClean="0"/>
              <a:t> </a:t>
            </a:r>
            <a:r>
              <a:rPr lang="hu-HU" dirty="0"/>
              <a:t>létesített a világ </a:t>
            </a:r>
            <a:r>
              <a:rPr lang="hu-HU" dirty="0" smtClean="0"/>
              <a:t>számos államával</a:t>
            </a:r>
            <a:r>
              <a:rPr lang="hu-HU" dirty="0"/>
              <a:t>, és belépett a Nemzetek Szövetségébe. </a:t>
            </a:r>
            <a:r>
              <a:rPr lang="hu-HU" dirty="0" smtClean="0"/>
              <a:t>Jó viszonyt </a:t>
            </a:r>
            <a:r>
              <a:rPr lang="hu-HU" dirty="0"/>
              <a:t>igyekezett kialakítani a győztes </a:t>
            </a:r>
            <a:r>
              <a:rPr lang="hu-HU" dirty="0" smtClean="0"/>
              <a:t>nagyhatalmakkal, Nagy-Britanniával</a:t>
            </a:r>
            <a:r>
              <a:rPr lang="hu-HU" dirty="0"/>
              <a:t>, az Amerikai Egyesült </a:t>
            </a:r>
            <a:r>
              <a:rPr lang="hu-HU" dirty="0" smtClean="0"/>
              <a:t>Államokkal és </a:t>
            </a:r>
            <a:r>
              <a:rPr lang="hu-HU" dirty="0"/>
              <a:t>Franciaországgal is. Nélkülük a revíziót akkor nem </a:t>
            </a:r>
            <a:r>
              <a:rPr lang="hu-HU" dirty="0" smtClean="0"/>
              <a:t>le-</a:t>
            </a:r>
            <a:r>
              <a:rPr lang="hu-HU" dirty="0" err="1" smtClean="0"/>
              <a:t>hetett</a:t>
            </a:r>
            <a:r>
              <a:rPr lang="hu-HU" dirty="0" smtClean="0"/>
              <a:t> volna megvalósítani. A </a:t>
            </a:r>
            <a:r>
              <a:rPr lang="hu-HU" dirty="0"/>
              <a:t>magyar diplomácia azonban elsősorban azoktól az </a:t>
            </a:r>
            <a:r>
              <a:rPr lang="hu-HU" dirty="0" smtClean="0"/>
              <a:t>országoktól várt </a:t>
            </a:r>
            <a:r>
              <a:rPr lang="hu-HU" dirty="0"/>
              <a:t>támogatást, amelyek </a:t>
            </a:r>
            <a:r>
              <a:rPr lang="hu-HU" dirty="0" err="1" smtClean="0"/>
              <a:t>elégedetle-nek</a:t>
            </a:r>
            <a:r>
              <a:rPr lang="hu-HU" dirty="0" smtClean="0"/>
              <a:t> voltak a </a:t>
            </a:r>
            <a:r>
              <a:rPr lang="hu-HU" dirty="0"/>
              <a:t>háború utáni hatalmi viszonyokkal, és új </a:t>
            </a:r>
            <a:r>
              <a:rPr lang="hu-HU" dirty="0" smtClean="0"/>
              <a:t>rendezést akartak</a:t>
            </a:r>
            <a:r>
              <a:rPr lang="hu-HU" dirty="0"/>
              <a:t>. Közéjük tartoztak a háborúban vesztes </a:t>
            </a:r>
            <a:r>
              <a:rPr lang="hu-HU" dirty="0" smtClean="0"/>
              <a:t>országok: Német-ország</a:t>
            </a:r>
            <a:r>
              <a:rPr lang="hu-HU" dirty="0"/>
              <a:t>, Ausztria, Bulgária, Törökország és a </a:t>
            </a:r>
            <a:r>
              <a:rPr lang="hu-HU" dirty="0" smtClean="0"/>
              <a:t>Szovjetunió. Elégedetlen </a:t>
            </a:r>
            <a:r>
              <a:rPr lang="hu-HU" dirty="0"/>
              <a:t>volt a békerendszerrel </a:t>
            </a:r>
            <a:r>
              <a:rPr lang="hu-HU" dirty="0" smtClean="0"/>
              <a:t>Olaszország is</a:t>
            </a:r>
            <a:r>
              <a:rPr lang="hu-HU" dirty="0"/>
              <a:t>, amely a győztesek oldalán állt ugyan</a:t>
            </a:r>
            <a:r>
              <a:rPr lang="hu-HU" dirty="0" smtClean="0"/>
              <a:t>,</a:t>
            </a:r>
            <a:r>
              <a:rPr lang="hu-HU" dirty="0"/>
              <a:t> de területi igényei csak részben teljesültek. Magyarországot továbbra is szorongatta az ellenséges kisantant </a:t>
            </a:r>
            <a:r>
              <a:rPr lang="hu-HU" dirty="0" smtClean="0"/>
              <a:t>gyűrűje. A Párizs környéki </a:t>
            </a:r>
            <a:r>
              <a:rPr lang="hu-HU" dirty="0"/>
              <a:t>békerendszert csak Hitler hatalomra jutása, majd a nemzetiszocialista Németország és a fasiszta </a:t>
            </a:r>
            <a:r>
              <a:rPr lang="hu-HU" dirty="0" smtClean="0"/>
              <a:t>Olasz-ország </a:t>
            </a:r>
            <a:r>
              <a:rPr lang="hu-HU" dirty="0"/>
              <a:t>terjeszkedő politikája borította </a:t>
            </a:r>
            <a:r>
              <a:rPr lang="hu-HU" dirty="0" smtClean="0"/>
              <a:t>fel az </a:t>
            </a:r>
            <a:r>
              <a:rPr lang="hu-HU" dirty="0"/>
              <a:t>1930-as évek második </a:t>
            </a:r>
            <a:r>
              <a:rPr lang="hu-HU" dirty="0" smtClean="0"/>
              <a:t>felében. 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8113" y="3886098"/>
            <a:ext cx="793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1. A Bethlen kormány </a:t>
            </a:r>
            <a:r>
              <a:rPr lang="hu-HU" dirty="0" smtClean="0"/>
              <a:t>elsősorban a </a:t>
            </a:r>
            <a:r>
              <a:rPr lang="hu-HU" dirty="0"/>
              <a:t>németektől várta a revíziós politika támogatását.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08113" y="4239319"/>
            <a:ext cx="793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2. Magyarország diplomácia elszigetelésben élt a kisantant országokkal körülvéve.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08113" y="4631655"/>
            <a:ext cx="8875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Bethlen kormány nevéhez fűződik a </a:t>
            </a:r>
            <a:r>
              <a:rPr lang="hu-HU" dirty="0"/>
              <a:t>társadalmi, gazdasági, politikai </a:t>
            </a:r>
            <a:r>
              <a:rPr lang="hu-HU" dirty="0" smtClean="0"/>
              <a:t>helyzet</a:t>
            </a:r>
            <a:r>
              <a:rPr lang="hu-HU" dirty="0"/>
              <a:t> </a:t>
            </a:r>
            <a:r>
              <a:rPr lang="hu-HU" dirty="0" smtClean="0"/>
              <a:t>megszilárdítása.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08110" y="5005395"/>
            <a:ext cx="837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4. Nagy-Britannia, Franciaország és USA a magyar területi követelések támogatója volt..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08113" y="5377494"/>
            <a:ext cx="7285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5. Szovjetunió elégedett volt a Párizs környéki békékkel, mert nem érintette.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08113" y="5726351"/>
            <a:ext cx="9521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6. Németország</a:t>
            </a:r>
            <a:r>
              <a:rPr lang="hu-HU" dirty="0"/>
              <a:t>, Ausztria, Bulgária, </a:t>
            </a:r>
            <a:r>
              <a:rPr lang="hu-HU" dirty="0" smtClean="0"/>
              <a:t>Törökország az első világháború vesztes hatalmai közé tartoztak.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08113" y="6119374"/>
            <a:ext cx="1063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 Magyarország az 1920-as évektől kezdve törekedett a Párizs környéki békék, a Trianoni béke felülvizsgálatára.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306455" y="6472190"/>
            <a:ext cx="1063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8. Németország az 1930-as években a </a:t>
            </a:r>
            <a:r>
              <a:rPr lang="hu-HU" dirty="0" err="1" smtClean="0"/>
              <a:t>Versaillesi</a:t>
            </a:r>
            <a:r>
              <a:rPr lang="hu-HU" dirty="0" smtClean="0"/>
              <a:t> béke felülvizsgálatára törekedett.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941325" y="3906291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948958" y="4259107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942330" y="4631845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0945641" y="5004349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940671" y="5751723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0948953" y="5374133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0928420" y="6111349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0945332" y="6493749"/>
            <a:ext cx="9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22350" y="622240"/>
            <a:ext cx="979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döntse el, hogy az állítás Igaz, vagy Hamis!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állításra!</a:t>
            </a:r>
          </a:p>
        </p:txBody>
      </p:sp>
    </p:spTree>
    <p:extLst>
      <p:ext uri="{BB962C8B-B14F-4D97-AF65-F5344CB8AC3E}">
        <p14:creationId xmlns:p14="http://schemas.microsoft.com/office/powerpoint/2010/main" val="19852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22350" y="622240"/>
            <a:ext cx="979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Revizionizmus - irredentizmus a hétköznapokban!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az állításra!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35. A revíziós külpolitika eredményei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4253948" cy="27650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88" y="1022350"/>
            <a:ext cx="1866420" cy="27650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08" y="1022350"/>
            <a:ext cx="1765300" cy="2794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67" y="1022350"/>
            <a:ext cx="1765300" cy="2794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30" y="1022350"/>
            <a:ext cx="1752600" cy="2794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847289" y="1045113"/>
            <a:ext cx="768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T r i a n o n – e l s z a k </a:t>
            </a:r>
            <a:r>
              <a:rPr lang="hu-HU" b="1" dirty="0" err="1" smtClean="0">
                <a:solidFill>
                  <a:schemeClr val="bg1"/>
                </a:solidFill>
              </a:rPr>
              <a:t>ít</a:t>
            </a:r>
            <a:r>
              <a:rPr lang="hu-HU" b="1" dirty="0" smtClean="0">
                <a:solidFill>
                  <a:schemeClr val="bg1"/>
                </a:solidFill>
              </a:rPr>
              <a:t> o t </a:t>
            </a:r>
            <a:r>
              <a:rPr lang="hu-HU" b="1" dirty="0" err="1" smtClean="0">
                <a:solidFill>
                  <a:schemeClr val="bg1"/>
                </a:solidFill>
              </a:rPr>
              <a:t>t</a:t>
            </a:r>
            <a:r>
              <a:rPr lang="hu-HU" b="1" dirty="0" smtClean="0">
                <a:solidFill>
                  <a:schemeClr val="bg1"/>
                </a:solidFill>
              </a:rPr>
              <a:t>  o r s z á g r é s z e k  s z o b o r </a:t>
            </a:r>
            <a:r>
              <a:rPr lang="hu-HU" b="1" dirty="0" err="1" smtClean="0">
                <a:solidFill>
                  <a:schemeClr val="bg1"/>
                </a:solidFill>
              </a:rPr>
              <a:t>cs</a:t>
            </a:r>
            <a:r>
              <a:rPr lang="hu-HU" b="1" dirty="0" smtClean="0">
                <a:solidFill>
                  <a:schemeClr val="bg1"/>
                </a:solidFill>
              </a:rPr>
              <a:t> o p o r 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43088" y="3143087"/>
            <a:ext cx="18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Kisfaludy Stróbl Zsigmond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356989" y="3169698"/>
            <a:ext cx="176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Szentgyörgyi István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287767" y="3400210"/>
            <a:ext cx="175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Pásztor János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272530" y="340021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Sidló</a:t>
            </a:r>
            <a:r>
              <a:rPr lang="hu-HU" dirty="0" smtClean="0">
                <a:solidFill>
                  <a:schemeClr val="bg1"/>
                </a:solidFill>
              </a:rPr>
              <a:t> Ferenc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07" y="4346189"/>
            <a:ext cx="1641853" cy="242240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80" y="4318000"/>
            <a:ext cx="3721100" cy="25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2" y="4263520"/>
            <a:ext cx="3867058" cy="259448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" y="4263520"/>
            <a:ext cx="1863308" cy="259448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210599" y="3948668"/>
            <a:ext cx="163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Trianon - ima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947523" y="3949113"/>
            <a:ext cx="23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Trianon - jelmondat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263077" y="4035004"/>
            <a:ext cx="188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Trianon - kereszt</a:t>
            </a:r>
            <a:endParaRPr lang="hu-HU" b="1" dirty="0"/>
          </a:p>
        </p:txBody>
      </p:sp>
      <p:sp>
        <p:nvSpPr>
          <p:cNvPr id="22" name="Téglalap 21"/>
          <p:cNvSpPr/>
          <p:nvPr/>
        </p:nvSpPr>
        <p:spPr>
          <a:xfrm>
            <a:off x="2310547" y="6529547"/>
            <a:ext cx="3556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https://www.europeana.eu/en/item/2064401/_mnm_MNMMUSEUM986023</a:t>
            </a:r>
          </a:p>
        </p:txBody>
      </p:sp>
      <p:sp>
        <p:nvSpPr>
          <p:cNvPr id="23" name="Téglalap 22"/>
          <p:cNvSpPr/>
          <p:nvPr/>
        </p:nvSpPr>
        <p:spPr>
          <a:xfrm>
            <a:off x="6373462" y="5269216"/>
            <a:ext cx="170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http://www.mvkkvar.hu/kiallitas/trianonkiallitas/tartalom/irredentizmusrevizionizmus.php</a:t>
            </a:r>
          </a:p>
        </p:txBody>
      </p:sp>
      <p:sp>
        <p:nvSpPr>
          <p:cNvPr id="24" name="Téglalap 23"/>
          <p:cNvSpPr/>
          <p:nvPr/>
        </p:nvSpPr>
        <p:spPr>
          <a:xfrm>
            <a:off x="9430249" y="6602865"/>
            <a:ext cx="2513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http://blog.xfree.hu/myblog.tvn?n=maroka&amp;pid=134336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886195" y="4011599"/>
            <a:ext cx="273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Juhász Gyula - Trianon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9989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35. A revíziós külpolitika eredményei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1226873"/>
            <a:ext cx="12192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1938. november 2-án, a német és az olasz </a:t>
            </a:r>
            <a:r>
              <a:rPr lang="hu-HU" dirty="0" smtClean="0"/>
              <a:t>külügyminiszter által </a:t>
            </a:r>
            <a:r>
              <a:rPr lang="hu-HU" dirty="0"/>
              <a:t>hozott ítélet, az úgynevezett első bécsi </a:t>
            </a:r>
            <a:r>
              <a:rPr lang="hu-HU" dirty="0" smtClean="0"/>
              <a:t>döntés értelmében </a:t>
            </a:r>
            <a:r>
              <a:rPr lang="hu-HU" dirty="0"/>
              <a:t>Magyarország visszakapta a Felvidék </a:t>
            </a:r>
            <a:r>
              <a:rPr lang="hu-HU" dirty="0" smtClean="0"/>
              <a:t>déli, magyarok </a:t>
            </a:r>
            <a:r>
              <a:rPr lang="hu-HU" dirty="0"/>
              <a:t>lakta sávját. 1939 márciusában pedig, </a:t>
            </a:r>
            <a:r>
              <a:rPr lang="hu-HU" dirty="0" smtClean="0"/>
              <a:t>amikor Németország </a:t>
            </a:r>
            <a:r>
              <a:rPr lang="hu-HU" dirty="0"/>
              <a:t>támadást indított a maradék </a:t>
            </a:r>
            <a:r>
              <a:rPr lang="hu-HU" dirty="0" smtClean="0"/>
              <a:t>Csehszlovákia ellen</a:t>
            </a:r>
            <a:r>
              <a:rPr lang="hu-HU" dirty="0"/>
              <a:t>, a magyar hadsereg bevonult </a:t>
            </a:r>
            <a:r>
              <a:rPr lang="hu-HU" dirty="0" smtClean="0"/>
              <a:t>Kárpátaljára. </a:t>
            </a:r>
            <a:r>
              <a:rPr lang="hu-HU" dirty="0"/>
              <a:t>Miután </a:t>
            </a:r>
            <a:r>
              <a:rPr lang="hu-HU" dirty="0" smtClean="0"/>
              <a:t>1939</a:t>
            </a:r>
            <a:r>
              <a:rPr lang="hu-HU" dirty="0"/>
              <a:t>. március 14-én </a:t>
            </a:r>
            <a:r>
              <a:rPr lang="hu-HU" dirty="0" smtClean="0"/>
              <a:t>a </a:t>
            </a:r>
            <a:r>
              <a:rPr lang="hu-HU" dirty="0"/>
              <a:t>felbomló ország cseh </a:t>
            </a:r>
            <a:r>
              <a:rPr lang="hu-HU" dirty="0" smtClean="0"/>
              <a:t>területekre </a:t>
            </a:r>
            <a:r>
              <a:rPr lang="hu-HU" dirty="0"/>
              <a:t>bevonult a német </a:t>
            </a:r>
            <a:r>
              <a:rPr lang="hu-HU" dirty="0" smtClean="0"/>
              <a:t>hadsereg,</a:t>
            </a:r>
            <a:r>
              <a:rPr lang="hu-HU" dirty="0"/>
              <a:t> </a:t>
            </a:r>
            <a:r>
              <a:rPr lang="hu-HU" dirty="0" smtClean="0"/>
              <a:t>Magyarország</a:t>
            </a:r>
            <a:r>
              <a:rPr lang="hu-HU" dirty="0"/>
              <a:t> elfoglalta Kárpátalja jelentős </a:t>
            </a:r>
            <a:r>
              <a:rPr lang="hu-HU" dirty="0" smtClean="0"/>
              <a:t>részét. 1940</a:t>
            </a:r>
            <a:r>
              <a:rPr lang="hu-HU" dirty="0"/>
              <a:t>. augusztus </a:t>
            </a:r>
            <a:r>
              <a:rPr lang="hu-HU" dirty="0" smtClean="0"/>
              <a:t>30-án német–olasz </a:t>
            </a:r>
            <a:r>
              <a:rPr lang="hu-HU" dirty="0"/>
              <a:t>döntőbírósági ítélettel aláírt második bécsi döntésben Erdélyt kettéosztották. Magyarország a szinte színmagyar Székelyföldig húzódó területsávban Erdély északi részét szerezte vissza. </a:t>
            </a:r>
            <a:r>
              <a:rPr lang="hu-HU" dirty="0" smtClean="0"/>
              <a:t>1941-ben </a:t>
            </a:r>
            <a:r>
              <a:rPr lang="hu-HU" dirty="0"/>
              <a:t>megkezdődött a német hadsereg támadása Jugoszlávia </a:t>
            </a:r>
            <a:r>
              <a:rPr lang="hu-HU" dirty="0" smtClean="0"/>
              <a:t>ellen. 1941</a:t>
            </a:r>
            <a:r>
              <a:rPr lang="hu-HU" dirty="0"/>
              <a:t>. április </a:t>
            </a:r>
            <a:r>
              <a:rPr lang="hu-HU" dirty="0" smtClean="0"/>
              <a:t>11-én </a:t>
            </a:r>
            <a:r>
              <a:rPr lang="hu-HU" dirty="0"/>
              <a:t>a Honvédség </a:t>
            </a:r>
            <a:r>
              <a:rPr lang="hu-HU" dirty="0" smtClean="0"/>
              <a:t>erői elfoglalták </a:t>
            </a:r>
            <a:r>
              <a:rPr lang="pt-BR" dirty="0"/>
              <a:t>a </a:t>
            </a:r>
            <a:r>
              <a:rPr lang="pt-BR" dirty="0" smtClean="0"/>
              <a:t>Délvidék</a:t>
            </a:r>
            <a:r>
              <a:rPr lang="hu-HU" dirty="0" smtClean="0"/>
              <a:t>et</a:t>
            </a:r>
            <a:r>
              <a:rPr lang="pt-BR" dirty="0" smtClean="0"/>
              <a:t>: Bácsk</a:t>
            </a:r>
            <a:r>
              <a:rPr lang="hu-HU" dirty="0" smtClean="0"/>
              <a:t>át</a:t>
            </a:r>
            <a:r>
              <a:rPr lang="pt-BR" dirty="0" smtClean="0"/>
              <a:t>,</a:t>
            </a:r>
            <a:r>
              <a:rPr lang="hu-HU" dirty="0" smtClean="0"/>
              <a:t> </a:t>
            </a:r>
            <a:r>
              <a:rPr lang="pt-BR" dirty="0" smtClean="0"/>
              <a:t>Muravidék</a:t>
            </a:r>
            <a:r>
              <a:rPr lang="hu-HU" dirty="0" smtClean="0"/>
              <a:t>et</a:t>
            </a:r>
            <a:r>
              <a:rPr lang="pt-BR" dirty="0" smtClean="0"/>
              <a:t> </a:t>
            </a:r>
            <a:r>
              <a:rPr lang="pt-BR" dirty="0"/>
              <a:t>és a Baranyai </a:t>
            </a:r>
            <a:r>
              <a:rPr lang="pt-BR" dirty="0" smtClean="0"/>
              <a:t>háromszög</a:t>
            </a:r>
            <a:r>
              <a:rPr lang="hu-HU" dirty="0" smtClean="0"/>
              <a:t>et.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4207"/>
            <a:ext cx="6306406" cy="349379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306406" y="3172220"/>
            <a:ext cx="5885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Magyarország </a:t>
            </a:r>
            <a:r>
              <a:rPr lang="es-ES" dirty="0" smtClean="0"/>
              <a:t>1939.febr.24-én </a:t>
            </a:r>
            <a:r>
              <a:rPr lang="es-ES" dirty="0"/>
              <a:t>írta alá az </a:t>
            </a:r>
            <a:r>
              <a:rPr lang="hu-HU" dirty="0" err="1" smtClean="0"/>
              <a:t>antikommintern</a:t>
            </a:r>
            <a:r>
              <a:rPr lang="hu-HU" dirty="0" smtClean="0"/>
              <a:t> paktumot, </a:t>
            </a:r>
            <a:r>
              <a:rPr lang="hu-HU" dirty="0"/>
              <a:t>támogatást remélt </a:t>
            </a:r>
            <a:r>
              <a:rPr lang="hu-HU" dirty="0" smtClean="0"/>
              <a:t>No-</a:t>
            </a:r>
            <a:r>
              <a:rPr lang="hu-HU" dirty="0" err="1" smtClean="0"/>
              <a:t>tól</a:t>
            </a:r>
            <a:r>
              <a:rPr lang="hu-HU" dirty="0"/>
              <a:t>.</a:t>
            </a:r>
            <a:r>
              <a:rPr lang="es-ES" dirty="0"/>
              <a:t> </a:t>
            </a:r>
            <a:r>
              <a:rPr lang="hu-HU" dirty="0" smtClean="0"/>
              <a:t>Majd </a:t>
            </a:r>
            <a:r>
              <a:rPr lang="hu-HU" dirty="0"/>
              <a:t>1940. november </a:t>
            </a:r>
            <a:r>
              <a:rPr lang="hu-HU" dirty="0" smtClean="0"/>
              <a:t>20-án csatlakozott </a:t>
            </a:r>
            <a:r>
              <a:rPr lang="hu-HU" dirty="0"/>
              <a:t>a tengelyhatalmakhoz</a:t>
            </a:r>
            <a:r>
              <a:rPr lang="hu-HU" dirty="0" smtClean="0"/>
              <a:t>. 1939 május 3-án megszavazták a 2. zsidótörvény a felsőházi módosításokkal.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19710"/>
              </p:ext>
            </p:extLst>
          </p:nvPr>
        </p:nvGraphicFramePr>
        <p:xfrm>
          <a:off x="6306405" y="4330563"/>
          <a:ext cx="5885595" cy="245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21">
                  <a:extLst>
                    <a:ext uri="{9D8B030D-6E8A-4147-A177-3AD203B41FA5}">
                      <a16:colId xmlns:a16="http://schemas.microsoft.com/office/drawing/2014/main" val="1707902813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1444183346"/>
                    </a:ext>
                  </a:extLst>
                </a:gridCol>
                <a:gridCol w="2461591">
                  <a:extLst>
                    <a:ext uri="{9D8B030D-6E8A-4147-A177-3AD203B41FA5}">
                      <a16:colId xmlns:a16="http://schemas.microsoft.com/office/drawing/2014/main" val="2455596283"/>
                    </a:ext>
                  </a:extLst>
                </a:gridCol>
              </a:tblGrid>
              <a:tr h="461840">
                <a:tc>
                  <a:txBody>
                    <a:bodyPr/>
                    <a:lstStyle/>
                    <a:p>
                      <a:r>
                        <a:rPr lang="hu-HU" dirty="0" smtClean="0"/>
                        <a:t>Revíziós politika sikerei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Térkép</a:t>
                      </a:r>
                      <a:endParaRPr lang="hu-HU" sz="17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Magyarország válaszai</a:t>
                      </a:r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36111"/>
                  </a:ext>
                </a:extLst>
              </a:tr>
              <a:tr h="49900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54177"/>
                  </a:ext>
                </a:extLst>
              </a:tr>
              <a:tr h="49900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45438"/>
                  </a:ext>
                </a:extLst>
              </a:tr>
              <a:tr h="49900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32987"/>
                  </a:ext>
                </a:extLst>
              </a:tr>
              <a:tr h="49900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716400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848679" y="5951852"/>
            <a:ext cx="3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1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313270" y="4327308"/>
            <a:ext cx="3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2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25618" y="4068952"/>
            <a:ext cx="3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3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525618" y="4773697"/>
            <a:ext cx="36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4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718246" y="4859619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Antikommintern</a:t>
            </a:r>
            <a:r>
              <a:rPr lang="hu-HU" dirty="0">
                <a:solidFill>
                  <a:schemeClr val="bg1"/>
                </a:solidFill>
              </a:rPr>
              <a:t> paktum</a:t>
            </a:r>
          </a:p>
        </p:txBody>
      </p:sp>
      <p:sp>
        <p:nvSpPr>
          <p:cNvPr id="10" name="Téglalap 9"/>
          <p:cNvSpPr/>
          <p:nvPr/>
        </p:nvSpPr>
        <p:spPr>
          <a:xfrm>
            <a:off x="9740772" y="533787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2. zsidótörvény</a:t>
            </a:r>
          </a:p>
        </p:txBody>
      </p:sp>
      <p:sp>
        <p:nvSpPr>
          <p:cNvPr id="14" name="Téglalap 13"/>
          <p:cNvSpPr/>
          <p:nvPr/>
        </p:nvSpPr>
        <p:spPr>
          <a:xfrm>
            <a:off x="9668584" y="5870739"/>
            <a:ext cx="2573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Tengelyhatalmi szerződés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9740772" y="6344583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Fegyveres csatlakozás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306404" y="6345266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Délvidék visszafoglalása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6303199" y="5829495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2. Bécsi döntés - Erdély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303199" y="5326019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Kárpátalja elfoglalása</a:t>
            </a:r>
          </a:p>
        </p:txBody>
      </p:sp>
      <p:sp>
        <p:nvSpPr>
          <p:cNvPr id="19" name="Téglalap 18"/>
          <p:cNvSpPr/>
          <p:nvPr/>
        </p:nvSpPr>
        <p:spPr>
          <a:xfrm>
            <a:off x="6303199" y="485373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 bécsi döntés - Felvidék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9005693" y="6337535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8986656" y="5863047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8985815" y="5362263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3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9000738" y="4869025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1115025" y="29673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22350" y="581144"/>
            <a:ext cx="1001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nevezze meg revíziós politika sikereit, majd az erre adott válaszokat!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először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, majd a revíziós sikerekre!</a:t>
            </a:r>
          </a:p>
        </p:txBody>
      </p:sp>
    </p:spTree>
    <p:extLst>
      <p:ext uri="{BB962C8B-B14F-4D97-AF65-F5344CB8AC3E}">
        <p14:creationId xmlns:p14="http://schemas.microsoft.com/office/powerpoint/2010/main" val="36033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2"/>
          <a:srcRect l="13812" t="22641" r="12983" b="11160"/>
          <a:stretch/>
        </p:blipFill>
        <p:spPr>
          <a:xfrm>
            <a:off x="8774902" y="1551555"/>
            <a:ext cx="2964562" cy="202617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940" y="1264142"/>
            <a:ext cx="1732954" cy="231358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56" y="1265492"/>
            <a:ext cx="1500051" cy="2312233"/>
          </a:xfrm>
          <a:prstGeom prst="rect">
            <a:avLst/>
          </a:prstGeom>
        </p:spPr>
      </p:pic>
      <p:pic>
        <p:nvPicPr>
          <p:cNvPr id="21" name="Kép 2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2350" y="0"/>
            <a:ext cx="9791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b="1" dirty="0" smtClean="0">
                <a:solidFill>
                  <a:srgbClr val="323264"/>
                </a:solidFill>
              </a:rPr>
              <a:t>36. Hírközlés, tömegtájékoztatás, propaganda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909765" y="6043137"/>
            <a:ext cx="15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</a:t>
            </a:r>
            <a:r>
              <a:rPr lang="hu-HU" dirty="0" smtClean="0"/>
              <a:t>ezércikkek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7096" y="6453589"/>
            <a:ext cx="24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Hangverseny közvetítés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58266" y="6450642"/>
            <a:ext cx="20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Irodalmi felolvasás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560175" y="6043137"/>
            <a:ext cx="20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Hanglemezfelvétel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41055" y="6084257"/>
            <a:ext cx="11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Napilapok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158296" y="6051235"/>
            <a:ext cx="132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Kommentár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326459" y="6453589"/>
            <a:ext cx="15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Olvasói levél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298435" y="6441989"/>
            <a:ext cx="117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Rádiójáték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6084799"/>
            <a:ext cx="16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Charles Chaplin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825948" y="6441989"/>
            <a:ext cx="106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Jávor Pál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024160" y="6454131"/>
            <a:ext cx="161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Hypolit</a:t>
            </a:r>
            <a:r>
              <a:rPr lang="hu-HU" dirty="0" smtClean="0"/>
              <a:t> a lakáj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398379" y="6072657"/>
            <a:ext cx="147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Hiradófilmek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378107" y="6043137"/>
            <a:ext cx="181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Telefonhírmondó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" y="3400423"/>
            <a:ext cx="28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https://www.arcanum.hu/media/uploads/adt/series/FrissUjsag.jpg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048939" y="3240932"/>
            <a:ext cx="1732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https://www.pinterest.dk/pin/341429215473794770/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00" y="1486241"/>
            <a:ext cx="3149834" cy="2088477"/>
          </a:xfrm>
          <a:prstGeom prst="rect">
            <a:avLst/>
          </a:prstGeom>
        </p:spPr>
      </p:pic>
      <p:sp>
        <p:nvSpPr>
          <p:cNvPr id="30" name="Téglalap 29"/>
          <p:cNvSpPr/>
          <p:nvPr/>
        </p:nvSpPr>
        <p:spPr>
          <a:xfrm>
            <a:off x="5443742" y="3331651"/>
            <a:ext cx="31498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https://www.hangosfilm.hu/mozilexikon/budapest-vi-tivoli-tinodi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719931" y="3259181"/>
            <a:ext cx="31573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https://www.soubrier.com/en/catalogue/product/os173-radio-1930.html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1022350" y="581144"/>
            <a:ext cx="999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Horthy-korszak mely hírközlési formáira ismer? Csoportosítsa az információkat a hírközlési formákhoz!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először a 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, majd a hírközlési formára!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457200" y="3629041"/>
            <a:ext cx="117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2CC"/>
                </a:solidFill>
              </a:rPr>
              <a:t>Újság</a:t>
            </a:r>
            <a:endParaRPr lang="hu-HU" sz="2400" b="1" dirty="0">
              <a:solidFill>
                <a:srgbClr val="FFF2CC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3350844" y="3631397"/>
            <a:ext cx="117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2CC"/>
                </a:solidFill>
              </a:rPr>
              <a:t>Telefon</a:t>
            </a:r>
            <a:endParaRPr lang="hu-HU" sz="2400" b="1" dirty="0">
              <a:solidFill>
                <a:srgbClr val="FFF2CC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6026815" y="3629040"/>
            <a:ext cx="198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2CC"/>
                </a:solidFill>
              </a:rPr>
              <a:t>Mozi - Film</a:t>
            </a:r>
            <a:endParaRPr lang="hu-HU" sz="2400" b="1" dirty="0">
              <a:solidFill>
                <a:srgbClr val="FFF2CC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9398355" y="3628970"/>
            <a:ext cx="153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F2CC"/>
                </a:solidFill>
              </a:rPr>
              <a:t>Rádió</a:t>
            </a:r>
            <a:endParaRPr lang="hu-HU" sz="2400" b="1" dirty="0">
              <a:solidFill>
                <a:srgbClr val="FFF2CC"/>
              </a:solidFill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11193518" y="79637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68698 -0.3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49" y="-17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78 L 0.22201 -0.224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1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9428 -0.223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1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50104 -0.17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70013 -0.2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13" y="-13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278 L -0.38203 -0.22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110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1458 -0.1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83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694 L -0.40742 -0.168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60508 -0.280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439 L -0.30794 -0.343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-1740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556 L 0.5181 -0.169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-8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278 L 0.24701 -0.228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12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8112 -0.17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077909" y="8513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77909" y="2335546"/>
            <a:ext cx="1160830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Megoldás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005654" y="264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96" y="1533236"/>
            <a:ext cx="1025236" cy="10252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44" y="932741"/>
            <a:ext cx="3066171" cy="219838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908306"/>
            <a:ext cx="2209138" cy="221196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9932269" y="78827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091" y="962080"/>
            <a:ext cx="2143125" cy="21431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08" y="3352668"/>
            <a:ext cx="581911" cy="41721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9" y="3314449"/>
            <a:ext cx="533633" cy="53431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347" y="3271171"/>
            <a:ext cx="511764" cy="5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2350" y="0"/>
            <a:ext cx="9791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b="1" dirty="0" smtClean="0">
                <a:solidFill>
                  <a:srgbClr val="323264"/>
                </a:solidFill>
              </a:rPr>
              <a:t>36. Hírközlés, tömegtájékoztatás, propaganda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2350" y="603640"/>
            <a:ext cx="1036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Oldja meg a mf 2. feladatát!</a:t>
            </a:r>
            <a:r>
              <a:rPr lang="hu-HU" b="1" dirty="0"/>
              <a:t> </a:t>
            </a:r>
            <a:r>
              <a:rPr lang="hu-HU" b="1" dirty="0" smtClean="0">
                <a:solidFill>
                  <a:srgbClr val="002060"/>
                </a:solidFill>
              </a:rPr>
              <a:t>A táblázat alapján válaszoljon </a:t>
            </a:r>
            <a:r>
              <a:rPr lang="hu-HU" b="1" dirty="0">
                <a:solidFill>
                  <a:srgbClr val="002060"/>
                </a:solidFill>
              </a:rPr>
              <a:t>a </a:t>
            </a:r>
            <a:r>
              <a:rPr lang="hu-HU" b="1" dirty="0" smtClean="0">
                <a:solidFill>
                  <a:srgbClr val="002060"/>
                </a:solidFill>
              </a:rPr>
              <a:t>kérdésekre!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9137"/>
            <a:ext cx="4505236" cy="246380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05236" y="1003750"/>
            <a:ext cx="768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1. Hányszor </a:t>
            </a:r>
            <a:r>
              <a:rPr lang="hu-HU" b="1" dirty="0"/>
              <a:t>több lapot olvashattak a magyar emberek a világgazdasági válság idején, mint </a:t>
            </a:r>
            <a:r>
              <a:rPr lang="hu-HU" b="1" dirty="0" smtClean="0"/>
              <a:t>Petőfi a </a:t>
            </a:r>
            <a:r>
              <a:rPr lang="hu-HU" b="1" dirty="0"/>
              <a:t>Pilvax kávéházban?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05236" y="1602769"/>
            <a:ext cx="6549757" cy="37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1848-49-ben 80 lapot – 1930-ban 1035, tehát kb. 13-szor annyi lapot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505236" y="1930556"/>
            <a:ext cx="768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2. Számolja </a:t>
            </a:r>
            <a:r>
              <a:rPr lang="hu-HU" b="1" dirty="0"/>
              <a:t>ki, hogy 1920 és 1942 között mennyivel nőtt a telefonállomások, és mennyivel a </a:t>
            </a:r>
            <a:r>
              <a:rPr lang="hu-HU" b="1" dirty="0" smtClean="0"/>
              <a:t>lapok száma</a:t>
            </a:r>
            <a:r>
              <a:rPr lang="hu-HU" b="1" dirty="0"/>
              <a:t>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505235" y="2544963"/>
            <a:ext cx="6549757" cy="37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751-gyel nőtt a lapok száma és 191 000-rel a telefonállomások száma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505234" y="2868128"/>
            <a:ext cx="768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3. 1914 </a:t>
            </a:r>
            <a:r>
              <a:rPr lang="hu-HU" b="1" dirty="0"/>
              <a:t>és 1920 között a lapok vagy a telefonállomások száma csökkent nagyobb mértékben?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0" y="34829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telefonok száma a 33 %-</a:t>
            </a:r>
            <a:r>
              <a:rPr lang="hu-HU" dirty="0" err="1" smtClean="0"/>
              <a:t>ra</a:t>
            </a:r>
            <a:r>
              <a:rPr lang="hu-HU" dirty="0" smtClean="0"/>
              <a:t> esett vissza, a telefonállomások száma a 62 %-</a:t>
            </a:r>
            <a:r>
              <a:rPr lang="hu-HU" dirty="0" err="1" smtClean="0"/>
              <a:t>ra</a:t>
            </a:r>
            <a:r>
              <a:rPr lang="hu-HU" dirty="0" smtClean="0"/>
              <a:t>,, tehát a lapok száma  csökkent nagyobb mértékben.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0" y="3774179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4. Mit </a:t>
            </a:r>
            <a:r>
              <a:rPr lang="hu-HU" b="1" dirty="0"/>
              <a:t>gondolsz, mi az 1914 és 1920 közötti csökkenés oka?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4071027"/>
            <a:ext cx="701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első világháború miatt csökkent a lapok és telefonállomások száma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4422" y="4362268"/>
            <a:ext cx="4767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Mf 3. feladata!</a:t>
            </a:r>
            <a:r>
              <a:rPr lang="hu-HU" b="1" dirty="0" smtClean="0"/>
              <a:t> </a:t>
            </a:r>
            <a:r>
              <a:rPr lang="hu-HU" b="1" dirty="0">
                <a:solidFill>
                  <a:srgbClr val="002060"/>
                </a:solidFill>
              </a:rPr>
              <a:t>Melyik korszakból való a plakát? Írd az alábbi évszámokat ahhoz a plakáthoz, amelyikhez </a:t>
            </a:r>
            <a:r>
              <a:rPr lang="hu-HU" b="1" dirty="0" smtClean="0">
                <a:solidFill>
                  <a:srgbClr val="002060"/>
                </a:solidFill>
              </a:rPr>
              <a:t>szerinted illik</a:t>
            </a:r>
            <a:r>
              <a:rPr lang="hu-HU" b="1" dirty="0">
                <a:solidFill>
                  <a:srgbClr val="002060"/>
                </a:solidFill>
              </a:rPr>
              <a:t>! 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1918 </a:t>
            </a:r>
            <a:r>
              <a:rPr lang="hu-HU" b="1" dirty="0">
                <a:solidFill>
                  <a:srgbClr val="002060"/>
                </a:solidFill>
              </a:rPr>
              <a:t>• 1919 • 1920 • 1928 • 1934 • 1938</a:t>
            </a:r>
            <a:r>
              <a:rPr lang="hu-HU" b="1" dirty="0" smtClean="0">
                <a:solidFill>
                  <a:srgbClr val="002060"/>
                </a:solidFill>
              </a:rPr>
              <a:t>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plakátra!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864" y="4416292"/>
            <a:ext cx="1709196" cy="244170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410" y="4425132"/>
            <a:ext cx="1922845" cy="244170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145" y="4416292"/>
            <a:ext cx="1927694" cy="2447865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0654300" y="3985786"/>
            <a:ext cx="80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2CC"/>
                </a:solidFill>
              </a:rPr>
              <a:t>1918</a:t>
            </a:r>
            <a:endParaRPr lang="hu-HU" sz="2000" b="1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8047990" y="4025022"/>
            <a:ext cx="80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2CC"/>
                </a:solidFill>
              </a:rPr>
              <a:t>1919</a:t>
            </a:r>
            <a:endParaRPr lang="hu-HU" sz="2000" b="1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192651" y="6150685"/>
            <a:ext cx="295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F2CC"/>
                </a:solidFill>
              </a:rPr>
              <a:t>1920 – 1928 – 1934 - 1938</a:t>
            </a:r>
            <a:endParaRPr lang="hu-HU" sz="2000" b="1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2350" y="0"/>
            <a:ext cx="9791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b="1" dirty="0" smtClean="0">
                <a:solidFill>
                  <a:srgbClr val="323264"/>
                </a:solidFill>
              </a:rPr>
              <a:t>36. Hírközlés, tömegtájékoztatás, propaganda</a:t>
            </a:r>
          </a:p>
        </p:txBody>
      </p:sp>
      <p:pic>
        <p:nvPicPr>
          <p:cNvPr id="3" name="Kép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02235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első világháború idején újra bevezették a </a:t>
            </a:r>
            <a:r>
              <a:rPr lang="hu-HU" dirty="0" smtClean="0"/>
              <a:t>cenzúrát, amit csak </a:t>
            </a:r>
            <a:r>
              <a:rPr lang="hu-HU" dirty="0"/>
              <a:t>a Károlyi-kormány oldott fel 1918 végén. </a:t>
            </a:r>
            <a:r>
              <a:rPr lang="hu-HU" dirty="0" smtClean="0"/>
              <a:t>Az </a:t>
            </a:r>
            <a:r>
              <a:rPr lang="hu-HU" dirty="0"/>
              <a:t>állami irányítás </a:t>
            </a:r>
            <a:r>
              <a:rPr lang="hu-HU" dirty="0" smtClean="0"/>
              <a:t>alatt működő </a:t>
            </a:r>
            <a:r>
              <a:rPr lang="hu-HU" dirty="0"/>
              <a:t>Vörös Riport Film híradói a </a:t>
            </a:r>
            <a:r>
              <a:rPr lang="hu-HU" dirty="0" smtClean="0"/>
              <a:t>proletárdiktatúra propagandájának, </a:t>
            </a:r>
            <a:r>
              <a:rPr lang="hu-HU" dirty="0"/>
              <a:t>a közvélemény </a:t>
            </a:r>
            <a:r>
              <a:rPr lang="hu-HU" dirty="0" smtClean="0"/>
              <a:t>tudatos befolyásolásának </a:t>
            </a:r>
            <a:r>
              <a:rPr lang="hu-HU" dirty="0"/>
              <a:t>eszközévé </a:t>
            </a:r>
            <a:r>
              <a:rPr lang="hu-HU" dirty="0" smtClean="0"/>
              <a:t>vált. A </a:t>
            </a:r>
            <a:r>
              <a:rPr lang="hu-HU" dirty="0"/>
              <a:t>Horthy-korszakban az elektronikus sajtó állami </a:t>
            </a:r>
            <a:r>
              <a:rPr lang="hu-HU" dirty="0" smtClean="0"/>
              <a:t>felügyelet alá </a:t>
            </a:r>
            <a:r>
              <a:rPr lang="hu-HU" dirty="0"/>
              <a:t>került. A hírszolgáltatás legfontosabb </a:t>
            </a:r>
            <a:r>
              <a:rPr lang="hu-HU" dirty="0" smtClean="0"/>
              <a:t>intézménye az </a:t>
            </a:r>
            <a:r>
              <a:rPr lang="hu-HU" dirty="0"/>
              <a:t>állami tulajdonban lévő Magyar Távirati Iroda </a:t>
            </a:r>
            <a:r>
              <a:rPr lang="hu-HU" dirty="0" smtClean="0"/>
              <a:t>lett. Az </a:t>
            </a:r>
            <a:r>
              <a:rPr lang="hu-HU" dirty="0"/>
              <a:t>MTI volt a magyarországi híreket közlő hazai és </a:t>
            </a:r>
            <a:r>
              <a:rPr lang="hu-HU" dirty="0" smtClean="0"/>
              <a:t>külföldi lapok </a:t>
            </a:r>
            <a:r>
              <a:rPr lang="hu-HU" dirty="0"/>
              <a:t>fő hírforrása. Az MTI alá tartozott a Magyar </a:t>
            </a:r>
            <a:r>
              <a:rPr lang="hu-HU" dirty="0" smtClean="0"/>
              <a:t>Rádió, valamint </a:t>
            </a:r>
            <a:r>
              <a:rPr lang="hu-HU" dirty="0"/>
              <a:t>a filmhíradókat készítő Magyar Film Iroda </a:t>
            </a:r>
            <a:r>
              <a:rPr lang="hu-HU" dirty="0" smtClean="0"/>
              <a:t>is. A </a:t>
            </a:r>
            <a:r>
              <a:rPr lang="hu-HU" dirty="0"/>
              <a:t>Horthy-korszakban az állami filmhíradó minden </a:t>
            </a:r>
            <a:r>
              <a:rPr lang="hu-HU" dirty="0" smtClean="0"/>
              <a:t>héten új </a:t>
            </a:r>
            <a:r>
              <a:rPr lang="hu-HU" dirty="0"/>
              <a:t>hazai és külföldi tudósításokat közölt, 1931 </a:t>
            </a:r>
            <a:r>
              <a:rPr lang="hu-HU" dirty="0" smtClean="0"/>
              <a:t>decemberétől </a:t>
            </a:r>
            <a:r>
              <a:rPr lang="pt-BR" dirty="0" smtClean="0"/>
              <a:t>hangos </a:t>
            </a:r>
            <a:r>
              <a:rPr lang="pt-BR" dirty="0"/>
              <a:t>változatban. A </a:t>
            </a:r>
            <a:r>
              <a:rPr lang="pt-BR" dirty="0" smtClean="0"/>
              <a:t>hírek általában az ország</a:t>
            </a:r>
            <a:r>
              <a:rPr lang="hu-HU" dirty="0" smtClean="0"/>
              <a:t> fejlődését </a:t>
            </a:r>
            <a:r>
              <a:rPr lang="hu-HU" dirty="0"/>
              <a:t>igyekeztek bemutatni. Gyakran szerepeltek a </a:t>
            </a:r>
            <a:r>
              <a:rPr lang="hu-HU" dirty="0" smtClean="0"/>
              <a:t>műsorban ünnepi </a:t>
            </a:r>
            <a:r>
              <a:rPr lang="hu-HU" dirty="0"/>
              <a:t>események, népszokások, nemzetközi </a:t>
            </a:r>
            <a:r>
              <a:rPr lang="hu-HU" dirty="0" smtClean="0"/>
              <a:t>sportsikerek, új </a:t>
            </a:r>
            <a:r>
              <a:rPr lang="hu-HU" dirty="0"/>
              <a:t>építkezések, </a:t>
            </a:r>
            <a:r>
              <a:rPr lang="hu-HU" dirty="0" smtClean="0"/>
              <a:t>valamint </a:t>
            </a:r>
            <a:r>
              <a:rPr lang="hu-HU" dirty="0"/>
              <a:t>a vezető politikusok – </a:t>
            </a:r>
            <a:r>
              <a:rPr lang="hu-HU" dirty="0" smtClean="0"/>
              <a:t>különösen Horthy </a:t>
            </a:r>
            <a:r>
              <a:rPr lang="hu-HU" dirty="0"/>
              <a:t>Miklós kormányzó – tevékenysége. A </a:t>
            </a:r>
            <a:r>
              <a:rPr lang="hu-HU" dirty="0" smtClean="0"/>
              <a:t>filmhíradók ugyanakkor </a:t>
            </a:r>
            <a:r>
              <a:rPr lang="hu-HU" dirty="0"/>
              <a:t>gondosan kerülték a </a:t>
            </a:r>
            <a:r>
              <a:rPr lang="hu-HU" dirty="0" smtClean="0"/>
              <a:t>Magyarország szempontjából </a:t>
            </a:r>
            <a:r>
              <a:rPr lang="hu-HU" dirty="0"/>
              <a:t>kedvezőtlen vagy kellemetlen híreket, az </a:t>
            </a:r>
            <a:r>
              <a:rPr lang="hu-HU" dirty="0" smtClean="0"/>
              <a:t>ellenzéki pártokról </a:t>
            </a:r>
            <a:r>
              <a:rPr lang="hu-HU" dirty="0"/>
              <a:t>pedig hallgattak</a:t>
            </a:r>
            <a:r>
              <a:rPr lang="hu-HU" dirty="0" smtClean="0"/>
              <a:t>. </a:t>
            </a:r>
            <a:r>
              <a:rPr lang="hu-HU" dirty="0"/>
              <a:t>A második világháború kitörése után ismét </a:t>
            </a:r>
            <a:r>
              <a:rPr lang="hu-HU" dirty="0" smtClean="0"/>
              <a:t>bevezették a </a:t>
            </a:r>
            <a:r>
              <a:rPr lang="hu-HU" dirty="0"/>
              <a:t>sajtócenzúrát. A külpolitikai és a katonai vonatkozású </a:t>
            </a:r>
            <a:r>
              <a:rPr lang="hu-HU" dirty="0" smtClean="0"/>
              <a:t>hírek közléséhez </a:t>
            </a:r>
            <a:r>
              <a:rPr lang="hu-HU" dirty="0"/>
              <a:t>a sajtófőnök engedélyére volt szükség. A </a:t>
            </a:r>
            <a:r>
              <a:rPr lang="hu-HU" dirty="0" smtClean="0"/>
              <a:t>rádió </a:t>
            </a:r>
            <a:r>
              <a:rPr lang="pt-BR" dirty="0" smtClean="0"/>
              <a:t>és </a:t>
            </a:r>
            <a:r>
              <a:rPr lang="pt-BR" dirty="0"/>
              <a:t>a filmhíradó fokozatosan a háborús </a:t>
            </a:r>
            <a:r>
              <a:rPr lang="pt-BR" dirty="0" smtClean="0"/>
              <a:t>propaganda</a:t>
            </a:r>
            <a:r>
              <a:rPr lang="hu-HU" dirty="0" smtClean="0"/>
              <a:t> szolgálatába </a:t>
            </a:r>
            <a:r>
              <a:rPr lang="hu-HU" dirty="0"/>
              <a:t>állt. 1941-től a magyar játékfilmgyártásban </a:t>
            </a:r>
            <a:r>
              <a:rPr lang="hu-HU" dirty="0" smtClean="0"/>
              <a:t>új műfaj </a:t>
            </a:r>
            <a:r>
              <a:rPr lang="hu-HU" dirty="0"/>
              <a:t>jelent meg: az „antibolsevista”, illetve „</a:t>
            </a:r>
            <a:r>
              <a:rPr lang="hu-HU" dirty="0" smtClean="0"/>
              <a:t>nemzetvédelmi” propagandafilm</a:t>
            </a:r>
            <a:r>
              <a:rPr lang="hu-HU" dirty="0"/>
              <a:t>, amely sajátos eszközeivel éberségre </a:t>
            </a:r>
            <a:r>
              <a:rPr lang="hu-HU" dirty="0" smtClean="0"/>
              <a:t>és nagyobb </a:t>
            </a:r>
            <a:r>
              <a:rPr lang="hu-HU" dirty="0"/>
              <a:t>háborús erőfeszítésekre sarkallta a közönséget.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-4881" y="4715669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közvélemény befolyásolásának tudatos eszköze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-4880" y="5060911"/>
            <a:ext cx="9405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 hírszolgáltatás legfontosabb </a:t>
            </a:r>
            <a:r>
              <a:rPr lang="hu-HU" b="1" dirty="0" smtClean="0"/>
              <a:t>intézménye, </a:t>
            </a:r>
            <a:r>
              <a:rPr lang="hu-HU" b="1" dirty="0"/>
              <a:t>a </a:t>
            </a:r>
            <a:r>
              <a:rPr lang="hu-HU" b="1" dirty="0" smtClean="0"/>
              <a:t>híreket </a:t>
            </a:r>
            <a:r>
              <a:rPr lang="hu-HU" b="1" dirty="0"/>
              <a:t>közlő hazai és külföldi lapok fő hírforrása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-4881" y="5368687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Új </a:t>
            </a:r>
            <a:r>
              <a:rPr lang="hu-HU" b="1" dirty="0"/>
              <a:t>hazai és külföldi tudósításokat </a:t>
            </a:r>
            <a:r>
              <a:rPr lang="hu-HU" b="1" dirty="0" smtClean="0"/>
              <a:t>közölt a mozifilmek előtt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0" y="5713929"/>
            <a:ext cx="695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Á</a:t>
            </a:r>
            <a:r>
              <a:rPr lang="hu-HU" b="1" dirty="0" smtClean="0"/>
              <a:t>llami </a:t>
            </a:r>
            <a:r>
              <a:rPr lang="hu-HU" b="1" dirty="0"/>
              <a:t>irányítás alatt </a:t>
            </a:r>
            <a:r>
              <a:rPr lang="hu-HU" b="1" dirty="0" smtClean="0"/>
              <a:t>működő filmintézet a proletárdiktatúra idején 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-4881" y="6408906"/>
            <a:ext cx="581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A filmhíradókat készítő intézmény a Horthy-korszakban 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22350" y="603640"/>
            <a:ext cx="1036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határozza meg, melyik fogalomról van szó</a:t>
            </a:r>
            <a:r>
              <a:rPr lang="hu-HU" b="1" dirty="0" smtClean="0">
                <a:solidFill>
                  <a:srgbClr val="002060"/>
                </a:solidFill>
              </a:rPr>
              <a:t>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meghatározásra!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6045795"/>
            <a:ext cx="956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 külpolitikai és a katonai vonatkozású hírek </a:t>
            </a:r>
            <a:r>
              <a:rPr lang="hu-HU" b="1" dirty="0" smtClean="0"/>
              <a:t>közlését engedélyező személy a 2. világháborúban</a:t>
            </a:r>
            <a:endParaRPr lang="hu-HU" b="1" dirty="0"/>
          </a:p>
        </p:txBody>
      </p:sp>
      <p:sp>
        <p:nvSpPr>
          <p:cNvPr id="13" name="Téglalap 12"/>
          <p:cNvSpPr/>
          <p:nvPr/>
        </p:nvSpPr>
        <p:spPr>
          <a:xfrm>
            <a:off x="9471608" y="5050725"/>
            <a:ext cx="229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Magyar Távirati Iroda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988858" y="471566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Propaganda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950595" y="539277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Filmhíradó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7331725" y="569519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Vörös Riport Film 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619990" y="603957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Sajtófőnök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809596" y="6408906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Magyar Film Iroda </a:t>
            </a:r>
          </a:p>
        </p:txBody>
      </p:sp>
    </p:spTree>
    <p:extLst>
      <p:ext uri="{BB962C8B-B14F-4D97-AF65-F5344CB8AC3E}">
        <p14:creationId xmlns:p14="http://schemas.microsoft.com/office/powerpoint/2010/main" val="9711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Összefoglalás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41890" y="659639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38400" y="1424472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óra anyaga - prezentáció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07689" y="1949323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személy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26547" y="2506067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esemény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82764" y="3025271"/>
            <a:ext cx="5289754" cy="37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fogalmak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46611" y="862422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lap a tanuláshoz</a:t>
            </a:r>
            <a:endParaRPr lang="hu-HU" b="1" dirty="0"/>
          </a:p>
        </p:txBody>
      </p:sp>
      <p:sp>
        <p:nvSpPr>
          <p:cNvPr id="13" name="Téglalap 12">
            <a:hlinkClick r:id="rId2"/>
          </p:cNvPr>
          <p:cNvSpPr/>
          <p:nvPr/>
        </p:nvSpPr>
        <p:spPr>
          <a:xfrm>
            <a:off x="6430495" y="8217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églalap 13">
            <a:hlinkClick r:id="rId3"/>
          </p:cNvPr>
          <p:cNvSpPr/>
          <p:nvPr/>
        </p:nvSpPr>
        <p:spPr>
          <a:xfrm>
            <a:off x="6411641" y="13811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>
            <a:hlinkClick r:id="rId4"/>
          </p:cNvPr>
          <p:cNvSpPr/>
          <p:nvPr/>
        </p:nvSpPr>
        <p:spPr>
          <a:xfrm>
            <a:off x="6430495" y="19317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églalap 15">
            <a:hlinkClick r:id="rId5"/>
          </p:cNvPr>
          <p:cNvSpPr/>
          <p:nvPr/>
        </p:nvSpPr>
        <p:spPr>
          <a:xfrm>
            <a:off x="6411642" y="248812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4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>
            <a:hlinkClick r:id="rId6"/>
          </p:cNvPr>
          <p:cNvSpPr/>
          <p:nvPr/>
        </p:nvSpPr>
        <p:spPr>
          <a:xfrm>
            <a:off x="6413214" y="303870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5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415974" y="3497532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Interaktív gyakorló feladatok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9" name="Téglalap 18">
            <a:hlinkClick r:id="rId7"/>
          </p:cNvPr>
          <p:cNvSpPr/>
          <p:nvPr/>
        </p:nvSpPr>
        <p:spPr>
          <a:xfrm>
            <a:off x="6411641" y="41549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89615" y="4172096"/>
            <a:ext cx="97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Trianon</a:t>
            </a:r>
            <a:endParaRPr lang="hu-HU" b="1" dirty="0"/>
          </a:p>
        </p:txBody>
      </p:sp>
      <p:sp>
        <p:nvSpPr>
          <p:cNvPr id="22" name="Téglalap 21">
            <a:hlinkClick r:id="rId8"/>
          </p:cNvPr>
          <p:cNvSpPr/>
          <p:nvPr/>
        </p:nvSpPr>
        <p:spPr>
          <a:xfrm>
            <a:off x="6411641" y="47187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Téglalap 22">
            <a:hlinkClick r:id="rId9"/>
          </p:cNvPr>
          <p:cNvSpPr/>
          <p:nvPr/>
        </p:nvSpPr>
        <p:spPr>
          <a:xfrm>
            <a:off x="6411641" y="52684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4580041" y="476668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Horthy-korszak</a:t>
            </a:r>
            <a:endParaRPr lang="hu-HU" b="1" dirty="0"/>
          </a:p>
        </p:txBody>
      </p:sp>
      <p:sp>
        <p:nvSpPr>
          <p:cNvPr id="25" name="Téglalap 24"/>
          <p:cNvSpPr/>
          <p:nvPr/>
        </p:nvSpPr>
        <p:spPr>
          <a:xfrm>
            <a:off x="2494533" y="529471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Horthy-korszak Redmenta feladatlap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796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22350" y="0"/>
            <a:ext cx="97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31. A Horthy-korszak első évei – Bethlen István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4" y="1022350"/>
            <a:ext cx="2514600" cy="18192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2667375"/>
            <a:ext cx="2634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https://www.nkp.hu/tankonyv/tortenelem_11/lecke_03_022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2202" y="1022350"/>
            <a:ext cx="2619375" cy="17430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9552300" y="2549981"/>
            <a:ext cx="23791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https://felegyhazikozlony.eu/hirek/20417/trianon-100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7" y="3863975"/>
            <a:ext cx="2676525" cy="170497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7307" y="3816737"/>
            <a:ext cx="2561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https://1914-1918.btk.mta.hu/terkepek/242-az-osztrak-magyar-monarchia-felosztasa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029" y="3937020"/>
            <a:ext cx="2838450" cy="160972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199029" y="3884356"/>
            <a:ext cx="2838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https://csepeliek.blog.hu/2013/10/31/kilencvenot_eve_gyozott_az_oszirozsas_forradalom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616" y="3827368"/>
            <a:ext cx="1914525" cy="239077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6717616" y="5887358"/>
            <a:ext cx="1914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https://www.nkp.hu/tankonyv/tortenelem_7/lecke_04_023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7793" y="3858382"/>
            <a:ext cx="2762250" cy="165735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727898" y="977438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Katonai vereségek</a:t>
            </a:r>
          </a:p>
          <a:p>
            <a:pPr algn="ctr"/>
            <a:r>
              <a:rPr lang="hu-HU" dirty="0" smtClean="0"/>
              <a:t>Fegyverszünet Pádua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320008" y="2330598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Osztrák-Magyar Monarchia felbomlása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475659" y="2346184"/>
            <a:ext cx="235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1920 június 4</a:t>
            </a:r>
          </a:p>
          <a:p>
            <a:pPr algn="ctr"/>
            <a:r>
              <a:rPr lang="hu-HU" dirty="0" smtClean="0"/>
              <a:t>Trianoni békeszerződés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9193435" y="5242131"/>
            <a:ext cx="28581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700" dirty="0">
                <a:solidFill>
                  <a:schemeClr val="bg1"/>
                </a:solidFill>
              </a:rPr>
              <a:t>https://index.hu/techtud/tortenelem/2020/02/16/gyilkossagok_felsobb_parancsra_feherterror_horthy_korszak_kivegzes_gellert_adam/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734937" y="1684267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1918 október 30-31.</a:t>
            </a:r>
          </a:p>
          <a:p>
            <a:pPr algn="ctr"/>
            <a:r>
              <a:rPr lang="hu-HU" dirty="0" smtClean="0"/>
              <a:t>Őszirózsás forradalom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260378" y="3154705"/>
            <a:ext cx="298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1919.03.21 Tanácsköztársaság </a:t>
            </a:r>
          </a:p>
          <a:p>
            <a:pPr algn="ctr"/>
            <a:r>
              <a:rPr lang="hu-HU" dirty="0" smtClean="0"/>
              <a:t>Vörös terror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826867" y="1022350"/>
            <a:ext cx="259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1919-21 különítményesek</a:t>
            </a:r>
          </a:p>
          <a:p>
            <a:pPr algn="ctr"/>
            <a:r>
              <a:rPr lang="hu-HU" dirty="0" smtClean="0"/>
              <a:t>Fehér terror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043709" y="600775"/>
            <a:ext cx="992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az 1. világháború utáni magyar eseményeket a képekhez!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sp>
        <p:nvSpPr>
          <p:cNvPr id="26" name="Téglalap 25">
            <a:hlinkClick r:id="rId10"/>
          </p:cNvPr>
          <p:cNvSpPr/>
          <p:nvPr/>
        </p:nvSpPr>
        <p:spPr>
          <a:xfrm>
            <a:off x="11193518" y="2122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180358" y="64633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Ajánlott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105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5345 0.2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50534 0.4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10299 0.56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4922 0.4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53307 0.648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49323 0.0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50376" y="-43833"/>
            <a:ext cx="97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31. A Horthy-korszak első évei – Bethlen István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02240"/>
              </p:ext>
            </p:extLst>
          </p:nvPr>
        </p:nvGraphicFramePr>
        <p:xfrm>
          <a:off x="0" y="1238104"/>
          <a:ext cx="6637106" cy="520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553">
                  <a:extLst>
                    <a:ext uri="{9D8B030D-6E8A-4147-A177-3AD203B41FA5}">
                      <a16:colId xmlns:a16="http://schemas.microsoft.com/office/drawing/2014/main" val="3581225879"/>
                    </a:ext>
                  </a:extLst>
                </a:gridCol>
                <a:gridCol w="3318553">
                  <a:extLst>
                    <a:ext uri="{9D8B030D-6E8A-4147-A177-3AD203B41FA5}">
                      <a16:colId xmlns:a16="http://schemas.microsoft.com/office/drawing/2014/main" val="224516953"/>
                    </a:ext>
                  </a:extLst>
                </a:gridCol>
              </a:tblGrid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2271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45682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00845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07194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8431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639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09294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2330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34152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1246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709025" y="940158"/>
            <a:ext cx="54829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Tanácsköztársaság után visszaállították a korábbi tulaj-</a:t>
            </a:r>
            <a:r>
              <a:rPr lang="hu-HU" dirty="0" err="1" smtClean="0"/>
              <a:t>donviszonyokat</a:t>
            </a:r>
            <a:r>
              <a:rPr lang="hu-HU" dirty="0" smtClean="0"/>
              <a:t>.  A népköztársaság és a tanácsköztársa-ság után Magyarország újra királyság lett. Mivel IV. </a:t>
            </a:r>
            <a:r>
              <a:rPr lang="hu-HU" dirty="0" err="1" smtClean="0"/>
              <a:t>Ká-roly</a:t>
            </a:r>
            <a:r>
              <a:rPr lang="hu-HU" dirty="0" smtClean="0"/>
              <a:t> király egyelőre nem térhetett vissza a trónra, a nem-</a:t>
            </a:r>
            <a:r>
              <a:rPr lang="hu-HU" dirty="0" err="1" smtClean="0"/>
              <a:t>zetgyűlés</a:t>
            </a:r>
            <a:r>
              <a:rPr lang="hu-HU" dirty="0" smtClean="0"/>
              <a:t> 1920</a:t>
            </a:r>
            <a:r>
              <a:rPr lang="hu-HU" dirty="0"/>
              <a:t>. március 1-jén kormányzóvá </a:t>
            </a:r>
            <a:r>
              <a:rPr lang="hu-HU" dirty="0" smtClean="0"/>
              <a:t>választotta Horthy Miklóst</a:t>
            </a:r>
            <a:r>
              <a:rPr lang="hu-HU" dirty="0"/>
              <a:t>. Horthy vált 1920–1944 közötti időszak névadójává. </a:t>
            </a:r>
            <a:r>
              <a:rPr lang="hu-HU" dirty="0" smtClean="0"/>
              <a:t>Helyreállt </a:t>
            </a:r>
            <a:r>
              <a:rPr lang="hu-HU" dirty="0"/>
              <a:t>a parlamentáris kormányzás, </a:t>
            </a:r>
            <a:r>
              <a:rPr lang="hu-HU" dirty="0" smtClean="0"/>
              <a:t>amelyben az </a:t>
            </a:r>
            <a:r>
              <a:rPr lang="hu-HU" dirty="0"/>
              <a:t>országot a kormány irányítja, a parlament </a:t>
            </a:r>
            <a:r>
              <a:rPr lang="hu-HU" dirty="0" smtClean="0"/>
              <a:t>törvényeket alkot </a:t>
            </a:r>
            <a:r>
              <a:rPr lang="hu-HU" dirty="0"/>
              <a:t>és ellenőrzi a kormányt, a törvényeket pedig az </a:t>
            </a:r>
            <a:r>
              <a:rPr lang="hu-HU" dirty="0" smtClean="0"/>
              <a:t>államfői hatalmat </a:t>
            </a:r>
            <a:r>
              <a:rPr lang="hu-HU" dirty="0"/>
              <a:t>betöltő kormányzó hagyja </a:t>
            </a:r>
            <a:r>
              <a:rPr lang="hu-HU" dirty="0" smtClean="0"/>
              <a:t>jó-</a:t>
            </a:r>
            <a:r>
              <a:rPr lang="hu-HU" dirty="0" err="1" smtClean="0"/>
              <a:t>vá</a:t>
            </a:r>
            <a:r>
              <a:rPr lang="hu-HU" dirty="0" smtClean="0"/>
              <a:t>. Az </a:t>
            </a:r>
            <a:r>
              <a:rPr lang="hu-HU" dirty="0"/>
              <a:t>új kormányzat a </a:t>
            </a:r>
            <a:r>
              <a:rPr lang="hu-HU" dirty="0" smtClean="0"/>
              <a:t>keresztény erkölcsökre </a:t>
            </a:r>
            <a:r>
              <a:rPr lang="hu-HU" dirty="0"/>
              <a:t>és a </a:t>
            </a:r>
            <a:r>
              <a:rPr lang="hu-HU" dirty="0" smtClean="0"/>
              <a:t>nem-</a:t>
            </a:r>
            <a:r>
              <a:rPr lang="hu-HU" dirty="0" err="1" smtClean="0"/>
              <a:t>zeti</a:t>
            </a:r>
            <a:r>
              <a:rPr lang="hu-HU" dirty="0" smtClean="0"/>
              <a:t> </a:t>
            </a:r>
            <a:r>
              <a:rPr lang="hu-HU" dirty="0"/>
              <a:t>érzületre akarta építeni a </a:t>
            </a:r>
            <a:r>
              <a:rPr lang="hu-HU" dirty="0" smtClean="0"/>
              <a:t>magyar politikát, erre utal a „keresztény</a:t>
            </a:r>
            <a:r>
              <a:rPr lang="hu-HU" dirty="0"/>
              <a:t>” és a „nemzeti” </a:t>
            </a:r>
            <a:r>
              <a:rPr lang="hu-HU" dirty="0" smtClean="0"/>
              <a:t>jelszó. 1921-ben betiltották </a:t>
            </a:r>
            <a:r>
              <a:rPr lang="hu-HU" dirty="0"/>
              <a:t>a fegyveres különítményesek </a:t>
            </a:r>
            <a:r>
              <a:rPr lang="hu-HU" dirty="0" smtClean="0"/>
              <a:t>tevékenységét. A Teleki kor-</a:t>
            </a:r>
            <a:r>
              <a:rPr lang="hu-HU" dirty="0" err="1" smtClean="0"/>
              <a:t>mány</a:t>
            </a:r>
            <a:r>
              <a:rPr lang="hu-HU" dirty="0" smtClean="0"/>
              <a:t> </a:t>
            </a:r>
            <a:r>
              <a:rPr lang="hu-HU" dirty="0"/>
              <a:t>ezután </a:t>
            </a:r>
            <a:r>
              <a:rPr lang="hu-HU" dirty="0" smtClean="0"/>
              <a:t>földreformot </a:t>
            </a:r>
            <a:r>
              <a:rPr lang="hu-HU" dirty="0"/>
              <a:t>hirdetett, amellyel </a:t>
            </a:r>
            <a:r>
              <a:rPr lang="hu-HU" dirty="0" smtClean="0"/>
              <a:t>a parasztság </a:t>
            </a:r>
            <a:r>
              <a:rPr lang="hu-HU" dirty="0"/>
              <a:t>földéhségét </a:t>
            </a:r>
            <a:r>
              <a:rPr lang="hu-HU" dirty="0" smtClean="0"/>
              <a:t>kívánta </a:t>
            </a:r>
            <a:r>
              <a:rPr lang="hu-HU" dirty="0"/>
              <a:t>csillapítani. </a:t>
            </a:r>
            <a:r>
              <a:rPr lang="hu-HU" dirty="0" smtClean="0"/>
              <a:t>A birtokreform </a:t>
            </a:r>
            <a:r>
              <a:rPr lang="hu-HU" dirty="0"/>
              <a:t>alapját a nagy- és </a:t>
            </a:r>
            <a:r>
              <a:rPr lang="hu-HU" dirty="0" smtClean="0"/>
              <a:t>középbirtokosoktól vagyonadó fejében </a:t>
            </a:r>
            <a:r>
              <a:rPr lang="hu-HU" dirty="0"/>
              <a:t>átvett földek </a:t>
            </a:r>
            <a:r>
              <a:rPr lang="hu-HU" dirty="0" smtClean="0"/>
              <a:t>képezték</a:t>
            </a:r>
            <a:r>
              <a:rPr lang="hu-HU" dirty="0"/>
              <a:t>. Az igénylők ebből </a:t>
            </a:r>
            <a:r>
              <a:rPr lang="hu-HU" dirty="0" smtClean="0"/>
              <a:t>vásárolhattak kisebb-nagyobb </a:t>
            </a:r>
            <a:r>
              <a:rPr lang="hu-HU" dirty="0"/>
              <a:t>parcellákat, a vételárat </a:t>
            </a:r>
            <a:r>
              <a:rPr lang="hu-HU" dirty="0" smtClean="0"/>
              <a:t>szükség esetén </a:t>
            </a:r>
            <a:r>
              <a:rPr lang="hu-HU" dirty="0" err="1" smtClean="0"/>
              <a:t>bankköl-csönből</a:t>
            </a:r>
            <a:r>
              <a:rPr lang="hu-HU" dirty="0" smtClean="0"/>
              <a:t> </a:t>
            </a:r>
            <a:r>
              <a:rPr lang="hu-HU" dirty="0"/>
              <a:t>fedezhették. A birtokreform </a:t>
            </a:r>
            <a:r>
              <a:rPr lang="hu-HU" dirty="0" smtClean="0"/>
              <a:t>során kb. </a:t>
            </a:r>
            <a:r>
              <a:rPr lang="hu-HU" dirty="0"/>
              <a:t>félmillió család jutott </a:t>
            </a:r>
            <a:r>
              <a:rPr lang="hu-HU" dirty="0" smtClean="0"/>
              <a:t>átlag </a:t>
            </a:r>
            <a:r>
              <a:rPr lang="hu-HU" dirty="0"/>
              <a:t>mintegy két </a:t>
            </a:r>
            <a:r>
              <a:rPr lang="hu-HU" dirty="0" smtClean="0"/>
              <a:t>hold törpebirtokhoz.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9052" y="1351682"/>
            <a:ext cx="210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Tanácsköztársaság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86138" y="1334927"/>
            <a:ext cx="210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Horthy - korszak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14260" y="1823704"/>
            <a:ext cx="13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Államosítás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49873" y="2891604"/>
            <a:ext cx="17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Vörös Hadsereg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62892" y="3394682"/>
            <a:ext cx="142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Vörös Őrség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15966" y="3906535"/>
            <a:ext cx="250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Vörös terror – Lenin fiúk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6506" y="2324684"/>
            <a:ext cx="314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Államforma: Tanácsköztársaság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52061" y="4438108"/>
            <a:ext cx="239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Földbirtok államosítása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22366" y="4954801"/>
            <a:ext cx="26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Földkérdés: szövetkezetek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49873" y="5999411"/>
            <a:ext cx="18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Proletárdiktatúra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93581" y="5471494"/>
            <a:ext cx="18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Szocialista eszme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043709" y="549405"/>
            <a:ext cx="566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szöveg és a tanultak segítségével egészítse ki a táblázat hiányzó elemeit!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Katt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az információra!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452118" y="1840602"/>
            <a:ext cx="2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Magántulajdon visszaállítása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654967" y="2346277"/>
            <a:ext cx="233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Államforma: királyság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27856" y="2865351"/>
            <a:ext cx="279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Vörös Hadsereg feloszlatása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702514" y="3398896"/>
            <a:ext cx="255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Vörös Őrség feloszlatása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421293" y="3914276"/>
            <a:ext cx="310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Fehér terror - különítményesek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260545" y="4438108"/>
            <a:ext cx="1184759" cy="37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Földosztás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657595" y="4963201"/>
            <a:ext cx="257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Földkérdés: törpebirtokok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581198" y="5471494"/>
            <a:ext cx="272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Keresztény-nemzeti eszme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909255" y="6000617"/>
            <a:ext cx="196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Parlamentarizmus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2" name="Téglalap 31">
            <a:hlinkClick r:id="rId4"/>
          </p:cNvPr>
          <p:cNvSpPr/>
          <p:nvPr/>
        </p:nvSpPr>
        <p:spPr>
          <a:xfrm>
            <a:off x="11193518" y="2122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1180358" y="64633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Ajánlott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011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95" y="809435"/>
            <a:ext cx="4193297" cy="578385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67" y="777118"/>
            <a:ext cx="3091174" cy="582661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268" y="766592"/>
            <a:ext cx="4573352" cy="586954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50376" y="-43833"/>
            <a:ext cx="97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31. A Horthy-korszak első évei – Bethlen István </a:t>
            </a:r>
          </a:p>
        </p:txBody>
      </p:sp>
      <p:pic>
        <p:nvPicPr>
          <p:cNvPr id="21" name="Kép 2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035169" y="6642556"/>
            <a:ext cx="15055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https://turul.info/napok/ivkaroly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620842" y="2279967"/>
            <a:ext cx="457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Vitéz Nagybányai Horthy Miklós</a:t>
            </a:r>
            <a:endParaRPr lang="hu-HU" sz="24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629766" y="2844602"/>
            <a:ext cx="291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IV. (Boldog) Károly</a:t>
            </a:r>
            <a:endParaRPr lang="hu-HU" sz="24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620842" y="3414971"/>
            <a:ext cx="291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Gróf Teleki Pál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636012" y="3979606"/>
            <a:ext cx="291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Gróf Bethlen István</a:t>
            </a:r>
            <a:endParaRPr lang="hu-HU" sz="2400" b="1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724" y="745706"/>
            <a:ext cx="4675141" cy="5890430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6911164" y="600775"/>
            <a:ext cx="528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Horthy-korszak jelentős politikusait látja!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</p:spTree>
    <p:extLst>
      <p:ext uri="{BB962C8B-B14F-4D97-AF65-F5344CB8AC3E}">
        <p14:creationId xmlns:p14="http://schemas.microsoft.com/office/powerpoint/2010/main" val="20445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58623"/>
              </p:ext>
            </p:extLst>
          </p:nvPr>
        </p:nvGraphicFramePr>
        <p:xfrm>
          <a:off x="0" y="1238104"/>
          <a:ext cx="6637106" cy="416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553">
                  <a:extLst>
                    <a:ext uri="{9D8B030D-6E8A-4147-A177-3AD203B41FA5}">
                      <a16:colId xmlns:a16="http://schemas.microsoft.com/office/drawing/2014/main" val="3581225879"/>
                    </a:ext>
                  </a:extLst>
                </a:gridCol>
                <a:gridCol w="3318553">
                  <a:extLst>
                    <a:ext uri="{9D8B030D-6E8A-4147-A177-3AD203B41FA5}">
                      <a16:colId xmlns:a16="http://schemas.microsoft.com/office/drawing/2014/main" val="224516953"/>
                    </a:ext>
                  </a:extLst>
                </a:gridCol>
              </a:tblGrid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2271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45682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00845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07194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8431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639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09294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2330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6665132" y="691949"/>
            <a:ext cx="55548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trianoni béke aláírása után Teleki Pál gróf lett a </a:t>
            </a:r>
            <a:r>
              <a:rPr lang="hu-HU" dirty="0" err="1" smtClean="0"/>
              <a:t>minisz-terelnök</a:t>
            </a:r>
            <a:r>
              <a:rPr lang="hu-HU" dirty="0" smtClean="0"/>
              <a:t>. Kormánya </a:t>
            </a:r>
            <a:r>
              <a:rPr lang="hu-HU" dirty="0"/>
              <a:t>a társadalmi </a:t>
            </a:r>
            <a:r>
              <a:rPr lang="hu-HU" dirty="0" smtClean="0"/>
              <a:t>feszültségek enyhítésé-</a:t>
            </a:r>
            <a:r>
              <a:rPr lang="hu-HU" dirty="0" err="1" smtClean="0"/>
              <a:t>vel</a:t>
            </a:r>
            <a:r>
              <a:rPr lang="hu-HU" dirty="0" smtClean="0"/>
              <a:t> kezdte </a:t>
            </a:r>
            <a:r>
              <a:rPr lang="hu-HU" dirty="0"/>
              <a:t>meg a </a:t>
            </a:r>
            <a:r>
              <a:rPr lang="hu-HU" dirty="0" smtClean="0"/>
              <a:t>konszolidáció politikáját</a:t>
            </a:r>
            <a:r>
              <a:rPr lang="hu-HU" dirty="0"/>
              <a:t>. </a:t>
            </a:r>
            <a:r>
              <a:rPr lang="hu-HU" dirty="0" smtClean="0"/>
              <a:t>Elfogadta a Nagyatádi féle földreformot. Törvényes rendet és bizton-</a:t>
            </a:r>
            <a:r>
              <a:rPr lang="hu-HU" dirty="0" err="1" smtClean="0"/>
              <a:t>ságot</a:t>
            </a:r>
            <a:r>
              <a:rPr lang="hu-HU" dirty="0" smtClean="0"/>
              <a:t> </a:t>
            </a:r>
            <a:r>
              <a:rPr lang="hu-HU" dirty="0"/>
              <a:t>hirdetett. Így a veszélyesnek </a:t>
            </a:r>
            <a:r>
              <a:rPr lang="hu-HU" dirty="0" smtClean="0"/>
              <a:t>tartott kommunisták mellett </a:t>
            </a:r>
            <a:r>
              <a:rPr lang="hu-HU" dirty="0" err="1"/>
              <a:t>betiltatta</a:t>
            </a:r>
            <a:r>
              <a:rPr lang="hu-HU" dirty="0"/>
              <a:t> a fegyveres különítményesek </a:t>
            </a:r>
            <a:r>
              <a:rPr lang="hu-HU" dirty="0" err="1" smtClean="0"/>
              <a:t>tevékenysé-gét</a:t>
            </a:r>
            <a:r>
              <a:rPr lang="hu-HU" dirty="0" smtClean="0"/>
              <a:t> is. A </a:t>
            </a:r>
            <a:r>
              <a:rPr lang="hu-HU" dirty="0"/>
              <a:t>kormány </a:t>
            </a:r>
            <a:r>
              <a:rPr lang="hu-HU" dirty="0" smtClean="0"/>
              <a:t>keresztülvitte </a:t>
            </a:r>
            <a:r>
              <a:rPr lang="hu-HU" dirty="0"/>
              <a:t>az úgynevezett </a:t>
            </a:r>
            <a:r>
              <a:rPr lang="hu-HU" dirty="0" smtClean="0"/>
              <a:t>numerus clausus (zárt szám) </a:t>
            </a:r>
            <a:r>
              <a:rPr lang="hu-HU" dirty="0"/>
              <a:t>törvényt, amelynek célja a zsidó diákok </a:t>
            </a:r>
            <a:r>
              <a:rPr lang="hu-HU" dirty="0" smtClean="0"/>
              <a:t>arányának csökkentése </a:t>
            </a:r>
            <a:r>
              <a:rPr lang="hu-HU" dirty="0"/>
              <a:t>volt az egyetemi hallgatók </a:t>
            </a:r>
            <a:r>
              <a:rPr lang="hu-HU" dirty="0" smtClean="0"/>
              <a:t>között. </a:t>
            </a:r>
            <a:r>
              <a:rPr lang="hu-HU" dirty="0"/>
              <a:t>1921-ben IV. Károly két alkalommal is </a:t>
            </a:r>
            <a:r>
              <a:rPr lang="hu-HU" dirty="0" smtClean="0"/>
              <a:t>Magyar-országon járt, hogy </a:t>
            </a:r>
            <a:r>
              <a:rPr lang="hu-HU" dirty="0"/>
              <a:t>újra elfoglalja trónját, a </a:t>
            </a:r>
            <a:r>
              <a:rPr lang="hu-HU" dirty="0" smtClean="0"/>
              <a:t>kormány </a:t>
            </a:r>
            <a:r>
              <a:rPr lang="hu-HU" dirty="0"/>
              <a:t>azonban </a:t>
            </a:r>
            <a:r>
              <a:rPr lang="hu-HU" dirty="0" smtClean="0"/>
              <a:t>mindkétszer </a:t>
            </a:r>
            <a:r>
              <a:rPr lang="hu-HU" dirty="0"/>
              <a:t>visszautasította az uralkodó </a:t>
            </a:r>
            <a:r>
              <a:rPr lang="hu-HU" dirty="0" smtClean="0"/>
              <a:t>kíván-</a:t>
            </a:r>
            <a:r>
              <a:rPr lang="hu-HU" dirty="0" err="1" smtClean="0"/>
              <a:t>ságát</a:t>
            </a:r>
            <a:r>
              <a:rPr lang="hu-HU" dirty="0"/>
              <a:t>. </a:t>
            </a:r>
            <a:r>
              <a:rPr lang="hu-HU" dirty="0" smtClean="0"/>
              <a:t>Tavasszal, az </a:t>
            </a:r>
            <a:r>
              <a:rPr lang="hu-HU" dirty="0"/>
              <a:t>első „királyjárást” </a:t>
            </a:r>
            <a:r>
              <a:rPr lang="hu-HU" dirty="0" smtClean="0"/>
              <a:t>követően</a:t>
            </a:r>
            <a:r>
              <a:rPr lang="hu-HU" dirty="0"/>
              <a:t>, a </a:t>
            </a:r>
            <a:r>
              <a:rPr lang="hu-HU" dirty="0" smtClean="0"/>
              <a:t>Teleki-kormány lemondott</a:t>
            </a:r>
            <a:r>
              <a:rPr lang="hu-HU" dirty="0"/>
              <a:t>, és a helyét </a:t>
            </a:r>
            <a:r>
              <a:rPr lang="hu-HU" dirty="0" smtClean="0"/>
              <a:t>10 évig Bethlen </a:t>
            </a:r>
            <a:r>
              <a:rPr lang="hu-HU" dirty="0"/>
              <a:t>István gróf vezetésével </a:t>
            </a:r>
            <a:r>
              <a:rPr lang="hu-HU" dirty="0" smtClean="0"/>
              <a:t>új kabinet foglalta el. Bethlen-kormány </a:t>
            </a:r>
            <a:r>
              <a:rPr lang="hu-HU" dirty="0" err="1" smtClean="0"/>
              <a:t>kimondatta</a:t>
            </a:r>
            <a:r>
              <a:rPr lang="hu-HU" dirty="0" smtClean="0"/>
              <a:t> a nemzetgyűléssel </a:t>
            </a:r>
            <a:r>
              <a:rPr lang="hu-HU" dirty="0"/>
              <a:t>a </a:t>
            </a:r>
            <a:r>
              <a:rPr lang="hu-HU" dirty="0" smtClean="0"/>
              <a:t>Habsburg-ház </a:t>
            </a:r>
            <a:r>
              <a:rPr lang="hu-HU" dirty="0" err="1" smtClean="0"/>
              <a:t>trónfosztá-sát</a:t>
            </a:r>
            <a:r>
              <a:rPr lang="hu-HU" dirty="0" smtClean="0"/>
              <a:t>. </a:t>
            </a:r>
            <a:r>
              <a:rPr lang="hu-HU" dirty="0"/>
              <a:t>Bethlen létrehozta az </a:t>
            </a:r>
            <a:r>
              <a:rPr lang="hu-HU" dirty="0" smtClean="0"/>
              <a:t>Egységes </a:t>
            </a:r>
            <a:r>
              <a:rPr lang="hu-HU" dirty="0"/>
              <a:t>Pártot</a:t>
            </a:r>
            <a:r>
              <a:rPr lang="hu-HU" dirty="0" smtClean="0"/>
              <a:t>, így </a:t>
            </a:r>
            <a:r>
              <a:rPr lang="hu-HU" dirty="0"/>
              <a:t>egyesítette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50376" y="-43833"/>
            <a:ext cx="97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23264"/>
                </a:solidFill>
              </a:rPr>
              <a:t>31. A Horthy-korszak első évei – Bethlen István </a:t>
            </a:r>
          </a:p>
        </p:txBody>
      </p:sp>
      <p:sp>
        <p:nvSpPr>
          <p:cNvPr id="6" name="Téglalap 5"/>
          <p:cNvSpPr/>
          <p:nvPr/>
        </p:nvSpPr>
        <p:spPr>
          <a:xfrm>
            <a:off x="-28026" y="5403752"/>
            <a:ext cx="122200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kisgazda és a keresztény-nemzeti irányzat politikusait. Bethlen jelentősen korlátozta a választójogot, a vidéki </a:t>
            </a:r>
            <a:r>
              <a:rPr lang="hu-HU" dirty="0" smtClean="0"/>
              <a:t>szavazó-körzetekben </a:t>
            </a:r>
            <a:r>
              <a:rPr lang="hu-HU" dirty="0"/>
              <a:t>ráadásul újra bevezette a nyílt szavazást</a:t>
            </a:r>
            <a:r>
              <a:rPr lang="hu-HU" dirty="0" smtClean="0"/>
              <a:t>. </a:t>
            </a:r>
            <a:r>
              <a:rPr lang="hu-HU" dirty="0"/>
              <a:t>1924-ben lebonyolította a gazdasági </a:t>
            </a:r>
            <a:r>
              <a:rPr lang="hu-HU" dirty="0" smtClean="0"/>
              <a:t>konszolidációt. Először </a:t>
            </a:r>
            <a:r>
              <a:rPr lang="hu-HU" dirty="0"/>
              <a:t>is </a:t>
            </a:r>
            <a:r>
              <a:rPr lang="hu-HU" dirty="0" smtClean="0"/>
              <a:t>az inflációt </a:t>
            </a:r>
            <a:r>
              <a:rPr lang="hu-HU" dirty="0"/>
              <a:t>kellett </a:t>
            </a:r>
            <a:r>
              <a:rPr lang="hu-HU" dirty="0" smtClean="0"/>
              <a:t>megfékezni. A </a:t>
            </a:r>
            <a:r>
              <a:rPr lang="hu-HU" dirty="0"/>
              <a:t>kormány </a:t>
            </a:r>
            <a:r>
              <a:rPr lang="hu-HU" dirty="0" smtClean="0"/>
              <a:t>az állami </a:t>
            </a:r>
            <a:r>
              <a:rPr lang="hu-HU" dirty="0"/>
              <a:t>bevételek növelése érdekében új adókat vetett ki, </a:t>
            </a:r>
            <a:r>
              <a:rPr lang="hu-HU" dirty="0" smtClean="0"/>
              <a:t>és nagy </a:t>
            </a:r>
            <a:r>
              <a:rPr lang="hu-HU" dirty="0"/>
              <a:t>összegű külföldi kölcsönt vett fel. A </a:t>
            </a:r>
            <a:r>
              <a:rPr lang="hu-HU" dirty="0" smtClean="0"/>
              <a:t>közkiadásokat pedig </a:t>
            </a:r>
            <a:r>
              <a:rPr lang="hu-HU" dirty="0"/>
              <a:t>takarékossági intézkedésekkel és több mint </a:t>
            </a:r>
            <a:r>
              <a:rPr lang="hu-HU" dirty="0" smtClean="0"/>
              <a:t>húszezer állami alkalmazott elbocsátásával </a:t>
            </a:r>
            <a:r>
              <a:rPr lang="hu-HU" dirty="0"/>
              <a:t>sikerült </a:t>
            </a:r>
            <a:r>
              <a:rPr lang="hu-HU" dirty="0" smtClean="0"/>
              <a:t>csökkenteni. Ekkor </a:t>
            </a:r>
            <a:r>
              <a:rPr lang="hu-HU" dirty="0"/>
              <a:t>állították fel az önálló Magyar Nemzeti </a:t>
            </a:r>
            <a:r>
              <a:rPr lang="hu-HU" dirty="0" smtClean="0"/>
              <a:t>Bankot is</a:t>
            </a:r>
            <a:r>
              <a:rPr lang="hu-HU" dirty="0"/>
              <a:t>. </a:t>
            </a:r>
            <a:r>
              <a:rPr lang="hu-HU" dirty="0" smtClean="0"/>
              <a:t>1925-27 között bevezették az új, értékálló pénzt, </a:t>
            </a:r>
            <a:r>
              <a:rPr lang="hu-HU" dirty="0"/>
              <a:t>a </a:t>
            </a:r>
            <a:r>
              <a:rPr lang="hu-HU" dirty="0" smtClean="0"/>
              <a:t>pengőt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43709" y="600775"/>
            <a:ext cx="559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csoportosítsa Teleki és </a:t>
            </a:r>
            <a:r>
              <a:rPr lang="hu-HU" sz="2000" b="1" dirty="0" err="1" smtClean="0">
                <a:solidFill>
                  <a:srgbClr val="323264"/>
                </a:solidFill>
              </a:rPr>
              <a:t>Beth</a:t>
            </a:r>
            <a:r>
              <a:rPr lang="hu-HU" sz="2000" b="1" dirty="0" smtClean="0">
                <a:solidFill>
                  <a:srgbClr val="323264"/>
                </a:solidFill>
              </a:rPr>
              <a:t>-len intézkedéseit!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névre - 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MUTATra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7562" y="2863185"/>
            <a:ext cx="26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Törvényes rend, biztonság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59543" y="1840280"/>
            <a:ext cx="118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1920-1921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4966136"/>
            <a:ext cx="336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IV. Károly 1. visszatérési kísérlete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28644" y="2341644"/>
            <a:ext cx="151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</a:t>
            </a:r>
            <a:r>
              <a:rPr lang="hu-HU" dirty="0" smtClean="0">
                <a:solidFill>
                  <a:schemeClr val="bg1"/>
                </a:solidFill>
              </a:rPr>
              <a:t>onszolidáció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3407039"/>
            <a:ext cx="326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MKP és különítmények betiltása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59543" y="3890641"/>
            <a:ext cx="127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Földreform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29208" y="4440022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Numerus clausus – zárt szám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174434" y="1840280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1921 - 1931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627783" y="2341644"/>
            <a:ext cx="2613992" cy="3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Habsburg ház trónfosztása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627783" y="2863900"/>
            <a:ext cx="2613992" cy="3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Egységes Párt létrehozása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298000" y="3390883"/>
            <a:ext cx="333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Választójog korlát, nyílt szavazás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587131" y="3911318"/>
            <a:ext cx="2465799" cy="38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Gazdasági konszolidáció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369364" y="4459724"/>
            <a:ext cx="326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Magyar Nemzeti Bank felállítása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621917" y="4958096"/>
            <a:ext cx="275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Új pénz a pengő bevezetése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1065330" y="27933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04950" y="1314056"/>
            <a:ext cx="1860074" cy="38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Gróf Teleki Pál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952113" y="1318565"/>
            <a:ext cx="217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Gróf Bethlen István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89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32. Oktatás, művelődés, tömegkultúra</a:t>
            </a:r>
          </a:p>
        </p:txBody>
      </p:sp>
      <p:pic>
        <p:nvPicPr>
          <p:cNvPr id="21" name="Kép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569" r="1274"/>
          <a:stretch/>
        </p:blipFill>
        <p:spPr>
          <a:xfrm>
            <a:off x="39756" y="1022350"/>
            <a:ext cx="6858001" cy="576607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937513" y="6031783"/>
            <a:ext cx="4676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10</a:t>
            </a:r>
            <a:r>
              <a:rPr lang="hu-HU" b="1" dirty="0"/>
              <a:t>. Hány éves korában szerezhetett </a:t>
            </a:r>
            <a:r>
              <a:rPr lang="hu-HU" b="1" dirty="0" smtClean="0"/>
              <a:t>diplomát egy egyetemet elvégzett diák?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937513" y="910752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1. Hány éves korban  kezdődik az iskoláztatás?</a:t>
            </a:r>
          </a:p>
        </p:txBody>
      </p:sp>
      <p:sp>
        <p:nvSpPr>
          <p:cNvPr id="6" name="Téglalap 5"/>
          <p:cNvSpPr/>
          <p:nvPr/>
        </p:nvSpPr>
        <p:spPr>
          <a:xfrm>
            <a:off x="6937513" y="1261454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2. Hány osztályos volt az elemi képzés?</a:t>
            </a:r>
          </a:p>
        </p:txBody>
      </p:sp>
      <p:sp>
        <p:nvSpPr>
          <p:cNvPr id="7" name="Téglalap 6"/>
          <p:cNvSpPr/>
          <p:nvPr/>
        </p:nvSpPr>
        <p:spPr>
          <a:xfrm>
            <a:off x="6897757" y="1575918"/>
            <a:ext cx="467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3. Miért volt zsákutca az alsófokú </a:t>
            </a:r>
            <a:r>
              <a:rPr lang="hu-HU" b="1" dirty="0" smtClean="0"/>
              <a:t>szakiskola</a:t>
            </a:r>
            <a:r>
              <a:rPr lang="hu-HU" b="1" dirty="0"/>
              <a:t>?</a:t>
            </a:r>
          </a:p>
        </p:txBody>
      </p:sp>
      <p:sp>
        <p:nvSpPr>
          <p:cNvPr id="8" name="Téglalap 7"/>
          <p:cNvSpPr/>
          <p:nvPr/>
        </p:nvSpPr>
        <p:spPr>
          <a:xfrm>
            <a:off x="6897757" y="2196536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4. Milyen középfokú iskolák voltak?</a:t>
            </a:r>
          </a:p>
        </p:txBody>
      </p:sp>
      <p:sp>
        <p:nvSpPr>
          <p:cNvPr id="9" name="Téglalap 8"/>
          <p:cNvSpPr/>
          <p:nvPr/>
        </p:nvSpPr>
        <p:spPr>
          <a:xfrm>
            <a:off x="6897757" y="278933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5. Hány évfolyamos  volt a polgári iskola?</a:t>
            </a:r>
          </a:p>
        </p:txBody>
      </p:sp>
      <p:sp>
        <p:nvSpPr>
          <p:cNvPr id="10" name="Téglalap 9"/>
          <p:cNvSpPr/>
          <p:nvPr/>
        </p:nvSpPr>
        <p:spPr>
          <a:xfrm>
            <a:off x="6917635" y="315866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6. Hány évfolyamos volt a gimnázium?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897757" y="3506082"/>
            <a:ext cx="5294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7. Milyen iskolát kellett elvégezni, ha tanító akartál lenni?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897757" y="4396332"/>
            <a:ext cx="529424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8. </a:t>
            </a:r>
            <a:r>
              <a:rPr lang="hu-HU" sz="1700" b="1" dirty="0"/>
              <a:t>Milyen iskolát kellett elvégezni, ha polgári </a:t>
            </a:r>
            <a:r>
              <a:rPr lang="hu-HU" sz="1700" b="1" dirty="0" smtClean="0"/>
              <a:t>iskolában </a:t>
            </a:r>
            <a:r>
              <a:rPr lang="hu-HU" sz="1700" b="1" dirty="0"/>
              <a:t>szerettél volna tanítani? </a:t>
            </a:r>
            <a:r>
              <a:rPr lang="hu-HU" sz="1700" b="1" dirty="0" err="1"/>
              <a:t>Milyet</a:t>
            </a:r>
            <a:r>
              <a:rPr lang="hu-HU" sz="1700" b="1" dirty="0"/>
              <a:t>, ha </a:t>
            </a:r>
            <a:r>
              <a:rPr lang="hu-HU" sz="1700" b="1" dirty="0" smtClean="0"/>
              <a:t>gimnáziumban</a:t>
            </a:r>
            <a:r>
              <a:rPr lang="hu-HU" sz="1700" b="1" dirty="0"/>
              <a:t>?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887624" y="5361202"/>
            <a:ext cx="514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9. Milyen iskolát kellett elvégezni egy mérnöknek?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895913" y="569513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Műegyetemet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1751651" y="9107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6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0963614" y="12691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4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952702" y="1878417"/>
            <a:ext cx="4954376" cy="38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Nem volt lehetőség az elvégzése után továbbtanulni</a:t>
            </a:r>
          </a:p>
        </p:txBody>
      </p:sp>
      <p:sp>
        <p:nvSpPr>
          <p:cNvPr id="20" name="Téglalap 19"/>
          <p:cNvSpPr/>
          <p:nvPr/>
        </p:nvSpPr>
        <p:spPr>
          <a:xfrm>
            <a:off x="6895913" y="2507165"/>
            <a:ext cx="444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Gimnáziumok, reáliskolák, reálgimnáziumok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11163550" y="2789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4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0950150" y="3149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8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6908712" y="4090514"/>
            <a:ext cx="2434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Középfokú tanítóképzőt</a:t>
            </a:r>
          </a:p>
        </p:txBody>
      </p:sp>
      <p:sp>
        <p:nvSpPr>
          <p:cNvPr id="26" name="Téglalap 25"/>
          <p:cNvSpPr/>
          <p:nvPr/>
        </p:nvSpPr>
        <p:spPr>
          <a:xfrm>
            <a:off x="6917636" y="5007770"/>
            <a:ext cx="4909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Tanárképző főiskolát, illetve tudományegyetemet</a:t>
            </a:r>
          </a:p>
        </p:txBody>
      </p:sp>
      <p:sp>
        <p:nvSpPr>
          <p:cNvPr id="27" name="Téglalap 26"/>
          <p:cNvSpPr/>
          <p:nvPr/>
        </p:nvSpPr>
        <p:spPr>
          <a:xfrm>
            <a:off x="11791625" y="61702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23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043710" y="600775"/>
            <a:ext cx="782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Válaszoljon a kérdésekre az ábra alapján!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2107652" y="2912166"/>
            <a:ext cx="4428000" cy="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874644" y="2727500"/>
            <a:ext cx="108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Érettségi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56" y="5147170"/>
            <a:ext cx="1132862" cy="170238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69" y="5151951"/>
            <a:ext cx="1179081" cy="1665686"/>
          </a:xfrm>
          <a:prstGeom prst="rect">
            <a:avLst/>
          </a:prstGeom>
        </p:spPr>
      </p:pic>
      <p:pic>
        <p:nvPicPr>
          <p:cNvPr id="21" name="Kép 2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89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32. Oktatás, művelődés, tömegkultúra</a:t>
            </a:r>
          </a:p>
        </p:txBody>
      </p:sp>
      <p:sp>
        <p:nvSpPr>
          <p:cNvPr id="2" name="Téglalap 1"/>
          <p:cNvSpPr/>
          <p:nvPr/>
        </p:nvSpPr>
        <p:spPr>
          <a:xfrm>
            <a:off x="10685" y="1022350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oktatásban </a:t>
            </a:r>
            <a:r>
              <a:rPr lang="hu-HU" dirty="0" smtClean="0"/>
              <a:t>meghatározó volt </a:t>
            </a:r>
            <a:r>
              <a:rPr lang="hu-HU" dirty="0"/>
              <a:t>a keresztény vallásosság és a magyar „</a:t>
            </a:r>
            <a:r>
              <a:rPr lang="hu-HU" dirty="0" smtClean="0"/>
              <a:t>kultúrfölény” eszméje. </a:t>
            </a:r>
            <a:r>
              <a:rPr lang="hu-HU" dirty="0"/>
              <a:t>Klebelsberg </a:t>
            </a:r>
            <a:r>
              <a:rPr lang="hu-HU" dirty="0" smtClean="0"/>
              <a:t>Kunó gróf </a:t>
            </a:r>
            <a:r>
              <a:rPr lang="hu-HU" dirty="0"/>
              <a:t>a </a:t>
            </a:r>
            <a:r>
              <a:rPr lang="hu-HU" dirty="0" err="1" smtClean="0"/>
              <a:t>konszoli-dáció</a:t>
            </a:r>
            <a:r>
              <a:rPr lang="hu-HU" dirty="0" smtClean="0"/>
              <a:t> </a:t>
            </a:r>
            <a:r>
              <a:rPr lang="hu-HU" dirty="0"/>
              <a:t>időszakának vezető </a:t>
            </a:r>
            <a:r>
              <a:rPr lang="hu-HU" dirty="0" err="1"/>
              <a:t>kultúrpolitikusa</a:t>
            </a:r>
            <a:r>
              <a:rPr lang="hu-HU" dirty="0"/>
              <a:t> </a:t>
            </a:r>
            <a:r>
              <a:rPr lang="hu-HU" dirty="0" smtClean="0"/>
              <a:t>célul tűzte </a:t>
            </a:r>
            <a:r>
              <a:rPr lang="hu-HU" dirty="0"/>
              <a:t>ki, hogy a Kárpát-medence népei </a:t>
            </a:r>
            <a:r>
              <a:rPr lang="hu-HU" dirty="0" smtClean="0"/>
              <a:t>közt a </a:t>
            </a:r>
            <a:r>
              <a:rPr lang="hu-HU" dirty="0"/>
              <a:t>magyarság teljes egésze tanultságát, </a:t>
            </a:r>
            <a:r>
              <a:rPr lang="hu-HU" dirty="0" err="1" smtClean="0"/>
              <a:t>iskolázottságát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hu-HU" dirty="0"/>
              <a:t>műveltségét </a:t>
            </a:r>
            <a:r>
              <a:rPr lang="hu-HU" dirty="0" smtClean="0"/>
              <a:t>tekintve egyaránt</a:t>
            </a:r>
            <a:r>
              <a:rPr lang="hu-HU" dirty="0"/>
              <a:t> </a:t>
            </a:r>
            <a:r>
              <a:rPr lang="hu-HU" dirty="0" smtClean="0"/>
              <a:t>élen </a:t>
            </a:r>
            <a:r>
              <a:rPr lang="hu-HU" dirty="0"/>
              <a:t>járjon.</a:t>
            </a:r>
            <a:r>
              <a:rPr lang="hu-HU" dirty="0" smtClean="0"/>
              <a:t> </a:t>
            </a:r>
            <a:r>
              <a:rPr lang="hu-HU" dirty="0"/>
              <a:t>A világháború előtt Budapesten és </a:t>
            </a:r>
            <a:r>
              <a:rPr lang="hu-HU" dirty="0" smtClean="0"/>
              <a:t>Kolozsvárott működött </a:t>
            </a:r>
            <a:r>
              <a:rPr lang="hu-HU" dirty="0"/>
              <a:t>egy-egy </a:t>
            </a:r>
            <a:r>
              <a:rPr lang="hu-HU" dirty="0" smtClean="0"/>
              <a:t>tudományegyetem, a </a:t>
            </a:r>
            <a:r>
              <a:rPr lang="hu-HU" dirty="0"/>
              <a:t>fővárosban pedig egy műszaki </a:t>
            </a:r>
            <a:r>
              <a:rPr lang="hu-HU" dirty="0" smtClean="0"/>
              <a:t>egyetem. </a:t>
            </a:r>
            <a:r>
              <a:rPr lang="nl-NL" dirty="0" smtClean="0"/>
              <a:t>1914-ben </a:t>
            </a:r>
            <a:r>
              <a:rPr lang="nl-NL" dirty="0"/>
              <a:t>Pozsonyban és Debrecenben </a:t>
            </a:r>
            <a:r>
              <a:rPr lang="nl-NL" dirty="0" smtClean="0"/>
              <a:t>is</a:t>
            </a:r>
            <a:r>
              <a:rPr lang="hu-HU" dirty="0" smtClean="0"/>
              <a:t> új </a:t>
            </a:r>
            <a:r>
              <a:rPr lang="hu-HU" dirty="0"/>
              <a:t>tudományegyetem kezdte meg </a:t>
            </a:r>
            <a:r>
              <a:rPr lang="hu-HU" dirty="0" smtClean="0"/>
              <a:t>működését. Magyarország </a:t>
            </a:r>
            <a:r>
              <a:rPr lang="hu-HU" dirty="0"/>
              <a:t>megszállása idején </a:t>
            </a:r>
            <a:r>
              <a:rPr lang="hu-HU" dirty="0" smtClean="0"/>
              <a:t>a kolozsvári </a:t>
            </a:r>
            <a:r>
              <a:rPr lang="hu-HU" dirty="0"/>
              <a:t>és a pozsonyi egyetem </a:t>
            </a:r>
            <a:r>
              <a:rPr lang="hu-HU" dirty="0" smtClean="0"/>
              <a:t>Magyarországra települt </a:t>
            </a:r>
            <a:r>
              <a:rPr lang="hu-HU" dirty="0"/>
              <a:t>át, s később </a:t>
            </a:r>
            <a:r>
              <a:rPr lang="hu-HU" dirty="0" smtClean="0"/>
              <a:t>Szegeden, illetve </a:t>
            </a:r>
            <a:r>
              <a:rPr lang="hu-HU" dirty="0"/>
              <a:t>Pécsett folytatta munkáját</a:t>
            </a:r>
            <a:r>
              <a:rPr lang="hu-HU" dirty="0" smtClean="0"/>
              <a:t>. </a:t>
            </a:r>
            <a:r>
              <a:rPr lang="hu-HU" dirty="0"/>
              <a:t>Az iskolán kívüli nevelés fontos intézménye volt a cserkészet és a leventeképzés.</a:t>
            </a:r>
          </a:p>
          <a:p>
            <a:r>
              <a:rPr lang="hu-HU" dirty="0"/>
              <a:t>Magyarországon a cserkészet 1910-től önkéntes alapon </a:t>
            </a:r>
            <a:r>
              <a:rPr lang="hu-HU" dirty="0" smtClean="0"/>
              <a:t>szerveződött, célja </a:t>
            </a:r>
            <a:r>
              <a:rPr lang="hu-HU" dirty="0"/>
              <a:t>a vallásosság, a hazafiasság, a bajtársiasság és a</a:t>
            </a:r>
          </a:p>
          <a:p>
            <a:r>
              <a:rPr lang="hu-HU" dirty="0" smtClean="0"/>
              <a:t>természetismeret </a:t>
            </a:r>
            <a:r>
              <a:rPr lang="hu-HU" dirty="0"/>
              <a:t>elmélyítése volt a 10–18 éves korosztályban. A </a:t>
            </a:r>
            <a:r>
              <a:rPr lang="hu-HU" dirty="0" smtClean="0"/>
              <a:t>leventeképzés kötelező </a:t>
            </a:r>
            <a:r>
              <a:rPr lang="hu-HU" dirty="0"/>
              <a:t>volt az iskolából </a:t>
            </a:r>
            <a:r>
              <a:rPr lang="hu-HU" dirty="0" smtClean="0"/>
              <a:t>kimaradó 12–21 </a:t>
            </a:r>
            <a:r>
              <a:rPr lang="hu-HU" dirty="0"/>
              <a:t>éves fiatalok számára, akik a </a:t>
            </a:r>
            <a:r>
              <a:rPr lang="hu-HU" dirty="0" smtClean="0"/>
              <a:t>foglalkozásokon bizonyos</a:t>
            </a:r>
            <a:r>
              <a:rPr lang="hu-HU" dirty="0"/>
              <a:t> </a:t>
            </a:r>
            <a:r>
              <a:rPr lang="hu-HU" dirty="0" smtClean="0"/>
              <a:t>katonai </a:t>
            </a:r>
            <a:r>
              <a:rPr lang="hu-HU" dirty="0"/>
              <a:t>képzést </a:t>
            </a:r>
            <a:r>
              <a:rPr lang="hu-HU" dirty="0" smtClean="0"/>
              <a:t>is kaptak</a:t>
            </a:r>
            <a:r>
              <a:rPr lang="hu-HU" dirty="0"/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43710" y="600775"/>
            <a:ext cx="864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Készítsen rövid címszavas vázlatot a szöveg alapján!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3607673"/>
            <a:ext cx="563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Klebelsberg Kunó – vallás és közoktatásügyi miniszter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Cél: „kultúrfölény”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Egyetemek: Budapest, Debrecen, Szeged, Pécs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Cserkészmozgalom, leventeképzés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4808002"/>
            <a:ext cx="550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Ünnepelt mozisztárok!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pic>
        <p:nvPicPr>
          <p:cNvPr id="4" name="uT642jQzvfg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246429" y="3607369"/>
            <a:ext cx="5513515" cy="31013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3" y="5135685"/>
            <a:ext cx="1160828" cy="172231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0" y="6370167"/>
            <a:ext cx="1212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>
                <a:solidFill>
                  <a:schemeClr val="bg1"/>
                </a:solidFill>
              </a:rPr>
              <a:t>https://www.imdb.com/name/nm0433439/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5492" y="5135685"/>
            <a:ext cx="1065525" cy="1694064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652353" y="6365533"/>
            <a:ext cx="106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https://www.hangosfilm.hu/filmenciklopedia/csortos-gyula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3092327" y="6480359"/>
            <a:ext cx="1292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https://divany.hu/vilagom/2019/11/02/kabos-gyula/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693424" y="6480359"/>
            <a:ext cx="1219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https://starity.hu/sztarok/karady-katalin/eletrajz/</a:t>
            </a:r>
          </a:p>
        </p:txBody>
      </p:sp>
    </p:spTree>
    <p:extLst>
      <p:ext uri="{BB962C8B-B14F-4D97-AF65-F5344CB8AC3E}">
        <p14:creationId xmlns:p14="http://schemas.microsoft.com/office/powerpoint/2010/main" val="27533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912" y="1044687"/>
            <a:ext cx="1284352" cy="1654090"/>
          </a:xfrm>
          <a:prstGeom prst="rect">
            <a:avLst/>
          </a:prstGeom>
        </p:spPr>
      </p:pic>
      <p:pic>
        <p:nvPicPr>
          <p:cNvPr id="21" name="Kép 2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350" cy="102235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074189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81018" y="0"/>
            <a:ext cx="889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32. Oktatás, művelődés, tömegkultúra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43709" y="600775"/>
            <a:ext cx="952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Mely sportágak voltak a legnépszerűbbek és a legsikeresebbek!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9" y="1022350"/>
            <a:ext cx="2329568" cy="166397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2215349"/>
            <a:ext cx="24144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</a:t>
            </a:r>
            <a:r>
              <a:rPr lang="hu-HU" sz="800" dirty="0" smtClean="0">
                <a:solidFill>
                  <a:schemeClr val="bg1"/>
                </a:solidFill>
              </a:rPr>
              <a:t>f21.hu/vilag/hatharomtol-nyoceggyig-a-magyar-futballnyelv-tortenete-es-sajatossagai</a:t>
            </a:r>
            <a:r>
              <a:rPr lang="hu-HU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202" y="1022350"/>
            <a:ext cx="2329568" cy="16639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3938" y="1035673"/>
            <a:ext cx="2445249" cy="1672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4903938" y="2291098"/>
            <a:ext cx="2387290" cy="34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</a:t>
            </a:r>
            <a:r>
              <a:rPr lang="hu-HU" sz="800" dirty="0" smtClean="0">
                <a:solidFill>
                  <a:schemeClr val="bg1"/>
                </a:solidFill>
              </a:rPr>
              <a:t>www.boxing.hu/</a:t>
            </a:r>
            <a:r>
              <a:rPr lang="hu-HU" sz="800" dirty="0" err="1" smtClean="0">
                <a:solidFill>
                  <a:schemeClr val="bg1"/>
                </a:solidFill>
              </a:rPr>
              <a:t>wp</a:t>
            </a:r>
            <a:r>
              <a:rPr lang="hu-HU" sz="800" dirty="0" err="1">
                <a:solidFill>
                  <a:schemeClr val="bg1"/>
                </a:solidFill>
              </a:rPr>
              <a:t>‑</a:t>
            </a:r>
            <a:r>
              <a:rPr lang="hu-HU" sz="800" dirty="0" err="1" smtClean="0">
                <a:solidFill>
                  <a:schemeClr val="bg1"/>
                </a:solidFill>
              </a:rPr>
              <a:t>content</a:t>
            </a:r>
            <a:r>
              <a:rPr lang="hu-HU" sz="800" dirty="0" smtClean="0">
                <a:solidFill>
                  <a:schemeClr val="bg1"/>
                </a:solidFill>
              </a:rPr>
              <a:t>/</a:t>
            </a:r>
            <a:r>
              <a:rPr lang="hu-HU" sz="800" dirty="0" err="1" smtClean="0">
                <a:solidFill>
                  <a:schemeClr val="bg1"/>
                </a:solidFill>
              </a:rPr>
              <a:t>uploads</a:t>
            </a:r>
            <a:r>
              <a:rPr lang="hu-HU" sz="800" dirty="0" smtClean="0">
                <a:solidFill>
                  <a:schemeClr val="bg1"/>
                </a:solidFill>
              </a:rPr>
              <a:t>/2020/09/Magyarok_az_olimpian_Harangi-Imre_03.jpg</a:t>
            </a:r>
            <a:endParaRPr lang="hu-HU" sz="8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543305" y="984180"/>
            <a:ext cx="2253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https://regi.tankonyvtar.hu/hu/tartalom/tamop425/0025_Biro_Melinda-Uszodai_sportok/ch04.html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724" y="1035673"/>
            <a:ext cx="2203708" cy="165065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7391011" y="2347773"/>
            <a:ext cx="1976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https://www.nemzetisport.hu/data/cikk/2/75/51/41/cikk_2755141/Csik_2_960px.jpg</a:t>
            </a:r>
          </a:p>
        </p:txBody>
      </p:sp>
      <p:sp>
        <p:nvSpPr>
          <p:cNvPr id="14" name="Téglalap 13"/>
          <p:cNvSpPr/>
          <p:nvPr/>
        </p:nvSpPr>
        <p:spPr>
          <a:xfrm>
            <a:off x="9530302" y="2280914"/>
            <a:ext cx="139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https://m.cdn.blog.hu/ra/rajtammulik/image/bookB_Page_051_Image_0001.jpg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6936" y="664704"/>
            <a:ext cx="1024767" cy="2043088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10987483" y="2123017"/>
            <a:ext cx="1204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>
                <a:solidFill>
                  <a:schemeClr val="bg1"/>
                </a:solidFill>
              </a:rPr>
              <a:t>https://index.hu/sport/alapvonal/2020/02/13/tersztyanszky_odon_kardvivas_1928_aranyerem/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80669" y="2706875"/>
            <a:ext cx="12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Labdarúgás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866196" y="2706875"/>
            <a:ext cx="11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Vizilabda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361153" y="2703960"/>
            <a:ext cx="11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Ökölvívás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030843" y="2697920"/>
            <a:ext cx="789848" cy="37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Úszás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9674894" y="2717149"/>
            <a:ext cx="105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Birkózás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1164395" y="2717149"/>
            <a:ext cx="789848" cy="37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2CC"/>
                </a:solidFill>
              </a:rPr>
              <a:t>Vívás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0" y="3269349"/>
            <a:ext cx="1207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Mi jellemezte a modern építészetet – foglalja rövid címszavas vázlatba a kép alapján!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659229"/>
            <a:ext cx="4693185" cy="3175789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84859" y="3637764"/>
            <a:ext cx="25827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https://www.nkp.hu/tankonyv/tortenelem_7/lecke_06_032</a:t>
            </a:r>
          </a:p>
        </p:txBody>
      </p:sp>
      <p:sp>
        <p:nvSpPr>
          <p:cNvPr id="29" name="Téglalap 28"/>
          <p:cNvSpPr/>
          <p:nvPr/>
        </p:nvSpPr>
        <p:spPr>
          <a:xfrm>
            <a:off x="4893856" y="3844968"/>
            <a:ext cx="463348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Külsőségek </a:t>
            </a:r>
            <a:r>
              <a:rPr lang="hu-HU" dirty="0">
                <a:solidFill>
                  <a:srgbClr val="FFF2CC"/>
                </a:solidFill>
              </a:rPr>
              <a:t>helyett </a:t>
            </a:r>
            <a:r>
              <a:rPr lang="hu-HU" dirty="0" smtClean="0">
                <a:solidFill>
                  <a:srgbClr val="FFF2CC"/>
                </a:solidFill>
              </a:rPr>
              <a:t>- épület rendeltetése</a:t>
            </a:r>
            <a:endParaRPr lang="hu-HU" dirty="0">
              <a:solidFill>
                <a:srgbClr val="FFF2CC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Leegyszerűsített</a:t>
            </a:r>
            <a:r>
              <a:rPr lang="hu-HU" dirty="0">
                <a:solidFill>
                  <a:srgbClr val="FFF2CC"/>
                </a:solidFill>
              </a:rPr>
              <a:t>, geometrikus </a:t>
            </a:r>
            <a:r>
              <a:rPr lang="hu-HU" dirty="0" smtClean="0">
                <a:solidFill>
                  <a:srgbClr val="FFF2CC"/>
                </a:solidFill>
              </a:rPr>
              <a:t>formák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F2CC"/>
                </a:solidFill>
              </a:rPr>
              <a:t>É</a:t>
            </a:r>
            <a:r>
              <a:rPr lang="hu-HU" dirty="0" smtClean="0">
                <a:solidFill>
                  <a:srgbClr val="FFF2CC"/>
                </a:solidFill>
              </a:rPr>
              <a:t>pületek díszítése hiányzik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F2CC"/>
                </a:solidFill>
              </a:rPr>
              <a:t>E</a:t>
            </a:r>
            <a:r>
              <a:rPr lang="hu-HU" dirty="0" smtClean="0">
                <a:solidFill>
                  <a:srgbClr val="FFF2CC"/>
                </a:solidFill>
              </a:rPr>
              <a:t>gyszerűség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Célszerűség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F2CC"/>
                </a:solidFill>
              </a:rPr>
              <a:t>E</a:t>
            </a:r>
            <a:r>
              <a:rPr lang="hu-HU" dirty="0" smtClean="0">
                <a:solidFill>
                  <a:srgbClr val="FFF2CC"/>
                </a:solidFill>
              </a:rPr>
              <a:t>lőtérbe </a:t>
            </a:r>
            <a:r>
              <a:rPr lang="hu-HU" dirty="0">
                <a:solidFill>
                  <a:srgbClr val="FFF2CC"/>
                </a:solidFill>
              </a:rPr>
              <a:t>került a </a:t>
            </a:r>
            <a:r>
              <a:rPr lang="hu-HU" dirty="0" smtClean="0">
                <a:solidFill>
                  <a:srgbClr val="FFF2CC"/>
                </a:solidFill>
              </a:rPr>
              <a:t>világosság, a tágasság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0" name="Téglalap 29">
            <a:hlinkClick r:id="rId11"/>
          </p:cNvPr>
          <p:cNvSpPr/>
          <p:nvPr/>
        </p:nvSpPr>
        <p:spPr>
          <a:xfrm>
            <a:off x="10996916" y="63425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693185" y="6086638"/>
            <a:ext cx="605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Mi jellemezte a magyar társadalmat!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Szorgalmi feladat!</a:t>
            </a:r>
          </a:p>
        </p:txBody>
      </p:sp>
    </p:spTree>
    <p:extLst>
      <p:ext uri="{BB962C8B-B14F-4D97-AF65-F5344CB8AC3E}">
        <p14:creationId xmlns:p14="http://schemas.microsoft.com/office/powerpoint/2010/main" val="27535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3724</Words>
  <Application>Microsoft Office PowerPoint</Application>
  <PresentationFormat>Szélesvásznú</PresentationFormat>
  <Paragraphs>406</Paragraphs>
  <Slides>22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Office-téma</vt:lpstr>
      <vt:lpstr>Magyarország a két világháború között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486</cp:revision>
  <dcterms:created xsi:type="dcterms:W3CDTF">2018-08-20T12:49:51Z</dcterms:created>
  <dcterms:modified xsi:type="dcterms:W3CDTF">2021-01-01T14:39:55Z</dcterms:modified>
</cp:coreProperties>
</file>