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0" d="100"/>
          <a:sy n="60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7. évfolyam – 5. 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050904" cy="1752600"/>
          </a:xfrm>
        </p:spPr>
        <p:txBody>
          <a:bodyPr/>
          <a:lstStyle/>
          <a:p>
            <a:r>
              <a:rPr lang="hu-HU" dirty="0" smtClean="0"/>
              <a:t>Európa és a világ a két világháború között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9. Mit tettek a gazdasági válság leküzdése érdekében!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539552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Jelöld a helyes válaszokat!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Az </a:t>
            </a:r>
            <a:r>
              <a:rPr lang="hu-HU" dirty="0"/>
              <a:t>állam nem avatkozott be a piac működésébe.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/>
              <a:t>pénzintézetek működését szabályozták.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/>
              <a:t>közmunkaprogramokat </a:t>
            </a:r>
            <a:r>
              <a:rPr lang="hu-HU" dirty="0" smtClean="0"/>
              <a:t>beszüntették</a:t>
            </a:r>
            <a:r>
              <a:rPr lang="hu-H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Kevesebb </a:t>
            </a:r>
            <a:r>
              <a:rPr lang="hu-HU" dirty="0"/>
              <a:t>földterületet műveltek meg és </a:t>
            </a:r>
            <a:r>
              <a:rPr lang="hu-HU" dirty="0" smtClean="0"/>
              <a:t>vetettek </a:t>
            </a:r>
            <a:r>
              <a:rPr lang="hu-HU" dirty="0"/>
              <a:t>be.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/>
              <a:t>E</a:t>
            </a:r>
            <a:r>
              <a:rPr lang="hu-HU" dirty="0" smtClean="0"/>
              <a:t>lpusztították </a:t>
            </a:r>
            <a:r>
              <a:rPr lang="hu-HU" dirty="0"/>
              <a:t>a felhalmozódott mezőgazdasági termékeket.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Növelték </a:t>
            </a:r>
            <a:r>
              <a:rPr lang="hu-HU" dirty="0"/>
              <a:t>a munkások munkabérét.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Az </a:t>
            </a:r>
            <a:r>
              <a:rPr lang="hu-HU" dirty="0"/>
              <a:t>állam hatalmas beruházások megrendelésével (pl. utak) biztosított munkát.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Növelték </a:t>
            </a:r>
            <a:r>
              <a:rPr lang="hu-HU" dirty="0"/>
              <a:t>a termelést.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vállalatok </a:t>
            </a:r>
            <a:r>
              <a:rPr lang="hu-HU" dirty="0"/>
              <a:t>új munkásokat alkalmaztak kevesebb bérért.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Melyik államot jelzi a szám?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72396" y="64440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680692"/>
              </p:ext>
            </p:extLst>
          </p:nvPr>
        </p:nvGraphicFramePr>
        <p:xfrm>
          <a:off x="900099" y="1556792"/>
          <a:ext cx="70567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Németország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Mindkettő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Szovjetunió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36608" y="2348880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A: </a:t>
            </a:r>
            <a:r>
              <a:rPr lang="hu-HU" dirty="0"/>
              <a:t>Milliókat ítéltek el és zárattak </a:t>
            </a:r>
            <a:r>
              <a:rPr lang="hu-HU" dirty="0" err="1"/>
              <a:t>GULAG-táborokba</a:t>
            </a:r>
            <a:r>
              <a:rPr lang="hu-HU" dirty="0"/>
              <a:t>.</a:t>
            </a:r>
          </a:p>
          <a:p>
            <a:r>
              <a:rPr lang="hu-HU" dirty="0" smtClean="0"/>
              <a:t>B: </a:t>
            </a:r>
            <a:r>
              <a:rPr lang="hu-HU" dirty="0"/>
              <a:t>Állami propaganda az eszmék és a vezető népszerűsítésére.</a:t>
            </a:r>
          </a:p>
          <a:p>
            <a:r>
              <a:rPr lang="hu-HU" dirty="0" smtClean="0"/>
              <a:t>C: Az SD és a Gestapo </a:t>
            </a:r>
            <a:r>
              <a:rPr lang="hu-HU" dirty="0"/>
              <a:t>a lakosságot folyamatos ellenőrzés </a:t>
            </a:r>
            <a:r>
              <a:rPr lang="hu-HU" dirty="0" smtClean="0"/>
              <a:t>alatt </a:t>
            </a:r>
            <a:r>
              <a:rPr lang="hu-HU" dirty="0"/>
              <a:t>tartotta.</a:t>
            </a:r>
          </a:p>
          <a:p>
            <a:r>
              <a:rPr lang="hu-HU" dirty="0" smtClean="0"/>
              <a:t>D: </a:t>
            </a:r>
            <a:r>
              <a:rPr lang="hu-HU" dirty="0"/>
              <a:t>Pártállam.</a:t>
            </a:r>
          </a:p>
          <a:p>
            <a:r>
              <a:rPr lang="hu-HU" dirty="0" smtClean="0"/>
              <a:t>E: </a:t>
            </a:r>
            <a:r>
              <a:rPr lang="hu-HU" dirty="0"/>
              <a:t>Az államberendezkedés a szocializmus eszméjére épült.</a:t>
            </a:r>
          </a:p>
          <a:p>
            <a:r>
              <a:rPr lang="hu-HU" dirty="0" smtClean="0"/>
              <a:t>F: </a:t>
            </a:r>
            <a:r>
              <a:rPr lang="hu-HU" dirty="0"/>
              <a:t>A </a:t>
            </a:r>
            <a:r>
              <a:rPr lang="hu-HU" dirty="0" err="1"/>
              <a:t>Hitlerjugend</a:t>
            </a:r>
            <a:r>
              <a:rPr lang="hu-HU" dirty="0"/>
              <a:t> szervezete kötelező volt a </a:t>
            </a:r>
            <a:r>
              <a:rPr lang="hu-HU" dirty="0" smtClean="0"/>
              <a:t>fiatalok </a:t>
            </a:r>
            <a:r>
              <a:rPr lang="hu-HU" dirty="0"/>
              <a:t>számára.</a:t>
            </a:r>
          </a:p>
          <a:p>
            <a:r>
              <a:rPr lang="hu-HU" dirty="0" smtClean="0"/>
              <a:t>G: </a:t>
            </a:r>
            <a:r>
              <a:rPr lang="hu-HU" dirty="0"/>
              <a:t>Kíméletlenül leszámoltak a politikai ellenfelekkel.</a:t>
            </a:r>
          </a:p>
          <a:p>
            <a:r>
              <a:rPr lang="hu-HU" dirty="0" smtClean="0"/>
              <a:t>H: </a:t>
            </a:r>
            <a:r>
              <a:rPr lang="hu-HU" dirty="0"/>
              <a:t>Személyi kultusz érvényesült.</a:t>
            </a:r>
          </a:p>
          <a:p>
            <a:r>
              <a:rPr lang="hu-HU" dirty="0" smtClean="0"/>
              <a:t>I: Zsidóüldözés.</a:t>
            </a:r>
            <a:endParaRPr lang="hu-HU" dirty="0"/>
          </a:p>
          <a:p>
            <a:r>
              <a:rPr lang="hu-HU" dirty="0" smtClean="0"/>
              <a:t>J: </a:t>
            </a:r>
            <a:r>
              <a:rPr lang="hu-HU" dirty="0"/>
              <a:t>Korlátlan hatalom összpontosult a vezető kezében.</a:t>
            </a:r>
          </a:p>
          <a:p>
            <a:r>
              <a:rPr lang="hu-HU" dirty="0" smtClean="0"/>
              <a:t>K: </a:t>
            </a:r>
            <a:r>
              <a:rPr lang="hu-HU" dirty="0"/>
              <a:t>A terror a legtekintélyesebb katonai vagy pártvezetőket sem kímélte.</a:t>
            </a:r>
          </a:p>
          <a:p>
            <a:r>
              <a:rPr lang="hu-HU" dirty="0" smtClean="0"/>
              <a:t>L: </a:t>
            </a:r>
            <a:r>
              <a:rPr lang="hu-HU" dirty="0"/>
              <a:t>Ötéves tervekkel irányították a gazdaságot.</a:t>
            </a:r>
          </a:p>
          <a:p>
            <a:r>
              <a:rPr lang="hu-HU" dirty="0" smtClean="0"/>
              <a:t>M: </a:t>
            </a:r>
            <a:r>
              <a:rPr lang="hu-HU" dirty="0"/>
              <a:t>Intenzív fegyverkezési program.</a:t>
            </a:r>
          </a:p>
          <a:p>
            <a:r>
              <a:rPr lang="hu-HU" dirty="0" smtClean="0"/>
              <a:t>N: </a:t>
            </a:r>
            <a:r>
              <a:rPr lang="hu-HU" dirty="0"/>
              <a:t>A földeket, a haszonállatokat és termelőeszközöket állami tulajdonba vették.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11. Párosítsa a személyt és az országot!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785786" y="2786058"/>
            <a:ext cx="34981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Churchill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Clemenceau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Lenin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Mussolini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Hitler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Roosevelt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Apponyi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978634" y="2786057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Magyarország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Nagy-Britannia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Szovjetunió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Franciaország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Olaszország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A második világháború előzménye!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23528" y="1484784"/>
            <a:ext cx="84986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 </a:t>
            </a:r>
            <a:r>
              <a:rPr lang="hu-HU" b="1" dirty="0"/>
              <a:t>tengelyhatalmak</a:t>
            </a:r>
            <a:r>
              <a:rPr lang="hu-HU" dirty="0"/>
              <a:t> vagy </a:t>
            </a:r>
            <a:r>
              <a:rPr lang="hu-HU" b="1" dirty="0"/>
              <a:t>tengely</a:t>
            </a:r>
            <a:r>
              <a:rPr lang="hu-HU" dirty="0"/>
              <a:t> elnevezést használták a második világháborúban a német szövetségi rendszerhez tartozó államok elnevezésére. Az elnevezést elsősorban a három </a:t>
            </a:r>
            <a:r>
              <a:rPr lang="hu-HU" dirty="0" smtClean="0"/>
              <a:t>tengely nagyhatalomra</a:t>
            </a:r>
            <a:r>
              <a:rPr lang="hu-HU" dirty="0"/>
              <a:t>, </a:t>
            </a:r>
            <a:r>
              <a:rPr lang="hu-HU" dirty="0" smtClean="0"/>
              <a:t> Németországra, Olaszországra és Japánra</a:t>
            </a:r>
            <a:r>
              <a:rPr lang="hu-HU" dirty="0"/>
              <a:t> használták, de tengelyhatalomnak, vagy tengelyhez tartozónak szokták nevezni a később e szövetségi rendszerhez csatlakozó más országokat is. Az elnevezés onnan ered, hogy Mussolini 1936. november 1-jén a következő szavakkal hozta nyilvánosságra a néhány nappal korábban megkötött német–olasz egyezményt: </a:t>
            </a:r>
            <a:r>
              <a:rPr lang="hu-HU" i="1" dirty="0"/>
              <a:t>„a Berlin–Róma ív nem egy választóvonal, hanem egy tengely”</a:t>
            </a:r>
            <a:r>
              <a:rPr lang="hu-HU" dirty="0"/>
              <a:t>, amely köré Európa többi állama csoportosul</a:t>
            </a:r>
            <a:r>
              <a:rPr lang="hu-HU" dirty="0" smtClean="0"/>
              <a:t>. </a:t>
            </a:r>
            <a:r>
              <a:rPr lang="hu-HU" dirty="0"/>
              <a:t>A tengely-nagyhatalmak között a háború során tényleges stratégiai egyeztetés nem jött létre, a hatalmak előre nem egyeztetett lépéseikkel sokszor egymás érdekeit keresztezték.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95536" y="4759984"/>
            <a:ext cx="6264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Kérdések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Mi a szövetség neve?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Mely államok a tagjai?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Honnan ered a tengelyhatalmak név?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Miben rejlik a tengelyhatalmi szövetség gyengéje?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58428"/>
              </p:ext>
            </p:extLst>
          </p:nvPr>
        </p:nvGraphicFramePr>
        <p:xfrm>
          <a:off x="1331640" y="1844824"/>
          <a:ext cx="6096000" cy="118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691">
                <a:tc>
                  <a:txBody>
                    <a:bodyPr/>
                    <a:lstStyle/>
                    <a:p>
                      <a:r>
                        <a:rPr lang="hu-HU" dirty="0" smtClean="0"/>
                        <a:t>Győztes</a:t>
                      </a:r>
                      <a:r>
                        <a:rPr lang="hu-HU" baseline="0" dirty="0" smtClean="0"/>
                        <a:t> hatalmak az 1. </a:t>
                      </a:r>
                      <a:r>
                        <a:rPr lang="hu-HU" baseline="0" dirty="0" err="1" smtClean="0"/>
                        <a:t>vh</a:t>
                      </a:r>
                      <a:r>
                        <a:rPr lang="hu-HU" baseline="0" dirty="0" smtClean="0"/>
                        <a:t>. után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Vesztes hatalmak az 1. </a:t>
                      </a:r>
                      <a:r>
                        <a:rPr lang="hu-HU" dirty="0" err="1" smtClean="0"/>
                        <a:t>vh</a:t>
                      </a:r>
                      <a:r>
                        <a:rPr lang="hu-HU" dirty="0" smtClean="0"/>
                        <a:t>. után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1, 3, 4, 7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2, 5, 6, 8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915816" y="3429000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Nagy-Britannia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Franciaország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Magyarország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Ausztria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Olaszország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Törökország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5547"/>
              </p:ext>
            </p:extLst>
          </p:nvPr>
        </p:nvGraphicFramePr>
        <p:xfrm>
          <a:off x="1339347" y="1772816"/>
          <a:ext cx="6096000" cy="3556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1538">
                <a:tc>
                  <a:txBody>
                    <a:bodyPr/>
                    <a:lstStyle/>
                    <a:p>
                      <a:r>
                        <a:rPr lang="hu-HU" dirty="0" smtClean="0"/>
                        <a:t>Osztrák Magyar Monarchia utódállamai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Kisantant országai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r>
                        <a:rPr lang="hu-HU" dirty="0" smtClean="0"/>
                        <a:t>Magyarország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Románia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r>
                        <a:rPr lang="hu-HU" dirty="0" smtClean="0"/>
                        <a:t>Ausztria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Csehszlovákia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r>
                        <a:rPr lang="hu-HU" dirty="0" smtClean="0"/>
                        <a:t>Csehszlovákia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Szerb-Horvát-Szlovén</a:t>
                      </a:r>
                      <a:r>
                        <a:rPr lang="hu-HU" dirty="0" smtClean="0"/>
                        <a:t> Királyság</a:t>
                      </a:r>
                      <a:r>
                        <a:rPr lang="hu-HU" baseline="0" dirty="0" smtClean="0"/>
                        <a:t> (Jugoszlávia)</a:t>
                      </a:r>
                      <a:endParaRPr lang="hu-H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r>
                        <a:rPr lang="hu-HU" dirty="0" smtClean="0"/>
                        <a:t>Románia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Szerb-Horvát-Szlovén</a:t>
                      </a:r>
                      <a:r>
                        <a:rPr lang="hu-HU" dirty="0" smtClean="0"/>
                        <a:t> Királyság</a:t>
                      </a:r>
                      <a:r>
                        <a:rPr lang="hu-HU" baseline="0" dirty="0" smtClean="0"/>
                        <a:t> (Jugoszlávia)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631061"/>
              </p:ext>
            </p:extLst>
          </p:nvPr>
        </p:nvGraphicFramePr>
        <p:xfrm>
          <a:off x="500034" y="1928802"/>
          <a:ext cx="8215370" cy="3563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691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GULAG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Javítómunka-táborok Főigazgatósága, munkatáborrendszer Szovjetunióban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Kolhoz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Szovjet mezőgazdasági termelőszövetkezet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Kulák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Jobb módú paraszt, a parasztság legtehetségesebb rétege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SD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Titkosrendőrség a náci Németországban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Diktatúra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 személy vagy csoport erőszakra épülő korlátlan hatalma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1786987" y="2060848"/>
            <a:ext cx="52864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Müncheni konferencia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Saar vidék népszavazás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Hitler kancellári kinevezése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Rajna vidék remilitarizálása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Anschluss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483768" y="5229200"/>
            <a:ext cx="353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Megoldás: C – B – D – E - A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2347" y="404664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736775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65" y="1268760"/>
            <a:ext cx="1623934" cy="207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953" y="3967507"/>
            <a:ext cx="1452556" cy="198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003" y="1340687"/>
            <a:ext cx="1456413" cy="201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68760"/>
            <a:ext cx="1606395" cy="2060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97" y="3884196"/>
            <a:ext cx="1591868" cy="206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928" y="3884196"/>
            <a:ext cx="15240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971600" y="345216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Hitler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3891817" y="33537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Roosevelt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6760117" y="345216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Mussolini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237748" y="5944736"/>
            <a:ext cx="1885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Chamberlain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0" name="Szövegdoboz 39"/>
          <p:cNvSpPr txBox="1"/>
          <p:nvPr/>
        </p:nvSpPr>
        <p:spPr>
          <a:xfrm>
            <a:off x="3095836" y="59609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Daladier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5447838" y="599874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Sztálin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74271" y="6363065"/>
            <a:ext cx="751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Roosevelt és Sztálin nem vett részt a Müncheni konferencián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07504" y="1598434"/>
            <a:ext cx="37444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/>
              <a:t>Mit ábrázol a diagram?</a:t>
            </a:r>
          </a:p>
          <a:p>
            <a:pPr marL="342900" indent="-342900">
              <a:buAutoNum type="arabicPeriod"/>
            </a:pPr>
            <a:r>
              <a:rPr lang="hu-HU" dirty="0" smtClean="0"/>
              <a:t>Milyen időszakot ölelnek át az adatok?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 államok adatait olvashatjuk le a diagramról? 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 állam ipari termelése esett vissza leginkább?</a:t>
            </a:r>
          </a:p>
          <a:p>
            <a:pPr marL="342900" indent="-342900">
              <a:buAutoNum type="arabicPeriod"/>
            </a:pPr>
            <a:r>
              <a:rPr lang="hu-HU" dirty="0" smtClean="0"/>
              <a:t>Hány százalékkal esett vissza a termelése?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Melyik évben volt a legnagyobb a visszaesés mindegyik államban?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Melyik évtől kezdődik a kilábalás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Melyik államban nőtt 1932-33 között a legnagyobb mértékben a termelés?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95936" y="1598434"/>
            <a:ext cx="4392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1</a:t>
            </a:r>
            <a:r>
              <a:rPr lang="hu-HU" b="1" dirty="0" smtClean="0">
                <a:solidFill>
                  <a:srgbClr val="FF0000"/>
                </a:solidFill>
              </a:rPr>
              <a:t>. Az ipari termelés alakulását a 4 legnagyobb tőkés államban.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2. 1929 – 1933 közötti időszak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3. Nagy-Britannia, Francia-ország, USA, Németország  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4. USA és Németország</a:t>
            </a:r>
          </a:p>
          <a:p>
            <a:endParaRPr lang="hu-HU" b="1" dirty="0" smtClean="0">
              <a:solidFill>
                <a:srgbClr val="FF0000"/>
              </a:solidFill>
            </a:endParaRPr>
          </a:p>
          <a:p>
            <a:r>
              <a:rPr lang="hu-HU" b="1" dirty="0" smtClean="0">
                <a:solidFill>
                  <a:srgbClr val="FF0000"/>
                </a:solidFill>
              </a:rPr>
              <a:t>5. Kb. 45 %-kal esett vissza az ipari termelés indexe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6. 1932-ben</a:t>
            </a:r>
          </a:p>
          <a:p>
            <a:endParaRPr lang="hu-HU" b="1" dirty="0" smtClean="0">
              <a:solidFill>
                <a:srgbClr val="FF0000"/>
              </a:solidFill>
            </a:endParaRPr>
          </a:p>
          <a:p>
            <a:endParaRPr lang="hu-HU" b="1" dirty="0">
              <a:solidFill>
                <a:srgbClr val="FF0000"/>
              </a:solidFill>
            </a:endParaRPr>
          </a:p>
          <a:p>
            <a:r>
              <a:rPr lang="hu-HU" b="1" dirty="0" smtClean="0">
                <a:solidFill>
                  <a:srgbClr val="FF0000"/>
                </a:solidFill>
              </a:rPr>
              <a:t>7. 1933-ra nő a termelés</a:t>
            </a:r>
          </a:p>
          <a:p>
            <a:endParaRPr lang="hu-HU" b="1" dirty="0">
              <a:solidFill>
                <a:srgbClr val="FF0000"/>
              </a:solidFill>
            </a:endParaRPr>
          </a:p>
          <a:p>
            <a:r>
              <a:rPr lang="hu-HU" b="1" dirty="0" smtClean="0">
                <a:solidFill>
                  <a:srgbClr val="FF0000"/>
                </a:solidFill>
              </a:rPr>
              <a:t>8. Franciaországban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1 Rendszerezze – győztesek - vesztesek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143768" y="6072206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31837"/>
              </p:ext>
            </p:extLst>
          </p:nvPr>
        </p:nvGraphicFramePr>
        <p:xfrm>
          <a:off x="1331640" y="1844824"/>
          <a:ext cx="6096000" cy="118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691">
                <a:tc>
                  <a:txBody>
                    <a:bodyPr/>
                    <a:lstStyle/>
                    <a:p>
                      <a:r>
                        <a:rPr lang="hu-HU" dirty="0" smtClean="0"/>
                        <a:t>Győztes</a:t>
                      </a:r>
                      <a:r>
                        <a:rPr lang="hu-HU" baseline="0" dirty="0" smtClean="0"/>
                        <a:t> hatalmak az 1. </a:t>
                      </a:r>
                      <a:r>
                        <a:rPr lang="hu-HU" baseline="0" dirty="0" err="1" smtClean="0"/>
                        <a:t>vh</a:t>
                      </a:r>
                      <a:r>
                        <a:rPr lang="hu-HU" baseline="0" dirty="0" smtClean="0"/>
                        <a:t>. után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Vesztes hatalmak az 1. </a:t>
                      </a:r>
                      <a:r>
                        <a:rPr lang="hu-HU" dirty="0" err="1" smtClean="0"/>
                        <a:t>vh</a:t>
                      </a:r>
                      <a:r>
                        <a:rPr lang="hu-HU" dirty="0" smtClean="0"/>
                        <a:t>. után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2915816" y="3429000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Nagy-Britannia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Franciaország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Magyarország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Ausztria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Olaszország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Törökország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54800"/>
              </p:ext>
            </p:extLst>
          </p:nvPr>
        </p:nvGraphicFramePr>
        <p:xfrm>
          <a:off x="395536" y="1772816"/>
          <a:ext cx="857256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1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Állítás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 / H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76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amerikai pénzpiac összeomlása az európai államokra nem volt hatással.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válság következtében sok bank csődbe jutott.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amerikaiak a válság miatt kivonták a befektetéseiket Európából.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válság hatására meggyengültek a szélsőséges politikai irányzatok.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hazai termelők védelmének az országok a külföldi árucikkeket igyekeztek kiszorítani.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Tömegek vesztették el állásukat, lakásukat.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munkabérek nem változtak a válság ideje alatt.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női egyenjogúság a férfiakkal egyenlő munkabérekben is megmutatkozott.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79512" y="1341450"/>
            <a:ext cx="87849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/>
              <a:t>Már az első világháború utolsó hónapjaiban megszületett az a gondolat, hogy a Monarchia felosztása után létrejövő új Közép-Európa államai egy nagyobb szövetségbe tömörüljenek. Az együttműködés reális lehetősége </a:t>
            </a:r>
            <a:r>
              <a:rPr lang="hu-HU" sz="1600" b="1" dirty="0">
                <a:solidFill>
                  <a:srgbClr val="FF0000"/>
                </a:solidFill>
              </a:rPr>
              <a:t>1920 tavaszára </a:t>
            </a:r>
            <a:r>
              <a:rPr lang="hu-HU" sz="1600" dirty="0"/>
              <a:t>voltaképpen Magyarország három szomszédjára, </a:t>
            </a:r>
            <a:r>
              <a:rPr lang="hu-HU" sz="1600" b="1" dirty="0">
                <a:solidFill>
                  <a:srgbClr val="FF0000"/>
                </a:solidFill>
              </a:rPr>
              <a:t>Csehszlovákiára, Romániára, és a Szerb–Horvát–Szlovén Királyság</a:t>
            </a:r>
            <a:r>
              <a:rPr lang="hu-HU" sz="1600" dirty="0"/>
              <a:t>ra korlátozódott. Ez a három állam hozta létre </a:t>
            </a:r>
            <a:r>
              <a:rPr lang="hu-HU" sz="1600" dirty="0" smtClean="0"/>
              <a:t>aztán </a:t>
            </a:r>
            <a:r>
              <a:rPr lang="hu-HU" sz="1600" b="1" dirty="0" smtClean="0">
                <a:solidFill>
                  <a:srgbClr val="FF0000"/>
                </a:solidFill>
              </a:rPr>
              <a:t>egy évvel később </a:t>
            </a:r>
            <a:r>
              <a:rPr lang="hu-HU" sz="1600" dirty="0"/>
              <a:t>– kétoldalú szerződések révén – a kisantantot. </a:t>
            </a:r>
            <a:r>
              <a:rPr lang="hu-HU" sz="1600" dirty="0" smtClean="0"/>
              <a:t> A </a:t>
            </a:r>
            <a:r>
              <a:rPr lang="hu-HU" sz="1600" dirty="0"/>
              <a:t>Magyarország ellen irányuló </a:t>
            </a:r>
            <a:r>
              <a:rPr lang="hu-HU" sz="1600" dirty="0" err="1"/>
              <a:t>jugoszláv-román-csehszlovák</a:t>
            </a:r>
            <a:r>
              <a:rPr lang="hu-HU" sz="1600" dirty="0"/>
              <a:t> </a:t>
            </a:r>
            <a:r>
              <a:rPr lang="hu-HU" sz="1600" dirty="0" smtClean="0"/>
              <a:t>szövetségnek </a:t>
            </a:r>
            <a:r>
              <a:rPr lang="hu-HU" sz="1600" b="1" dirty="0" smtClean="0">
                <a:solidFill>
                  <a:srgbClr val="FF0000"/>
                </a:solidFill>
              </a:rPr>
              <a:t>17 évig </a:t>
            </a:r>
            <a:r>
              <a:rPr lang="hu-HU" sz="1600" dirty="0" smtClean="0"/>
              <a:t>a </a:t>
            </a:r>
            <a:r>
              <a:rPr lang="hu-HU" sz="1600" b="1" dirty="0">
                <a:solidFill>
                  <a:srgbClr val="FF0000"/>
                </a:solidFill>
              </a:rPr>
              <a:t>katonai együttműködés </a:t>
            </a:r>
            <a:r>
              <a:rPr lang="hu-HU" sz="1600" dirty="0"/>
              <a:t>mellett a </a:t>
            </a:r>
            <a:r>
              <a:rPr lang="hu-HU" sz="1600" b="1" dirty="0">
                <a:solidFill>
                  <a:srgbClr val="FF0000"/>
                </a:solidFill>
              </a:rPr>
              <a:t>magyar revíziós célok ellehetetlenítése</a:t>
            </a:r>
            <a:r>
              <a:rPr lang="hu-HU" sz="1600" dirty="0"/>
              <a:t>, és ezzel együtt </a:t>
            </a:r>
            <a:r>
              <a:rPr lang="hu-HU" sz="1600" b="1" dirty="0">
                <a:solidFill>
                  <a:srgbClr val="FF0000"/>
                </a:solidFill>
              </a:rPr>
              <a:t>Magyarország gazdasági és külpolitikai elszigetel</a:t>
            </a:r>
            <a:r>
              <a:rPr lang="hu-HU" sz="1600" dirty="0"/>
              <a:t>ése </a:t>
            </a:r>
            <a:r>
              <a:rPr lang="hu-HU" sz="1600" dirty="0" smtClean="0"/>
              <a:t>állt érdekében. </a:t>
            </a:r>
            <a:r>
              <a:rPr lang="hu-HU" sz="1600" dirty="0"/>
              <a:t>Miután 1933-ban Hitler hatalomra került, az egymással szélesebb együttműködésre képtelen államoknak Németország lett a legfőbb gazdasági </a:t>
            </a:r>
            <a:r>
              <a:rPr lang="hu-HU" sz="1600" dirty="0" smtClean="0"/>
              <a:t>partnere, </a:t>
            </a:r>
            <a:r>
              <a:rPr lang="hu-HU" sz="1600" b="1" dirty="0" smtClean="0">
                <a:solidFill>
                  <a:srgbClr val="FF0000"/>
                </a:solidFill>
              </a:rPr>
              <a:t>a </a:t>
            </a:r>
            <a:r>
              <a:rPr lang="hu-HU" sz="1600" b="1" dirty="0">
                <a:solidFill>
                  <a:srgbClr val="FF0000"/>
                </a:solidFill>
              </a:rPr>
              <a:t>német tőke térhódítása </a:t>
            </a:r>
            <a:r>
              <a:rPr lang="hu-HU" sz="1600" dirty="0"/>
              <a:t>pedig a szövetség szétzilálásával járt.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79512" y="4134023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Kérdések</a:t>
            </a:r>
          </a:p>
          <a:p>
            <a:pPr marL="342900" indent="-342900">
              <a:buAutoNum type="arabicPeriod"/>
            </a:pPr>
            <a:r>
              <a:rPr lang="hu-HU" dirty="0" smtClean="0"/>
              <a:t>Mikor jött létre a kisantant? </a:t>
            </a:r>
            <a:r>
              <a:rPr lang="hu-HU" b="1" dirty="0" smtClean="0">
                <a:solidFill>
                  <a:srgbClr val="FF0000"/>
                </a:solidFill>
              </a:rPr>
              <a:t>1921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 államok alkották a kisantantot? </a:t>
            </a:r>
            <a:r>
              <a:rPr lang="hu-HU" b="1" dirty="0" smtClean="0">
                <a:solidFill>
                  <a:srgbClr val="FF0000"/>
                </a:solidFill>
              </a:rPr>
              <a:t>Csehszlováki, </a:t>
            </a:r>
            <a:r>
              <a:rPr lang="hu-HU" b="1" dirty="0" err="1" smtClean="0">
                <a:solidFill>
                  <a:srgbClr val="FF0000"/>
                </a:solidFill>
              </a:rPr>
              <a:t>Románi</a:t>
            </a:r>
            <a:r>
              <a:rPr lang="hu-HU" b="1" dirty="0" smtClean="0">
                <a:solidFill>
                  <a:srgbClr val="FF0000"/>
                </a:solidFill>
              </a:rPr>
              <a:t>, </a:t>
            </a:r>
            <a:r>
              <a:rPr lang="hu-HU" b="1" dirty="0">
                <a:solidFill>
                  <a:srgbClr val="FF0000"/>
                </a:solidFill>
              </a:rPr>
              <a:t>és a Szerb–Horvát–Szlovén Királyság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hu-HU" dirty="0" smtClean="0"/>
              <a:t>Mi volt a kisantant célja? </a:t>
            </a:r>
            <a:r>
              <a:rPr lang="hu-HU" b="1" dirty="0">
                <a:solidFill>
                  <a:srgbClr val="FF0000"/>
                </a:solidFill>
              </a:rPr>
              <a:t>katonai </a:t>
            </a:r>
            <a:r>
              <a:rPr lang="hu-HU" b="1" dirty="0" smtClean="0">
                <a:solidFill>
                  <a:srgbClr val="FF0000"/>
                </a:solidFill>
              </a:rPr>
              <a:t>együttműködés, </a:t>
            </a:r>
            <a:r>
              <a:rPr lang="hu-HU" b="1" dirty="0">
                <a:solidFill>
                  <a:srgbClr val="FF0000"/>
                </a:solidFill>
              </a:rPr>
              <a:t>magyar revíziós célok </a:t>
            </a:r>
            <a:r>
              <a:rPr lang="hu-HU" b="1" dirty="0" smtClean="0">
                <a:solidFill>
                  <a:srgbClr val="FF0000"/>
                </a:solidFill>
              </a:rPr>
              <a:t>ellehetetlenítése, </a:t>
            </a:r>
            <a:r>
              <a:rPr lang="hu-HU" b="1" dirty="0">
                <a:solidFill>
                  <a:srgbClr val="FF0000"/>
                </a:solidFill>
              </a:rPr>
              <a:t>Magyarország gazdasági és külpolitikai </a:t>
            </a:r>
            <a:r>
              <a:rPr lang="hu-HU" b="1" dirty="0" smtClean="0">
                <a:solidFill>
                  <a:srgbClr val="FF0000"/>
                </a:solidFill>
              </a:rPr>
              <a:t>elszigetelése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72286" y="596335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hu-HU" dirty="0"/>
              <a:t>Meddig állt fenn a szövetség</a:t>
            </a:r>
            <a:r>
              <a:rPr lang="hu-HU" dirty="0" smtClean="0"/>
              <a:t>? </a:t>
            </a:r>
            <a:r>
              <a:rPr lang="hu-HU" b="1" dirty="0" smtClean="0">
                <a:solidFill>
                  <a:srgbClr val="FF0000"/>
                </a:solidFill>
              </a:rPr>
              <a:t>1938</a:t>
            </a:r>
            <a:endParaRPr lang="hu-HU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hu-HU" dirty="0"/>
              <a:t>Mi okozta a szövetség bomlását</a:t>
            </a:r>
            <a:r>
              <a:rPr lang="hu-HU" dirty="0" smtClean="0"/>
              <a:t>? </a:t>
            </a:r>
            <a:r>
              <a:rPr lang="hu-HU" b="1" dirty="0">
                <a:solidFill>
                  <a:srgbClr val="FF0000"/>
                </a:solidFill>
              </a:rPr>
              <a:t>a német tőke térhódítása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539552" y="2060848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Jelöld a helyes válaszokat!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Az </a:t>
            </a:r>
            <a:r>
              <a:rPr lang="hu-HU" dirty="0"/>
              <a:t>állam nem avatkozott be a piac működésébe.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A </a:t>
            </a:r>
            <a:r>
              <a:rPr lang="hu-HU" dirty="0">
                <a:solidFill>
                  <a:srgbClr val="FF0000"/>
                </a:solidFill>
              </a:rPr>
              <a:t>pénzintézetek működését szabályozták.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/>
              <a:t>közmunkaprogramokat </a:t>
            </a:r>
            <a:r>
              <a:rPr lang="hu-HU" dirty="0" smtClean="0"/>
              <a:t>beszüntették</a:t>
            </a:r>
            <a:r>
              <a:rPr lang="hu-H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Kevesebb </a:t>
            </a:r>
            <a:r>
              <a:rPr lang="hu-HU" dirty="0">
                <a:solidFill>
                  <a:srgbClr val="FF0000"/>
                </a:solidFill>
              </a:rPr>
              <a:t>földterületet műveltek meg és </a:t>
            </a:r>
            <a:r>
              <a:rPr lang="hu-HU" dirty="0" smtClean="0">
                <a:solidFill>
                  <a:srgbClr val="FF0000"/>
                </a:solidFill>
              </a:rPr>
              <a:t>vetettek </a:t>
            </a:r>
            <a:r>
              <a:rPr lang="hu-HU" dirty="0">
                <a:solidFill>
                  <a:srgbClr val="FF0000"/>
                </a:solidFill>
              </a:rPr>
              <a:t>be.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/>
              <a:t>E</a:t>
            </a:r>
            <a:r>
              <a:rPr lang="hu-HU" dirty="0" smtClean="0"/>
              <a:t>lpusztították </a:t>
            </a:r>
            <a:r>
              <a:rPr lang="hu-HU" dirty="0"/>
              <a:t>a felhalmozódott mezőgazdasági termékeket.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Növelték </a:t>
            </a:r>
            <a:r>
              <a:rPr lang="hu-HU" dirty="0">
                <a:solidFill>
                  <a:srgbClr val="FF0000"/>
                </a:solidFill>
              </a:rPr>
              <a:t>a munkások munkabérét</a:t>
            </a:r>
            <a:r>
              <a:rPr lang="hu-H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Az </a:t>
            </a:r>
            <a:r>
              <a:rPr lang="hu-HU" dirty="0">
                <a:solidFill>
                  <a:srgbClr val="FF0000"/>
                </a:solidFill>
              </a:rPr>
              <a:t>állam hatalmas beruházások megrendelésével (pl. utak) biztosított munkát.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Növelték </a:t>
            </a:r>
            <a:r>
              <a:rPr lang="hu-HU" dirty="0"/>
              <a:t>a termelést.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vállalatok </a:t>
            </a:r>
            <a:r>
              <a:rPr lang="hu-HU" dirty="0"/>
              <a:t>új munkásokat alkalmaztak kevesebb bérért.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847161" y="64440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15" name="Tábláza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019445"/>
              </p:ext>
            </p:extLst>
          </p:nvPr>
        </p:nvGraphicFramePr>
        <p:xfrm>
          <a:off x="900099" y="1556792"/>
          <a:ext cx="70567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Németország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Mindkettő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Szovjetunió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C, F, I, 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B, D, G, H, 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A, E, K, L, N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églalap 15"/>
          <p:cNvSpPr/>
          <p:nvPr/>
        </p:nvSpPr>
        <p:spPr>
          <a:xfrm>
            <a:off x="36608" y="2348880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A: </a:t>
            </a:r>
            <a:r>
              <a:rPr lang="hu-HU" dirty="0"/>
              <a:t>Milliókat ítéltek el és zárattak </a:t>
            </a:r>
            <a:r>
              <a:rPr lang="hu-HU" dirty="0" err="1" smtClean="0"/>
              <a:t>GULAG-táborokba</a:t>
            </a:r>
            <a:r>
              <a:rPr lang="hu-HU" dirty="0"/>
              <a:t>.</a:t>
            </a:r>
          </a:p>
          <a:p>
            <a:r>
              <a:rPr lang="hu-HU" dirty="0" smtClean="0"/>
              <a:t>B: </a:t>
            </a:r>
            <a:r>
              <a:rPr lang="hu-HU" dirty="0"/>
              <a:t>Állami propaganda az eszmék és a vezető népszerűsítésére.</a:t>
            </a:r>
          </a:p>
          <a:p>
            <a:r>
              <a:rPr lang="hu-HU" dirty="0" smtClean="0"/>
              <a:t>C: Az SD </a:t>
            </a:r>
            <a:r>
              <a:rPr lang="hu-HU" dirty="0"/>
              <a:t>a lakosságot folyamatos ellenőrzés </a:t>
            </a:r>
            <a:r>
              <a:rPr lang="hu-HU" dirty="0" smtClean="0"/>
              <a:t>alatt </a:t>
            </a:r>
            <a:r>
              <a:rPr lang="hu-HU" dirty="0"/>
              <a:t>tartotta.</a:t>
            </a:r>
          </a:p>
          <a:p>
            <a:r>
              <a:rPr lang="hu-HU" dirty="0" smtClean="0"/>
              <a:t>D: </a:t>
            </a:r>
            <a:r>
              <a:rPr lang="hu-HU" dirty="0"/>
              <a:t>Pártállam.</a:t>
            </a:r>
          </a:p>
          <a:p>
            <a:r>
              <a:rPr lang="hu-HU" dirty="0" smtClean="0"/>
              <a:t>E: </a:t>
            </a:r>
            <a:r>
              <a:rPr lang="hu-HU" dirty="0"/>
              <a:t>Az államberendezkedés a szocializmus eszméjére épült.</a:t>
            </a:r>
          </a:p>
          <a:p>
            <a:r>
              <a:rPr lang="hu-HU" dirty="0" smtClean="0"/>
              <a:t>F: </a:t>
            </a:r>
            <a:r>
              <a:rPr lang="hu-HU" dirty="0"/>
              <a:t>A </a:t>
            </a:r>
            <a:r>
              <a:rPr lang="hu-HU" dirty="0" err="1"/>
              <a:t>Hitlerjugend</a:t>
            </a:r>
            <a:r>
              <a:rPr lang="hu-HU" dirty="0"/>
              <a:t> szervezete kötelező volt a </a:t>
            </a:r>
            <a:r>
              <a:rPr lang="hu-HU" dirty="0" smtClean="0"/>
              <a:t>fiatalok </a:t>
            </a:r>
            <a:r>
              <a:rPr lang="hu-HU" dirty="0"/>
              <a:t>számára.</a:t>
            </a:r>
          </a:p>
          <a:p>
            <a:r>
              <a:rPr lang="hu-HU" dirty="0" smtClean="0"/>
              <a:t>G: </a:t>
            </a:r>
            <a:r>
              <a:rPr lang="hu-HU" dirty="0"/>
              <a:t>Kíméletlenül leszámoltak a politikai ellenfelekkel.</a:t>
            </a:r>
          </a:p>
          <a:p>
            <a:r>
              <a:rPr lang="hu-HU" dirty="0" smtClean="0"/>
              <a:t>H: </a:t>
            </a:r>
            <a:r>
              <a:rPr lang="hu-HU" dirty="0"/>
              <a:t>Személyi kultusz érvényesült.</a:t>
            </a:r>
          </a:p>
          <a:p>
            <a:r>
              <a:rPr lang="hu-HU" dirty="0" smtClean="0"/>
              <a:t>I: Zsidóüldözés.</a:t>
            </a:r>
            <a:endParaRPr lang="hu-HU" dirty="0"/>
          </a:p>
          <a:p>
            <a:r>
              <a:rPr lang="hu-HU" dirty="0" smtClean="0"/>
              <a:t>J: </a:t>
            </a:r>
            <a:r>
              <a:rPr lang="hu-HU" dirty="0"/>
              <a:t>Korlátlan hatalom összpontosult a vezető kezében.</a:t>
            </a:r>
          </a:p>
          <a:p>
            <a:r>
              <a:rPr lang="hu-HU" dirty="0" smtClean="0"/>
              <a:t>K: </a:t>
            </a:r>
            <a:r>
              <a:rPr lang="hu-HU" dirty="0"/>
              <a:t>A terror a legtekintélyesebb katonai vagy pártvezetőket sem kímélte.</a:t>
            </a:r>
          </a:p>
          <a:p>
            <a:r>
              <a:rPr lang="hu-HU" dirty="0" smtClean="0"/>
              <a:t>L: </a:t>
            </a:r>
            <a:r>
              <a:rPr lang="hu-HU" dirty="0"/>
              <a:t>Ötéves tervekkel irányították a gazdaságot.</a:t>
            </a:r>
          </a:p>
          <a:p>
            <a:r>
              <a:rPr lang="hu-HU" dirty="0" smtClean="0"/>
              <a:t>M: </a:t>
            </a:r>
            <a:r>
              <a:rPr lang="hu-HU" dirty="0"/>
              <a:t>Intenzív fegyverkezési program.</a:t>
            </a:r>
          </a:p>
          <a:p>
            <a:r>
              <a:rPr lang="hu-HU" dirty="0" smtClean="0"/>
              <a:t>N: </a:t>
            </a:r>
            <a:r>
              <a:rPr lang="hu-HU" dirty="0"/>
              <a:t>A földeket, a haszonállatokat és termelőeszközöket állami tulajdonba vették.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785786" y="2276873"/>
            <a:ext cx="34981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Churchill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Clemenceau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Lenin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Mussolini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Hitler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Roosevelt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Apponyi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978634" y="2276872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Magyarország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Nagy-Britannia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USA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Szovjetunió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Franciaország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Olaszország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619672" y="458112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Megoldás: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A-1; B-5; C4; D-6; E-7; F-3; G-1;  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123" y="417984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952799" y="6372036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335093" y="1196752"/>
            <a:ext cx="84986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 </a:t>
            </a:r>
            <a:r>
              <a:rPr lang="hu-HU" b="1" dirty="0"/>
              <a:t>tengelyhatalmak</a:t>
            </a:r>
            <a:r>
              <a:rPr lang="hu-HU" dirty="0"/>
              <a:t> vagy </a:t>
            </a:r>
            <a:r>
              <a:rPr lang="hu-HU" b="1" dirty="0"/>
              <a:t>tengely</a:t>
            </a:r>
            <a:r>
              <a:rPr lang="hu-HU" dirty="0"/>
              <a:t> elnevezést használták a második világháborúban a német szövetségi rendszerhez tartozó államok elnevezésére. Az elnevezést elsősorban a három </a:t>
            </a:r>
            <a:r>
              <a:rPr lang="hu-HU" dirty="0" smtClean="0"/>
              <a:t>tengely nagyhatalomra</a:t>
            </a:r>
            <a:r>
              <a:rPr lang="hu-HU" dirty="0"/>
              <a:t>, </a:t>
            </a:r>
            <a:r>
              <a:rPr lang="hu-HU" dirty="0" smtClean="0"/>
              <a:t> Németországra, Olaszországra és Japánra</a:t>
            </a:r>
            <a:r>
              <a:rPr lang="hu-HU" dirty="0"/>
              <a:t> használták, de tengelyhatalomnak, vagy tengelyhez tartozónak szokták nevezni a később e szövetségi rendszerhez csatlakozó más országokat is. Az elnevezés onnan ered, hogy Mussolini 1936. november 1-jén a következő szavakkal hozta nyilvánosságra a néhány nappal korábban megkötött német–olasz egyezményt: </a:t>
            </a:r>
            <a:r>
              <a:rPr lang="hu-HU" i="1" dirty="0"/>
              <a:t>„a Berlin–Róma ív nem egy választóvonal, hanem egy tengely”</a:t>
            </a:r>
            <a:r>
              <a:rPr lang="hu-HU" dirty="0"/>
              <a:t>, amely köré Európa többi állama csoportosul</a:t>
            </a:r>
            <a:r>
              <a:rPr lang="hu-HU" dirty="0" smtClean="0"/>
              <a:t>. </a:t>
            </a:r>
            <a:r>
              <a:rPr lang="hu-HU" dirty="0"/>
              <a:t>A tengely-nagyhatalmak között a háború során tényleges stratégiai egyeztetés nem jött létre, a hatalmak előre nem egyeztetett lépéseikkel sokszor egymás érdekeit keresztezték.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79512" y="4302384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Kérdések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Mi a szövetség neve? </a:t>
            </a:r>
            <a:r>
              <a:rPr lang="hu-HU" b="1" dirty="0">
                <a:solidFill>
                  <a:srgbClr val="FF0000"/>
                </a:solidFill>
              </a:rPr>
              <a:t>T</a:t>
            </a:r>
            <a:r>
              <a:rPr lang="hu-HU" b="1" dirty="0" smtClean="0">
                <a:solidFill>
                  <a:srgbClr val="FF0000"/>
                </a:solidFill>
              </a:rPr>
              <a:t>engelyhatalmak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Mely államok a tagjai? </a:t>
            </a:r>
            <a:r>
              <a:rPr lang="hu-HU" b="1" dirty="0" smtClean="0">
                <a:solidFill>
                  <a:srgbClr val="FF0000"/>
                </a:solidFill>
              </a:rPr>
              <a:t>Németország, Olaszország, Japán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Honnan ered a tengelyhatalmak név? </a:t>
            </a:r>
            <a:r>
              <a:rPr lang="hu-HU" b="1" dirty="0">
                <a:solidFill>
                  <a:srgbClr val="FF0000"/>
                </a:solidFill>
              </a:rPr>
              <a:t>Mussolini 1936. november </a:t>
            </a:r>
            <a:r>
              <a:rPr lang="hu-HU" b="1" dirty="0" smtClean="0">
                <a:solidFill>
                  <a:srgbClr val="FF0000"/>
                </a:solidFill>
              </a:rPr>
              <a:t>1-jén elhangzott beszédéből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Miben rejlik a tengelyhatalmi szövetség gyengéje? </a:t>
            </a:r>
            <a:r>
              <a:rPr lang="hu-HU" b="1" dirty="0" smtClean="0">
                <a:solidFill>
                  <a:srgbClr val="FF0000"/>
                </a:solidFill>
              </a:rPr>
              <a:t>Tényleges </a:t>
            </a:r>
            <a:r>
              <a:rPr lang="hu-HU" b="1" dirty="0">
                <a:solidFill>
                  <a:srgbClr val="FF0000"/>
                </a:solidFill>
              </a:rPr>
              <a:t>stratégiai egyeztetés nem jött létre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Töltse ki a táblázatot!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007306"/>
              </p:ext>
            </p:extLst>
          </p:nvPr>
        </p:nvGraphicFramePr>
        <p:xfrm>
          <a:off x="1339347" y="1772816"/>
          <a:ext cx="6096000" cy="3240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1538">
                <a:tc>
                  <a:txBody>
                    <a:bodyPr/>
                    <a:lstStyle/>
                    <a:p>
                      <a:r>
                        <a:rPr lang="hu-HU" dirty="0" smtClean="0"/>
                        <a:t>Osztrák Magyar Monarchia utódállamai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Kisantant országai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76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Melyik fogalomra ismer?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322890"/>
              </p:ext>
            </p:extLst>
          </p:nvPr>
        </p:nvGraphicFramePr>
        <p:xfrm>
          <a:off x="500034" y="1928802"/>
          <a:ext cx="8215370" cy="3563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691"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Javítómunka-táborok Főigazgatósága, munkatáborrendszer Szovjetunióban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Szovjet mezőgazdasági termelőszövetkezet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Jobb módú paraszt, a parasztság legtehetségesebb rétege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Titkosrendőrség a náci Németországban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 személy vagy csoport erőszakra épülő korlátlan hatalma</a:t>
                      </a:r>
                      <a:endParaRPr lang="hu-H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4. Rendezze időrendbe az eseményeket!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789366" y="2420888"/>
            <a:ext cx="52864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Müncheni konferencia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Saar vidék népszavazás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Hitler kancellári kinevezése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Rajna vidék remilitarizálása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UcPeriod"/>
            </a:pPr>
            <a:r>
              <a:rPr lang="hu-HU" sz="2400" dirty="0" smtClean="0"/>
              <a:t> Anschluss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5. Kik vannak a képen? Ki nem vett részt a müncheni konferencián?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3" name="AutoShape 2" descr="Képtalálat a következőre: „hitler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AutoShape 4" descr="Képtalálat a következőre: „hitler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65" y="1605639"/>
            <a:ext cx="1623934" cy="207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7" descr="Képtalálat a következőre: „sztálin”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323" y="4264777"/>
            <a:ext cx="1452556" cy="198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003" y="1677566"/>
            <a:ext cx="1456413" cy="201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90142"/>
            <a:ext cx="1606395" cy="2060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97" y="4221075"/>
            <a:ext cx="1591868" cy="206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960" y="4190404"/>
            <a:ext cx="15240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Diagram elemzése!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787308" y="645333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67" y="1484784"/>
            <a:ext cx="370692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3923928" y="1598434"/>
            <a:ext cx="37444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/>
              <a:t>Mit ábrázol a diagram?</a:t>
            </a:r>
          </a:p>
          <a:p>
            <a:pPr marL="342900" indent="-342900">
              <a:buAutoNum type="arabicPeriod"/>
            </a:pPr>
            <a:r>
              <a:rPr lang="hu-HU" dirty="0" smtClean="0"/>
              <a:t>Milyen időszakot ölelnek át az adatok?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 államok adatait olvashatjuk le a diagramról? 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 állam ipari termelése esett vissza leginkább?</a:t>
            </a:r>
          </a:p>
          <a:p>
            <a:pPr marL="342900" indent="-342900">
              <a:buAutoNum type="arabicPeriod"/>
            </a:pPr>
            <a:r>
              <a:rPr lang="hu-HU" dirty="0" smtClean="0"/>
              <a:t>Hány százalékkal esett vissza a termelése?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Melyik évben volt a legnagyobb a visszaesés mindegyik államban?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Melyik évtől kezdődik a kilábalás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Melyik államban nőtt 1932-33 között a legnagyobb mértékben a termelés?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Igaz vagy hamis!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15396"/>
              </p:ext>
            </p:extLst>
          </p:nvPr>
        </p:nvGraphicFramePr>
        <p:xfrm>
          <a:off x="285720" y="1397000"/>
          <a:ext cx="857256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1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Állítás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 / H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76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amerikai pénzpiac összeomlása az európai államokra nem volt hatással.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válság következtében sok bank csődbe jutott.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amerikaiak a válság miatt kivonták a befektetéseiket Európából.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válság hatására meggyengültek a szélsőséges politikai irányzatok.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hazai termelők védelmének az országok a külföldi árucikkeket igyekeztek kiszorítani.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Tömegek vesztették el állásukat, lakásukat.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munkabérek nem változtak a válság ideje alatt.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női egyenjogúság a férfi </a:t>
                      </a:r>
                      <a:r>
                        <a:rPr kumimoji="0" lang="hu-H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akkal</a:t>
                      </a:r>
                      <a:r>
                        <a:rPr kumimoji="0"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egyenlő munkabérekben is megmutatkozott.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Szövegértés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179512" y="134145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/>
              <a:t>Már az első világháború utolsó hónapjaiban megszületett az a gondolat, hogy a Monarchia felosztása után létrejövő új Közép-Európa államai egy nagyobb szövetségbe tömörüljenek. Az együttműködés reális lehetősége 1920 tavaszára voltaképpen Magyarország három szomszédjára, Csehszlovákiára, Romániára, és a Szerb–Horvát–Szlovén Királyságra korlátozódott. Ez a három állam hozta létre </a:t>
            </a:r>
            <a:r>
              <a:rPr lang="hu-HU" dirty="0" smtClean="0"/>
              <a:t>aztán egy évvel később </a:t>
            </a:r>
            <a:r>
              <a:rPr lang="hu-HU" dirty="0"/>
              <a:t>– kétoldalú szerződések révén – a kisantantot. </a:t>
            </a:r>
            <a:r>
              <a:rPr lang="hu-HU" dirty="0" smtClean="0"/>
              <a:t> A </a:t>
            </a:r>
            <a:r>
              <a:rPr lang="hu-HU" dirty="0"/>
              <a:t>Magyarország ellen irányuló </a:t>
            </a:r>
            <a:r>
              <a:rPr lang="hu-HU" dirty="0" err="1"/>
              <a:t>jugoszláv-román-csehszlovák</a:t>
            </a:r>
            <a:r>
              <a:rPr lang="hu-HU" dirty="0"/>
              <a:t> </a:t>
            </a:r>
            <a:r>
              <a:rPr lang="hu-HU" dirty="0" smtClean="0"/>
              <a:t>szövetségnek a </a:t>
            </a:r>
            <a:r>
              <a:rPr lang="hu-HU" dirty="0"/>
              <a:t>katonai együttműködés mellett a magyar revíziós célok ellehetetlenítése, és ezzel együtt Magyarország gazdasági és külpolitikai elszigetelése </a:t>
            </a:r>
            <a:r>
              <a:rPr lang="hu-HU" dirty="0" smtClean="0"/>
              <a:t>állt érdekében. </a:t>
            </a:r>
            <a:r>
              <a:rPr lang="hu-HU" dirty="0"/>
              <a:t>Miután 1933-ban Hitler hatalomra került, az egymással szélesebb együttműködésre képtelen államoknak Németország lett a legfőbb gazdasági </a:t>
            </a:r>
            <a:r>
              <a:rPr lang="hu-HU" dirty="0" smtClean="0"/>
              <a:t>partnere, a </a:t>
            </a:r>
            <a:r>
              <a:rPr lang="hu-HU" dirty="0"/>
              <a:t>német tőke térhódítása pedig a szövetség szétzilálásával járt.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51520" y="4757770"/>
            <a:ext cx="70351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Kérdések</a:t>
            </a:r>
          </a:p>
          <a:p>
            <a:pPr marL="342900" indent="-342900">
              <a:buAutoNum type="arabicPeriod"/>
            </a:pPr>
            <a:r>
              <a:rPr lang="hu-HU" dirty="0" smtClean="0"/>
              <a:t>Mikor jött létre a kisantant?</a:t>
            </a:r>
          </a:p>
          <a:p>
            <a:pPr marL="342900" indent="-342900">
              <a:buAutoNum type="arabicPeriod"/>
            </a:pPr>
            <a:r>
              <a:rPr lang="hu-HU" dirty="0" smtClean="0"/>
              <a:t>Mely államok alkották a kisantantot?</a:t>
            </a:r>
          </a:p>
          <a:p>
            <a:pPr marL="342900" indent="-342900">
              <a:buAutoNum type="arabicPeriod"/>
            </a:pPr>
            <a:r>
              <a:rPr lang="hu-HU" dirty="0" smtClean="0"/>
              <a:t>Mi volt a kisantant célja?</a:t>
            </a:r>
          </a:p>
          <a:p>
            <a:pPr marL="342900" indent="-342900">
              <a:buAutoNum type="arabicPeriod"/>
            </a:pPr>
            <a:r>
              <a:rPr lang="hu-HU" dirty="0" smtClean="0"/>
              <a:t>Meddig állt fenn a szövetség?</a:t>
            </a:r>
          </a:p>
          <a:p>
            <a:pPr marL="342900" indent="-342900">
              <a:buAutoNum type="arabicPeriod"/>
            </a:pPr>
            <a:r>
              <a:rPr lang="hu-HU" dirty="0" smtClean="0"/>
              <a:t>Mi okozta a szövetség bomlását?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1137</TotalTime>
  <Words>1864</Words>
  <Application>Microsoft Office PowerPoint</Application>
  <PresentationFormat>Diavetítés a képernyőre (4:3 oldalarány)</PresentationFormat>
  <Paragraphs>290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Georgia</vt:lpstr>
      <vt:lpstr>Trebuchet MS</vt:lpstr>
      <vt:lpstr>Wingdings 2</vt:lpstr>
      <vt:lpstr>Urbánus</vt:lpstr>
      <vt:lpstr>7. évfolyam – 5. téma </vt:lpstr>
      <vt:lpstr>1 Rendszerezze – győztesek - vesztesek</vt:lpstr>
      <vt:lpstr>2. Töltse ki a táblázatot!</vt:lpstr>
      <vt:lpstr>3. Melyik fogalomra ismer?</vt:lpstr>
      <vt:lpstr>4. Rendezze időrendbe az eseményeket!</vt:lpstr>
      <vt:lpstr>5. Kik vannak a képen? Ki nem vett részt a müncheni konferencián?</vt:lpstr>
      <vt:lpstr>6. Diagram elemzése!</vt:lpstr>
      <vt:lpstr>7. Igaz vagy hamis!</vt:lpstr>
      <vt:lpstr>8. Szövegértés</vt:lpstr>
      <vt:lpstr>9. Mit tettek a gazdasági válság leküzdése érdekében!</vt:lpstr>
      <vt:lpstr>10. Melyik államot jelzi a szám?</vt:lpstr>
      <vt:lpstr>11. Párosítsa a személyt és az országot!</vt:lpstr>
      <vt:lpstr>12. A második világháború előzménye!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</dc:title>
  <dc:creator>TVT</dc:creator>
  <cp:lastModifiedBy>Maczko András</cp:lastModifiedBy>
  <cp:revision>91</cp:revision>
  <dcterms:created xsi:type="dcterms:W3CDTF">2012-11-14T06:30:43Z</dcterms:created>
  <dcterms:modified xsi:type="dcterms:W3CDTF">2022-04-01T09:00:03Z</dcterms:modified>
</cp:coreProperties>
</file>