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7" r:id="rId18"/>
    <p:sldId id="273" r:id="rId19"/>
    <p:sldId id="274" r:id="rId20"/>
    <p:sldId id="275" r:id="rId21"/>
    <p:sldId id="276" r:id="rId22"/>
    <p:sldId id="278" r:id="rId23"/>
    <p:sldId id="281" r:id="rId24"/>
    <p:sldId id="280" r:id="rId25"/>
    <p:sldId id="270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0" d="100"/>
          <a:sy n="60" d="100"/>
        </p:scale>
        <p:origin x="14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8. évfolyam – 1. téma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Szuperhatalmak szembenállása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4461" y="9875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9. Mely országokat jelölnek a számok!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6072198" cy="441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églalap 5"/>
          <p:cNvSpPr/>
          <p:nvPr/>
        </p:nvSpPr>
        <p:spPr>
          <a:xfrm>
            <a:off x="1428728" y="4214818"/>
            <a:ext cx="4090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214546" y="3786190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928926" y="3714752"/>
            <a:ext cx="3834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2857488" y="4357694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4071934" y="2928934"/>
            <a:ext cx="5373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3071802" y="2357430"/>
            <a:ext cx="6126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428728" y="3357562"/>
            <a:ext cx="409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357422" y="4929198"/>
            <a:ext cx="3994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2357422" y="2571744"/>
            <a:ext cx="4267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2643174" y="2786058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3214678" y="4834606"/>
            <a:ext cx="5854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3214678" y="4357694"/>
            <a:ext cx="5854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3714744" y="5143512"/>
            <a:ext cx="5934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785786" y="4786322"/>
            <a:ext cx="360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6357950" y="1714488"/>
            <a:ext cx="25003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10. Milyen politikai elvre ismer rá?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572396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28" name="Téglalap 27"/>
          <p:cNvSpPr/>
          <p:nvPr/>
        </p:nvSpPr>
        <p:spPr>
          <a:xfrm>
            <a:off x="179512" y="1720840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„Az atomfegyverek igazából nem fegyverek, hanem politikai eszközök, amelyek a „szuperhatalomságot” katonai tekintetben „ámítássá” degradálják, mert ha használatba kerülnek, végső soron a „szuperség” és a hatalom együtt szűnik meg… Ha egy helyiségben, amelynek padlóját benzin borítja, két olyan ember ül, akik egyikének öt gyufája van, míg a másiknak csak négy, az első gyufaszál meggyújtása után minden további kalkuláció érdektelen.”</a:t>
            </a:r>
          </a:p>
        </p:txBody>
      </p:sp>
      <p:sp>
        <p:nvSpPr>
          <p:cNvPr id="30" name="Téglalap 29"/>
          <p:cNvSpPr/>
          <p:nvPr/>
        </p:nvSpPr>
        <p:spPr>
          <a:xfrm>
            <a:off x="179512" y="3717032"/>
            <a:ext cx="87140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,,az oroszok egy olyan összecsapásra </a:t>
            </a:r>
            <a:r>
              <a:rPr lang="hu-HU" dirty="0" smtClean="0"/>
              <a:t>készülnek</a:t>
            </a:r>
            <a:r>
              <a:rPr lang="hu-HU" dirty="0"/>
              <a:t>, amelynek talán sosem lesz vége, és ők úgy látják, hogy már eddig is számos előnyt gyűjtöttek. Észben kell tartani, hogy volt idő, amikor a kommunista párt az orosz nemzeti életben csak egy kicsiny kisebbségét alkotott, míg a mai szovjet hatalom kihat a világ egész közösségére”. Emiatt ,,szilárd </a:t>
            </a:r>
            <a:r>
              <a:rPr lang="hu-HU" dirty="0" smtClean="0"/>
              <a:t>…. politikára </a:t>
            </a:r>
            <a:r>
              <a:rPr lang="hu-HU" dirty="0"/>
              <a:t>van szükség, melynek célja, hogy szembesítse az oroszokat egy megváltoztathatatlan ellenerővel </a:t>
            </a:r>
            <a:r>
              <a:rPr lang="hu-HU" dirty="0" smtClean="0"/>
              <a:t>mindenhol</a:t>
            </a:r>
            <a:r>
              <a:rPr lang="hu-HU" dirty="0"/>
              <a:t>, ahol ők a betolakodás jeleit mutatják a békés és biztonságos világ érdekeibe”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Töltse ki a táblázatot!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500958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62557"/>
              </p:ext>
            </p:extLst>
          </p:nvPr>
        </p:nvGraphicFramePr>
        <p:xfrm>
          <a:off x="469363" y="1844824"/>
          <a:ext cx="806489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Szocialista</a:t>
                      </a:r>
                      <a:r>
                        <a:rPr lang="hu-HU" baseline="0" dirty="0" smtClean="0"/>
                        <a:t> tömb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Nyugati kapitalista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Vezető</a:t>
                      </a:r>
                      <a:r>
                        <a:rPr lang="hu-HU" baseline="0" dirty="0" smtClean="0"/>
                        <a:t> hatalom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Katonai szövetség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Gazdasági szövetség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Gazdaság útja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Politikai rend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64" y="642918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Milyen eseményt ábrázolnak a képek? 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1615014"/>
            <a:ext cx="2600325" cy="176212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653114"/>
            <a:ext cx="2657475" cy="172402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4352795"/>
            <a:ext cx="2381250" cy="112395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3950" y="1480476"/>
            <a:ext cx="2143125" cy="2143125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95936" y="4342532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171944"/>
              </p:ext>
            </p:extLst>
          </p:nvPr>
        </p:nvGraphicFramePr>
        <p:xfrm>
          <a:off x="683568" y="1628800"/>
          <a:ext cx="777686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Szocialista tömb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Nyugati</a:t>
                      </a:r>
                      <a:r>
                        <a:rPr lang="hu-HU" baseline="0" dirty="0" smtClean="0"/>
                        <a:t> k</a:t>
                      </a:r>
                      <a:r>
                        <a:rPr lang="hu-HU" dirty="0" smtClean="0"/>
                        <a:t>apitalista</a:t>
                      </a:r>
                      <a:r>
                        <a:rPr lang="hu-HU" baseline="0" dirty="0" smtClean="0"/>
                        <a:t> tömb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1, 2, 4, 6, 10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3, 5, 7, 8, 9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2267744" y="2496592"/>
            <a:ext cx="41044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Magyarország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Német Demokratikus Köztársaság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Német Szövetségi Köztársaság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Szovjetunió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USA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Lengyelország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Franciaország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Olaszország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Nagy-Britannia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Románia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Megoldás!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611560" y="2121823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FAO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UNESCO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WHO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UNICEF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WWF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IMF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915816" y="1700808"/>
            <a:ext cx="56166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Nemzetközi </a:t>
            </a:r>
            <a:r>
              <a:rPr lang="hu-HU" dirty="0"/>
              <a:t>Egészségügyi </a:t>
            </a:r>
            <a:r>
              <a:rPr lang="hu-HU" dirty="0" smtClean="0"/>
              <a:t>Szervezet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Nemzetközi Valutaalap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</a:t>
            </a:r>
            <a:r>
              <a:rPr lang="hu-HU" dirty="0"/>
              <a:t>Élelmezésügyi és Mezőgazdasági Világszervezet</a:t>
            </a:r>
            <a:r>
              <a:rPr lang="hu-HU" dirty="0" smtClean="0"/>
              <a:t> </a:t>
            </a:r>
            <a:endParaRPr lang="hu-HU" dirty="0"/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Egyesült Nemzetek Nevelésügyi</a:t>
            </a:r>
            <a:r>
              <a:rPr lang="hu-HU" dirty="0"/>
              <a:t>, Tudományos és Kulturális </a:t>
            </a:r>
            <a:r>
              <a:rPr lang="hu-HU" dirty="0" smtClean="0"/>
              <a:t>Szervezete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/>
              <a:t>Egyesült Nemzetek Nemzetközi Gyermek </a:t>
            </a:r>
            <a:r>
              <a:rPr lang="hu-HU" dirty="0" smtClean="0"/>
              <a:t>Gyorssegélyalapja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/>
              <a:t>Természetvédelmi Világalap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2123728" y="4224417"/>
            <a:ext cx="1987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rgbClr val="FF0000"/>
                </a:solidFill>
              </a:rPr>
              <a:t>Megoldás</a:t>
            </a:r>
          </a:p>
          <a:p>
            <a:r>
              <a:rPr lang="hu-HU" sz="2000" b="1" dirty="0" smtClean="0">
                <a:solidFill>
                  <a:srgbClr val="FF0000"/>
                </a:solidFill>
              </a:rPr>
              <a:t>1 – C</a:t>
            </a:r>
          </a:p>
          <a:p>
            <a:r>
              <a:rPr lang="hu-HU" sz="2000" b="1" dirty="0" smtClean="0">
                <a:solidFill>
                  <a:srgbClr val="FF0000"/>
                </a:solidFill>
              </a:rPr>
              <a:t>2 – D</a:t>
            </a:r>
          </a:p>
          <a:p>
            <a:r>
              <a:rPr lang="hu-HU" sz="2000" b="1" dirty="0" smtClean="0">
                <a:solidFill>
                  <a:srgbClr val="FF0000"/>
                </a:solidFill>
              </a:rPr>
              <a:t>3 – A</a:t>
            </a:r>
          </a:p>
          <a:p>
            <a:r>
              <a:rPr lang="hu-HU" sz="2000" b="1" dirty="0" smtClean="0">
                <a:solidFill>
                  <a:srgbClr val="FF0000"/>
                </a:solidFill>
              </a:rPr>
              <a:t>4 – E</a:t>
            </a:r>
          </a:p>
          <a:p>
            <a:r>
              <a:rPr lang="hu-HU" sz="2000" b="1" dirty="0" smtClean="0">
                <a:solidFill>
                  <a:srgbClr val="FF0000"/>
                </a:solidFill>
              </a:rPr>
              <a:t>5 – F</a:t>
            </a:r>
          </a:p>
          <a:p>
            <a:r>
              <a:rPr lang="hu-HU" sz="2000" b="1" dirty="0" smtClean="0">
                <a:solidFill>
                  <a:srgbClr val="FF0000"/>
                </a:solidFill>
              </a:rPr>
              <a:t>6 - B</a:t>
            </a:r>
            <a:endParaRPr lang="hu-H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290285"/>
              </p:ext>
            </p:extLst>
          </p:nvPr>
        </p:nvGraphicFramePr>
        <p:xfrm>
          <a:off x="539552" y="1628800"/>
          <a:ext cx="8212874" cy="4126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4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70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706">
                <a:tc>
                  <a:txBody>
                    <a:bodyPr/>
                    <a:lstStyle/>
                    <a:p>
                      <a:r>
                        <a:rPr lang="hu-HU" dirty="0" smtClean="0"/>
                        <a:t>1. Szojuz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A: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amerikai űrhajózási hordozórakéta</a:t>
                      </a:r>
                      <a:endParaRPr lang="hu-H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2. Apollo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B: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Egy személy, vagy csoport erőszakkal fenntartott hatalomgyakorlása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706">
                <a:tc>
                  <a:txBody>
                    <a:bodyPr/>
                    <a:lstStyle/>
                    <a:p>
                      <a:r>
                        <a:rPr lang="hu-HU" dirty="0" smtClean="0"/>
                        <a:t>3. </a:t>
                      </a:r>
                      <a:r>
                        <a:rPr kumimoji="0" lang="hu-H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bruttó hazai termék</a:t>
                      </a:r>
                      <a:endParaRPr lang="hu-H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C: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egy országban egy adott év alatt előállított termékek és szolgáltatások értéke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4.</a:t>
                      </a:r>
                      <a:r>
                        <a:rPr lang="hu-HU" baseline="0" dirty="0" smtClean="0"/>
                        <a:t> </a:t>
                      </a:r>
                      <a:r>
                        <a:rPr kumimoji="0" lang="hu-H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„feltartóztatás” politikája</a:t>
                      </a:r>
                      <a:endParaRPr lang="hu-H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D: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szovjet, később orosz</a:t>
                      </a:r>
                      <a:r>
                        <a:rPr kumimoji="0"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űrhajózá-si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hordozórakéta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5. </a:t>
                      </a:r>
                      <a:r>
                        <a:rPr kumimoji="0" lang="hu-H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diktatúra</a:t>
                      </a:r>
                      <a:endParaRPr lang="hu-H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E:</a:t>
                      </a:r>
                      <a:r>
                        <a:rPr lang="hu-HU" baseline="0" dirty="0" smtClean="0"/>
                        <a:t>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 gazdasági, illetve katonai </a:t>
                      </a:r>
                      <a:r>
                        <a:rPr kumimoji="0"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segítségnyúj-tással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beavatkozik azon országokban, ahol a </a:t>
                      </a:r>
                      <a:r>
                        <a:rPr kumimoji="0" lang="hu-H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kommunizmus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térhódítása fenyeget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83568" y="6021288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rgbClr val="FF0000"/>
                </a:solidFill>
              </a:rPr>
              <a:t>Megoldás</a:t>
            </a:r>
          </a:p>
          <a:p>
            <a:r>
              <a:rPr lang="hu-HU" sz="2000" b="1" dirty="0" smtClean="0">
                <a:solidFill>
                  <a:srgbClr val="FF0000"/>
                </a:solidFill>
              </a:rPr>
              <a:t>1 – D; 2 – A; 3 – C; 4 – E; 5 - B</a:t>
            </a:r>
            <a:endParaRPr lang="hu-H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4.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286644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785932"/>
              </p:ext>
            </p:extLst>
          </p:nvPr>
        </p:nvGraphicFramePr>
        <p:xfrm>
          <a:off x="1571604" y="1700808"/>
          <a:ext cx="6096000" cy="4414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85237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Esemény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ENSZ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megalakulása - 1945</a:t>
                      </a:r>
                      <a:endParaRPr lang="hu-H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KGST 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megalakulása – 1949 január</a:t>
                      </a:r>
                      <a:endParaRPr lang="hu-H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NATO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megalakulása – 1949 április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Varsói Szerződés 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megalakulása - 1955</a:t>
                      </a:r>
                      <a:endParaRPr lang="hu-H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EGK 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megalakulása - 1957</a:t>
                      </a:r>
                      <a:endParaRPr lang="hu-HU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5. Megoldás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62436"/>
            <a:ext cx="188595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247855"/>
            <a:ext cx="184785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337" y="1617668"/>
            <a:ext cx="187642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234" y="151923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66" y="1535118"/>
            <a:ext cx="18478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2" y="1427168"/>
            <a:ext cx="173355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églalap 23"/>
          <p:cNvSpPr/>
          <p:nvPr/>
        </p:nvSpPr>
        <p:spPr>
          <a:xfrm>
            <a:off x="1571603" y="1519230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6370881" y="1535118"/>
            <a:ext cx="61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3950374" y="1503342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2096106" y="4369495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Téglalap 27"/>
          <p:cNvSpPr/>
          <p:nvPr/>
        </p:nvSpPr>
        <p:spPr>
          <a:xfrm>
            <a:off x="4252700" y="4028488"/>
            <a:ext cx="633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Téglalap 28"/>
          <p:cNvSpPr/>
          <p:nvPr/>
        </p:nvSpPr>
        <p:spPr>
          <a:xfrm>
            <a:off x="8410924" y="1667462"/>
            <a:ext cx="635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5500694" y="4214818"/>
            <a:ext cx="30003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George Marshall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Jurij Gagarin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Neil </a:t>
            </a:r>
            <a:r>
              <a:rPr lang="hu-HU" b="1" dirty="0" err="1" smtClean="0">
                <a:solidFill>
                  <a:srgbClr val="FF0000"/>
                </a:solidFill>
              </a:rPr>
              <a:t>Amstrong</a:t>
            </a:r>
            <a:endParaRPr lang="hu-HU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John </a:t>
            </a:r>
            <a:r>
              <a:rPr lang="hu-HU" b="1" dirty="0" err="1" smtClean="0">
                <a:solidFill>
                  <a:srgbClr val="FF0000"/>
                </a:solidFill>
              </a:rPr>
              <a:t>Fitzgerald</a:t>
            </a:r>
            <a:r>
              <a:rPr lang="hu-HU" b="1" dirty="0" smtClean="0">
                <a:solidFill>
                  <a:srgbClr val="FF0000"/>
                </a:solidFill>
              </a:rPr>
              <a:t> Kennedy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Nyikita </a:t>
            </a:r>
            <a:r>
              <a:rPr lang="hu-HU" b="1" dirty="0" err="1" smtClean="0">
                <a:solidFill>
                  <a:srgbClr val="FF0000"/>
                </a:solidFill>
              </a:rPr>
              <a:t>Szergejevics</a:t>
            </a:r>
            <a:r>
              <a:rPr lang="hu-HU" b="1" dirty="0" smtClean="0">
                <a:solidFill>
                  <a:srgbClr val="FF0000"/>
                </a:solidFill>
              </a:rPr>
              <a:t> Hruscsov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Mao-Ce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tung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Megoldás!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358082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916842"/>
              </p:ext>
            </p:extLst>
          </p:nvPr>
        </p:nvGraphicFramePr>
        <p:xfrm>
          <a:off x="980150" y="1714488"/>
          <a:ext cx="7572428" cy="1163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6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Piacgazdaság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Tervgazdaság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709">
                <a:tc>
                  <a:txBody>
                    <a:bodyPr/>
                    <a:lstStyle/>
                    <a:p>
                      <a:pPr algn="l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2, 3, 6, 7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1, 4, 5, 8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949370" y="3068960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Termelőeszközök társadalmi tulajdona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Profitorientált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Piac szabályzó szerepe érvényesül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Állam elosztó szerepe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Állami tulajdon a döntő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Vállalkozások szabadsága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Munkanélküliség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Teljes foglalkoztatottság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57625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 Csoportosítsa!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6929454" y="6324921"/>
            <a:ext cx="1699503" cy="461665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738365"/>
              </p:ext>
            </p:extLst>
          </p:nvPr>
        </p:nvGraphicFramePr>
        <p:xfrm>
          <a:off x="683568" y="1628800"/>
          <a:ext cx="777686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Szocialista tömb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Nyugati</a:t>
                      </a:r>
                      <a:r>
                        <a:rPr lang="hu-HU" baseline="0" dirty="0" smtClean="0"/>
                        <a:t> k</a:t>
                      </a:r>
                      <a:r>
                        <a:rPr lang="hu-HU" dirty="0" smtClean="0"/>
                        <a:t>apitalista</a:t>
                      </a:r>
                      <a:r>
                        <a:rPr lang="hu-HU" baseline="0" dirty="0" smtClean="0"/>
                        <a:t> tömb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1763688" y="2492896"/>
            <a:ext cx="41044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Magyarország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Német Demokratikus Köztársaság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Német Szövetségi Köztársaság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Szovjetunió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USA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Lengyelország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Franciaország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Olaszország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Nagy-Britannia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Románia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7.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32656" y="1844824"/>
            <a:ext cx="44644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u-HU" dirty="0"/>
              <a:t>Kubai rakétaválság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u-HU" dirty="0" smtClean="0"/>
              <a:t>Vietnami – amerikai háború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u-HU" dirty="0" smtClean="0"/>
              <a:t>Észak – Dél Koreai háború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u-HU" dirty="0" smtClean="0"/>
              <a:t>Arab-izraeli háború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u-HU" dirty="0" smtClean="0"/>
              <a:t>Berlini blokád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u-HU" dirty="0" smtClean="0"/>
              <a:t>India függetlenségi mozgalma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4386560" y="1837184"/>
            <a:ext cx="388843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lphaUcPeriod"/>
            </a:pPr>
            <a:r>
              <a:rPr lang="hu-HU" dirty="0" smtClean="0"/>
              <a:t>1947</a:t>
            </a:r>
          </a:p>
          <a:p>
            <a:pPr marL="342900" indent="-342900">
              <a:spcAft>
                <a:spcPts val="1200"/>
              </a:spcAft>
              <a:buFont typeface="+mj-lt"/>
              <a:buAutoNum type="alphaUcPeriod"/>
            </a:pPr>
            <a:r>
              <a:rPr lang="hu-HU" dirty="0" smtClean="0"/>
              <a:t>1948-1949</a:t>
            </a:r>
          </a:p>
          <a:p>
            <a:pPr marL="342900" indent="-342900">
              <a:spcAft>
                <a:spcPts val="1200"/>
              </a:spcAft>
              <a:buFont typeface="+mj-lt"/>
              <a:buAutoNum type="alphaUcPeriod"/>
            </a:pPr>
            <a:r>
              <a:rPr lang="hu-HU" dirty="0" smtClean="0"/>
              <a:t>1948-1973</a:t>
            </a:r>
          </a:p>
          <a:p>
            <a:pPr marL="342900" indent="-342900">
              <a:spcAft>
                <a:spcPts val="1200"/>
              </a:spcAft>
              <a:buFont typeface="+mj-lt"/>
              <a:buAutoNum type="alphaUcPeriod"/>
            </a:pPr>
            <a:r>
              <a:rPr lang="hu-HU" dirty="0" smtClean="0"/>
              <a:t>1950-1953</a:t>
            </a:r>
          </a:p>
          <a:p>
            <a:pPr marL="342900" indent="-342900">
              <a:spcAft>
                <a:spcPts val="1200"/>
              </a:spcAft>
              <a:buFont typeface="+mj-lt"/>
              <a:buAutoNum type="alphaUcPeriod"/>
            </a:pPr>
            <a:r>
              <a:rPr lang="hu-HU" dirty="0" smtClean="0"/>
              <a:t>1962</a:t>
            </a:r>
          </a:p>
          <a:p>
            <a:pPr marL="342900" indent="-342900">
              <a:spcAft>
                <a:spcPts val="1200"/>
              </a:spcAft>
              <a:buFont typeface="+mj-lt"/>
              <a:buAutoNum type="alphaUcPeriod"/>
            </a:pPr>
            <a:r>
              <a:rPr lang="hu-HU" dirty="0" smtClean="0"/>
              <a:t>1965-1973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2699792" y="4509120"/>
            <a:ext cx="20882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rgbClr val="FF0000"/>
                </a:solidFill>
              </a:rPr>
              <a:t>Megoldás</a:t>
            </a:r>
          </a:p>
          <a:p>
            <a:r>
              <a:rPr lang="hu-HU" sz="2000" b="1" dirty="0" smtClean="0">
                <a:solidFill>
                  <a:srgbClr val="FF0000"/>
                </a:solidFill>
              </a:rPr>
              <a:t>1 – E</a:t>
            </a:r>
          </a:p>
          <a:p>
            <a:r>
              <a:rPr lang="hu-HU" sz="2000" b="1" dirty="0" smtClean="0">
                <a:solidFill>
                  <a:srgbClr val="FF0000"/>
                </a:solidFill>
              </a:rPr>
              <a:t>2 – F</a:t>
            </a:r>
          </a:p>
          <a:p>
            <a:r>
              <a:rPr lang="hu-HU" sz="2000" b="1" dirty="0" smtClean="0">
                <a:solidFill>
                  <a:srgbClr val="FF0000"/>
                </a:solidFill>
              </a:rPr>
              <a:t>3 – D</a:t>
            </a:r>
          </a:p>
          <a:p>
            <a:r>
              <a:rPr lang="hu-HU" sz="2000" b="1" dirty="0" smtClean="0">
                <a:solidFill>
                  <a:srgbClr val="FF0000"/>
                </a:solidFill>
              </a:rPr>
              <a:t>4 – C</a:t>
            </a:r>
          </a:p>
          <a:p>
            <a:r>
              <a:rPr lang="hu-HU" sz="2000" b="1" dirty="0" smtClean="0">
                <a:solidFill>
                  <a:srgbClr val="FF0000"/>
                </a:solidFill>
              </a:rPr>
              <a:t>5 – B</a:t>
            </a:r>
          </a:p>
          <a:p>
            <a:r>
              <a:rPr lang="hu-HU" sz="2000" b="1" dirty="0" smtClean="0">
                <a:solidFill>
                  <a:srgbClr val="FF0000"/>
                </a:solidFill>
              </a:rPr>
              <a:t>6 - A</a:t>
            </a:r>
            <a:endParaRPr lang="hu-H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8.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286644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239001"/>
              </p:ext>
            </p:extLst>
          </p:nvPr>
        </p:nvGraphicFramePr>
        <p:xfrm>
          <a:off x="1475656" y="2204864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Vezető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ország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Hruscsov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Szovjetunió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Kennedy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USA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Mao-Ce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Tung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Kína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Kim </a:t>
                      </a:r>
                      <a:r>
                        <a:rPr lang="hu-HU" dirty="0" err="1" smtClean="0"/>
                        <a:t>Ir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Szen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Észak Korea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Mahatma</a:t>
                      </a:r>
                      <a:r>
                        <a:rPr lang="hu-HU" dirty="0" smtClean="0"/>
                        <a:t> Gandhi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India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Fidel Castro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Kuba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Konrad Adenauer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NSZK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6072198" cy="441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9.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Vissza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1428728" y="4214818"/>
            <a:ext cx="4090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214546" y="3786190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928926" y="3714752"/>
            <a:ext cx="3834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2857488" y="4357694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4071934" y="2928934"/>
            <a:ext cx="5373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3071802" y="2357430"/>
            <a:ext cx="6126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428728" y="3357562"/>
            <a:ext cx="409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357422" y="4929198"/>
            <a:ext cx="3994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2357422" y="2571744"/>
            <a:ext cx="4267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2643174" y="2786058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3214678" y="4834606"/>
            <a:ext cx="5854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3214678" y="4357694"/>
            <a:ext cx="5854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3714744" y="5143512"/>
            <a:ext cx="5934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785786" y="4786322"/>
            <a:ext cx="360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6357950" y="1714488"/>
            <a:ext cx="25003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Spanyolország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Franciaország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Nagy Britannia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Németország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Olaszország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Magyarország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Lengyelország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Norvégia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Svédország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Finnország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Szovjetunió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Románia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Bulgária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Törökország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5927" y="647688"/>
            <a:ext cx="8229600" cy="909104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10. Megoldás</a:t>
            </a:r>
            <a:endParaRPr lang="hu-HU" dirty="0"/>
          </a:p>
        </p:txBody>
      </p:sp>
      <p:sp>
        <p:nvSpPr>
          <p:cNvPr id="30" name="Téglalap 29"/>
          <p:cNvSpPr/>
          <p:nvPr/>
        </p:nvSpPr>
        <p:spPr>
          <a:xfrm>
            <a:off x="7786710" y="6274378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649770"/>
              </p:ext>
            </p:extLst>
          </p:nvPr>
        </p:nvGraphicFramePr>
        <p:xfrm>
          <a:off x="469363" y="1844824"/>
          <a:ext cx="8064897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Szocialista</a:t>
                      </a:r>
                      <a:r>
                        <a:rPr lang="hu-HU" baseline="0" dirty="0" smtClean="0"/>
                        <a:t> tömb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Nyugati kapitalista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Vezető</a:t>
                      </a:r>
                      <a:r>
                        <a:rPr lang="hu-HU" baseline="0" dirty="0" smtClean="0"/>
                        <a:t> hatalom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Szovjetunió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USA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Katonai szövetség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Varsói Szerződés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NATO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Gazdasági szövetség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KGST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EGK (Közös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Piac)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Gazdaság útja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tervgazdálkodás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piacgazdaság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Politikai rend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Egypártrendszer - diktatúra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demokrácia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3107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500958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79512" y="1720840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„Az atomfegyverek igazából nem fegyverek, hanem politikai eszközök, amelyek a „szuperhatalomságot” katonai tekintetben „ámítássá” degradálják, mert ha használatba kerülnek, végső soron a „szuperség” és a hatalom együtt szűnik meg… Ha egy helyiségben, amelynek padlóját benzin borítja, két olyan ember ül, akik egyikének öt gyufája van, míg a másiknak csak négy, az első gyufaszál meggyújtása után minden további kalkuláció érdektelen.”</a:t>
            </a:r>
          </a:p>
        </p:txBody>
      </p:sp>
      <p:sp>
        <p:nvSpPr>
          <p:cNvPr id="6" name="Téglalap 5"/>
          <p:cNvSpPr/>
          <p:nvPr/>
        </p:nvSpPr>
        <p:spPr>
          <a:xfrm>
            <a:off x="179512" y="3717032"/>
            <a:ext cx="87140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,,az oroszok egy olyan összecsapásra </a:t>
            </a:r>
            <a:r>
              <a:rPr lang="hu-HU" dirty="0" smtClean="0"/>
              <a:t>készülnek</a:t>
            </a:r>
            <a:r>
              <a:rPr lang="hu-HU" dirty="0"/>
              <a:t>, amelynek talán sosem lesz vége, és ők úgy látják, hogy már eddig is számos előnyt gyűjtöttek. Észben kell tartani, hogy volt idő, amikor a kommunista párt az orosz nemzeti életben csak egy kicsiny kisebbségét alkotott, míg a mai szovjet hatalom kihat a világ egész közösségére”. Emiatt ,,szilárd </a:t>
            </a:r>
            <a:r>
              <a:rPr lang="hu-HU" dirty="0" smtClean="0"/>
              <a:t>…. politikára </a:t>
            </a:r>
            <a:r>
              <a:rPr lang="hu-HU" dirty="0"/>
              <a:t>van szükség, melynek célja, hogy szembesítse az oroszokat egy megváltoztathatatlan ellenerővel </a:t>
            </a:r>
            <a:r>
              <a:rPr lang="hu-HU" dirty="0" smtClean="0"/>
              <a:t>mindenhol</a:t>
            </a:r>
            <a:r>
              <a:rPr lang="hu-HU" dirty="0"/>
              <a:t>, ahol ők a betolakodás jeleit mutatják a békés és biztonságos világ érdekeibe”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201090" y="1380411"/>
            <a:ext cx="4442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Kölcsönös elrettentés politikája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01090" y="576925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Feltartóztatás politikája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Megoldás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1615014"/>
            <a:ext cx="2600325" cy="176212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653114"/>
            <a:ext cx="2657475" cy="172402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4352795"/>
            <a:ext cx="2381250" cy="112395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3950" y="1480476"/>
            <a:ext cx="2143125" cy="2143125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95936" y="4342532"/>
            <a:ext cx="2857500" cy="160020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214282" y="3501008"/>
            <a:ext cx="2850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Potsdami konferencia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323528" y="5774534"/>
            <a:ext cx="3250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Szojuz-Apollo program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3681602" y="3623601"/>
            <a:ext cx="1927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rgbClr val="FF0000"/>
                </a:solidFill>
              </a:rPr>
              <a:t>Holdraszállás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6417311" y="1185877"/>
            <a:ext cx="2167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Berlini blokád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4112186" y="6039601"/>
            <a:ext cx="2850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Kubai rakétaválság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Párosítsa!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611560" y="2121823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FAO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UNESCO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WHO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UNICEF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WWF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IMF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059832" y="1844824"/>
            <a:ext cx="56166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Nemzetközi </a:t>
            </a:r>
            <a:r>
              <a:rPr lang="hu-HU" dirty="0"/>
              <a:t>Egészségügyi </a:t>
            </a:r>
            <a:r>
              <a:rPr lang="hu-HU" dirty="0" smtClean="0"/>
              <a:t>Szervezet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Nemzetközi Valutaalap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</a:t>
            </a:r>
            <a:r>
              <a:rPr lang="hu-HU" dirty="0"/>
              <a:t>Élelmezésügyi és Mezőgazdasági Világszervezet</a:t>
            </a:r>
            <a:r>
              <a:rPr lang="hu-HU" dirty="0" smtClean="0"/>
              <a:t> </a:t>
            </a:r>
            <a:endParaRPr lang="hu-HU" dirty="0"/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Egyesült Nemzetek Nevelésügyi</a:t>
            </a:r>
            <a:r>
              <a:rPr lang="hu-HU" dirty="0"/>
              <a:t>, Tudományos és Kulturális </a:t>
            </a:r>
            <a:r>
              <a:rPr lang="hu-HU" dirty="0" smtClean="0"/>
              <a:t>Szervezete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/>
              <a:t>Egyesült Nemzetek Nemzetközi Gyermek </a:t>
            </a:r>
            <a:r>
              <a:rPr lang="hu-HU" dirty="0" smtClean="0"/>
              <a:t>Gyorssegélyalapja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/>
              <a:t>Természetvédelmi Világalap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Melyik fogalomra ismer?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583670"/>
              </p:ext>
            </p:extLst>
          </p:nvPr>
        </p:nvGraphicFramePr>
        <p:xfrm>
          <a:off x="323528" y="1714488"/>
          <a:ext cx="8212874" cy="4126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4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70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706">
                <a:tc>
                  <a:txBody>
                    <a:bodyPr/>
                    <a:lstStyle/>
                    <a:p>
                      <a:r>
                        <a:rPr lang="hu-HU" dirty="0" smtClean="0"/>
                        <a:t>1. Szojuz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A: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amerikai űrhajózási hordozórakéta</a:t>
                      </a:r>
                      <a:endParaRPr lang="hu-H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2. Apollo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B: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Egy személy, vagy csoport erőszakkal fenntartott hatalomgyakorlása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706">
                <a:tc>
                  <a:txBody>
                    <a:bodyPr/>
                    <a:lstStyle/>
                    <a:p>
                      <a:r>
                        <a:rPr lang="hu-HU" dirty="0" smtClean="0"/>
                        <a:t>3. </a:t>
                      </a:r>
                      <a:r>
                        <a:rPr kumimoji="0" lang="hu-H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bruttó hazai termék</a:t>
                      </a:r>
                      <a:endParaRPr lang="hu-H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C: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egy országban egy adott év alatt előállított termékek és szolgáltatások értéke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4.</a:t>
                      </a:r>
                      <a:r>
                        <a:rPr lang="hu-HU" baseline="0" dirty="0" smtClean="0"/>
                        <a:t> </a:t>
                      </a:r>
                      <a:r>
                        <a:rPr kumimoji="0" lang="hu-H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„feltartóztatás” politikája</a:t>
                      </a:r>
                      <a:endParaRPr lang="hu-H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D: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szovjet, később orosz</a:t>
                      </a:r>
                      <a:r>
                        <a:rPr kumimoji="0"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űrhajózá-si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hordozórakéta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5. </a:t>
                      </a:r>
                      <a:r>
                        <a:rPr kumimoji="0" lang="hu-H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diktatúra</a:t>
                      </a:r>
                      <a:endParaRPr lang="hu-H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E:</a:t>
                      </a:r>
                      <a:r>
                        <a:rPr lang="hu-HU" baseline="0" dirty="0" smtClean="0"/>
                        <a:t>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 gazdasági, illetve katonai </a:t>
                      </a:r>
                      <a:r>
                        <a:rPr kumimoji="0"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segítségnyúj-tással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beavatkozik azon országokban, ahol a </a:t>
                      </a:r>
                      <a:r>
                        <a:rPr kumimoji="0" lang="hu-H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kommunizmus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térhódítása fenyeget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4. Rendezze időrendbe!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286644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357147"/>
              </p:ext>
            </p:extLst>
          </p:nvPr>
        </p:nvGraphicFramePr>
        <p:xfrm>
          <a:off x="1571604" y="2000240"/>
          <a:ext cx="6096000" cy="4114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Esemény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EGK </a:t>
                      </a:r>
                      <a:r>
                        <a:rPr lang="hu-HU" baseline="0" dirty="0" smtClean="0"/>
                        <a:t>megalakulása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NATO</a:t>
                      </a:r>
                      <a:r>
                        <a:rPr lang="hu-HU" baseline="0" dirty="0" smtClean="0"/>
                        <a:t> megalakulása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KGST </a:t>
                      </a:r>
                      <a:r>
                        <a:rPr lang="hu-HU" baseline="0" dirty="0" smtClean="0"/>
                        <a:t>megalakulása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ENSZ</a:t>
                      </a:r>
                      <a:r>
                        <a:rPr lang="hu-HU" baseline="0" dirty="0" smtClean="0"/>
                        <a:t> megalakulása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Varsói Szerződés </a:t>
                      </a:r>
                      <a:r>
                        <a:rPr lang="hu-HU" baseline="0" dirty="0" smtClean="0"/>
                        <a:t>megalakulása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62436"/>
            <a:ext cx="188595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247855"/>
            <a:ext cx="184785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337" y="1617668"/>
            <a:ext cx="187642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234" y="151923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66" y="1535118"/>
            <a:ext cx="18478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2" y="1427168"/>
            <a:ext cx="173355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5. Kire ismer a képeken?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8" action="ppaction://hlinksldjump"/>
              </a:rPr>
              <a:t>Megoldás</a:t>
            </a:r>
            <a:endParaRPr lang="hu-HU" dirty="0"/>
          </a:p>
        </p:txBody>
      </p:sp>
      <p:sp>
        <p:nvSpPr>
          <p:cNvPr id="1036" name="AutoShape 12" descr="data:image/jpeg;base64,/9j/4AAQSkZJRgABAQAAAQABAAD/2wCEAAkGBxQTERQUEhQWFhUXGBgaGRYVGBcXFxccHRUXFxgYFRcYHCggGBwlHBUXITEhJSkrLi4uFx8zODMsNygtLisBCgoKBQUFDgUFDisZExkrKysrKysrKysrKysrKysrKysrKysrKysrKysrKysrKysrKysrKysrKysrKysrKysrK//AABEIAMoAkAMBIgACEQEDEQH/xAAcAAACAwADAQAAAAAAAAAAAAAEBQMGBwECCAD/xABCEAACAQIEAwYDBQUHAwUBAAABAgMAEQQSITEFBkETIlFhcYEHkaEUIzJCUnKxwdHwJDNigpKy4UNT8RdjdIOiFf/EABQBAQAAAAAAAAAAAAAAAAAAAAD/xAAUEQEAAAAAAAAAAAAAAAAAAAAA/9oADAMBAAIRAxEAPwCEG1cg19bWpUX+rUEsa3o+COh4IqZ4eOglgjo2JB0r7Dx0wgw9BHDDeiok8qlEYUXNgALknQAeJJ2FZ5zL8TACYuHqJCdO3IuPSKP837TaeANBfcfjYoFDTOqA7ZjqfQbmkMvO2EBsHv6GMf7nrL8PwDFYuYGVwZJDq8pLt7hQdB4Dan7/AA8EaZ5MYqAJnYtFtob2+9BtoNxfWgv+F5kw0mzW9gQPMlCbe9No2VlDKQwOxUgg+4rCsfgsMgzw45JXUXAWJ0a+misHOXrrRXB+csThzo3aDqHNifVgNT6g+tBthjrqyUi5Y50w+LIS/ZzH/pvpm/YP5qtHZ+VAteOh3jt0ps8NDSx0CqVbVFTGSOh2h8qCjWoiFKiQUbAKAnDptTOCLSh8KnrTXDxUE+GipnBD4VDh46r/AMTuLnDcPfIbSTsIUI6XBLkeeQH3NBn3xF5zOLc4fDt/ZkNiw2nI/MfFB0HXfWqdGlRKbAW2qWGQse6t7ewHqToKBry/jBDiopWd0UMM7LfNl6g21Kk2uPCm/PXGY8VLEI5O1EcfeKgrEXLE3UHewA1qvQYVnICmO52GZmY+gQGjRwYi6tPEjDdXWYEeoyXFAvYmuhX+ulMX4NL+WbCv5CYIT7SKo+tB4zDSwi8sMiD9RF09pFuh+dBAddD6+/iPA1p3IXxE1XD45t9ExDH2Czfwf51lqPc6V1Y+lj8qD1RloaaOsv8AhdzzYrg8U3d0EErHb/2nJ3G2U+3UVqzjxoAJYaGaOmMgoR1oM6iFMMKtAQCmmGWgYYZdqdYVKV4VadYVKAyFKzD48Of7AvQ/aG9wIQPoxrVYlrPPjrw8tg8PMNexms37MiZf9yp86DGGN6KXYeH0HpTvkzlA4vPLNL2GGj0aU5QWPVYy/dFtLsbjWwub2t8XFODYfuwwHEkfnWMy6+c0xCfIAUBnw24M6RRyRTIJMQFkJKBjGivbIO8C2azC/QsD0sYvitxLDTnDtDNE7gyowjdXOUBDdyp0ysMov+pq7QfE7CpcR4Xsgdx2uHS++4QGp4/iBgGBzQQ+mfDk/wD6UUGdZfevsPM8RvGxQn9JIB9QNG9wa0mLiHC8TfNhlB8U7Jm9hBIW+lQYnlDh0pyw4hoJP0Ow1/8ArnCsfZqDMcaVY5nUA/qjAQ/5lHdb5CgJQR1uPH+YOxq/8a+G2MjBMWSdddEJR/ZH39mqmY7hkqKxkhmjCmxMkUiAeAJYAD50AGlrVunw05r+2Ycxyn7+EAMTu6bK/rpY/wDNYMDY095N439kxkM35bhXt+hzlb5aH2oPRTChzRTLqRUEgoM1hpnhjSuE02wq0DjBi9O8MKT4MU6w1AdHQfMvCRi8JPhz/wBRGCnazWupv0sQKOjFT5ARboaDzZMk0yLhUBePDflCnJnNy0kg/M1wbXICgEnpVbmlzHVswG3h/lGw9q0Tm/jmHiinwuEMsjSuzzYiQ5c9za12UGQBQF0sNOtZ92AOx+ov+6gFY+1cB/OjVQjYKPYmpYnIIuEYfpOcA+uVgfrQK3UHdQfrRmGx0qDKkjBP0Ekp/oa6/SjI8PM98iFvJEka3lpf99fTYWcDvRkftIw/3CgZ8K5yxuGAyOwTTpnjt4dmxy/LLWicF+JkOJQQYxcvaDs2dP7nvd0EhiTENb3NwPGsoKSuuQQu234EZj8gtM+F8lY6TvCB4h0aa0YPjdW7x+VA15v+HT4bO+Ek+0QxqGYZlM0akGzOFADqcrd4eG29Uh0upHQg1fOH84TYfBzYGaBroCoOfIyKdgQVOaO+osdL6abUEtZdBc20HifDTztQem+B4rtcLh5Tu8UZPrlF/rRLiunBsF2OHgiO8cSKfUKL/Wp3SgzaGKmuGj8qHhjpjAtAwwS06w60rwq04w4oDIxUwFRx1MKDJ/jHwRTImJd7AgR7XyhQzlvMm4Hlr41m2D4XHIyiOQ6lVuUylGfSO+uoLaa/WtW5jxEeNLxk2fDzyAIfziygMPG2Ugj+dIeJxSJEyRMqZrZgIstwD5G5a9rHoTQD8icvYOfDtLOr51zK6NmXKVYju2AuSQdLk0u4hwrDKbdsYFJ0zxsXIGxa40AvWjYfg8YwSYVzdZFIcXudevrfWguZOXbpEqFT2Vu42oDaak7200Jv9KCtcvcFBF8JxQFwQQFYLYeaaGrLDxLFq2TEuH8HUZfnSjgnK2GZSk0ALXzZ0lLEdBkcWKbnY1aYuDKLAs5UWAzG58NT1PnQSYWQgXBIqPE4m5NzpXDuBoKXlvvFUEktsANdPSgpHP8Agz2kTorM7hosoUszXUkAKouToaefDj4ayRyJiscuQoQ0UB1YN0eW2gtuF8d9hVw5e4aTiu0kjYdmpyFgbZm7t1PUhQdv1VbGoIDUTipmqFzQUiCOmECVBBHTKGOgJw1NIaBgSmEAoCkqUGo467saDOIuF4c4jEdpHd+2kuQzKT3iRsfOvuI4/DR4iOBiE7pfU9bgC5PXcj0oniahMdPfQMUb5oB/Csl47gppsU7sRaR7ISfy3yrYeFhQa6nF8PJMFjmTTSxdM2nle9MxiUn7rDvLp1B9iNelZLg+BYUl0kVQI3C9rE33v4Q2cFr3sb7D51p2LwixRxtDrksDc5mYHqT43/fQHx4VY/wrp5fx8aDxvEDsKklx6lLg6/upNiLa3NB1E5J3oTD437OTMbXlfLmKsyxqCBnfL+FAWuTpuK6ubKW/r3qx8DXs4VzC5kXUBWJUEXC2HTveW4oCoeDZZo5DPO8yWJYyEIQTqnYr3AvtfTerI1BcOiJ77aeW/kBfra2/UmjXoIHqAmpZNaiK0Fbw6UwhWoII9qOiSgnhFGRVBGKKjFBOtdyuldUqRTQZx8QoSmKQg27aIqD/AIkNiP8AS6/KsynM8eLKuY48rDLNPGzRgAaBbadd6274g8EfE4U9lrNEe0jA3YgG6e4+oFZvwUfbkHeBFtVN9+vnegiwcsjFv7Vwpc2pjMcozHUblgy+xpzJxnERgfcq8Q0cxSNJlG2ZcyKSPmfWjYeSdbh1Yr0Kg/I79KZ4nBFEs2gtrppQJk2ut8p1sagxEptUcmMWM5SRbpSvjHFlAsupPhQGS4rNaMbtoPcVcvh9weUYOF8VJK0jICY3IARdcqGygmw8TWf8CwjZjK+/Qe1bbhY7IoPRVH0F6CS1RvUpNRSUA8lRipWqM0CtFqeMV1iWiUWgljFEIKijWilFB3Fdq4WuJZQoLMQoAuWJAAA3JJ2FB9JIFBLEBQCSSbAAbkk7Dzrzli+ZOyx2Inwf9xJKzoraBgT3mXwzNmI9ab/E74gti/uMKSML+ZxoZz76iPTbr10tVFjBeJbDVb3t1G/01+dBov8A6noLMInDEd4dAfEEbiheKfEFplyQxm53Z7gD0HWs7Zqb8AwrO4AFA8wnDpJDmZyT5/yo3C8KObXU1ZuHcGyga0xh4eq3J0A6+FAqIEcTFtABr8q0Xl3j8GNhE2HfMvUbMjWByuu6mxH0rLeauKIikk6hWsnhcWu3+I6adB61R+TuYpcBiVkj1BAEidJFHS56jUg9D6mg9OMajahuF8TjxESzQsGRhoR08VYdGGxFE0ETCo8tSuKiBoA41ohRXIUAXNKeL8x4fDlRLKis18qG7SNbcJGgJJ8jQPEqTMKy7m74hYiFVOHgCAkWkxYCM2hJyYXMHC9C5sBVM4hzRxGSNxPimQZCMkeWMtqABdRe+vQ3oNp5l51wuCFpXzSWuIkF3PTXog82IrEuc+e8Rj2IY9nAD3YUY2PnI2mdvoL7daB4DwSTEMHcSCAyIss4sSC7lAe+byHPobXt1qTnHhRw0kcDMGdFZWZRYNaV8ptc27poFTL3TUWBlyuVJsCRr4HofSisujDzNATjb5GgtOAwkNwJ1yH9Q1Q/Larjw/l1QA0OVl/UhDD5iqBwbjRVcjrnA8ddPGj5eNHDoZMMxRm7oy6W3113Oh38KDUII8q3JsANbkCl3EOJXOSElj+oDuqfIn8R8/8AzVE4JzJM2JRMRIZFksveAAD6kWt43t8quGNxrAWjUEW32t5nw0oKFzPHlZUJuW7zE+H/ACT9DSPBrdyam4pjjITKx32/ZH4Rb0196ay8H7FpoiWE0GTtkYC1mC6xspN8pdbg/qv0oGfJ/Mc2BkMqKzwMwWVLHI5tcFWPdWUAj1Gh6W3Hg/F4sVEJYGzKdD0Knqrjoay7A8sCfhSlO3MqAkRQlLO0nZyntEewNh2YvcEAaUi5XxuIwuIniRmilaKVSNDaSNTIhIOhtlYeebzoN5aozWVcv/GEkAYyEHb7yHT/AFRsf3Gr/wAG5owmK/uJ0Zv0N3JB/kaxPtegyvmb4kYiYhIAYIwxu0bfeuNlAZhZBbewPrVWw3F5kziLLBf8RiH3j3v/AHkzEyMd9bjelsu4PnRBoIZo8xLHVjuxJLH9pjqfeiwHbDBRlzNPFCpfb8DuQx/SC8WvgagFEFnUYbslJcSSTKACxZ80Sp3RuB9ntbzNBu6rDh4jHnuhOXQLaNIVtJIQAQBmG9vxyAdRWPc29ri8azBbN2YkcOyqIQzM9pnJsmVWUG/kN9KZ8wcwSTyN2SxQnQ4iZSOzjYbkva8slzYb2tZQSS4q+KlvEY8OpWG4Ylh95iHFyHl3JAucqbC5JuxvQSnB2UurxyrmKsYmJCaLkzhlVlzHPYkW7u99K+4byvisWJGwsJlCFc9mRTdgSAM7C5sNfUeNCJFNBOFiKvI2UJ2dpEmD2yrY/iDaAqwGt9rXr0fyxwYYXDpEAoO7BdQCfyqx1ZV/CCdSLE60Hm2fCTYaQLNG8ba92RSpI62vv6i4rvxOMiOAdGzN5bgfxPzr0hzFy9DjYTFOtx+Vh+OM9GQ9D9D1rz7zVwKfBzLh8QbqmYxMB3WRmBLJ7gXHQ+xIC4fhc2JZxhrFoY2l3t+Ei2XTVr2tVr5k40v2JDGbNilB06Ja8h+fd96rXAOIYjDSLNhb3QDOArMjLfMUlIFgCPfqNqufJXIZxsn2jEKyYMMxhhY2Z1LFgvisQJt/i9NwR8qcsGZTjprphMM6O3dYtIqd9uzAHeAIUH1PhS3FcwLLxCfEyKUinLq4FyyIyhQ3mVKqxHkQOlekzhU7MxZF7MqUyAWXLa2UAbC1eauaeWJMFiXga7BbFGO7xm+Vj56EHzFBcuS+Py4eQwumZw0YZVYd4KOzDI50IKlBc2BGRrgBgW3NODT7Zw/EBJVeWRkYygKzZVfKJEGxC7EbjfpWc4HENJECDafDDQ9Xh6HzMZOUjqjj9Ju5j440kmGLSSkRnESkSHMIiIMqJGxBLLo5ude8B0vQUbDKDkud1X/aKIdSDcdPDpUDQ5Qqn9Kj6UYmqg/P+vlQcSDuj1qRtq6qLg1yDoPlQcMbAk9ATTniOFELRmeRowsSoqRkCaXQlyv/AGkzOwLtv+UNvSiQEggbmo48Oq69aCeWQy5EOWGJT3EUHIg8SNWdrbs1yfpU8M4cENo46DY+a0Mm/wDGpcHwyXESpHApMrHujb1LHoo3J/8AFAXwDiKYPGRYh4u0CMbqNCDYrmXpmFybHevRXCeIxYiJJoXEiONGH7iOhG1qwHm3libByBJrMrfglQEI+2YAfkYfpPTUX1t9ynzTNw6YvGC0L/3sN9G/xJ+lx49dj0sHosVXudeWUx+GaI2Ei96Jz+VrbHybY0x4HxmHFwrNh3DofZlPVXXdWHhRs0mUeZ0A8+ntQZx8M+CGTCvHisPZUkKFJV0YgKWYC9ic+cFragLY2rS0W1cRR2Ft/PxPU13oOQKo3xV5d+0YYTov3uHDHTdozrIvnawYfs+Zq7sTXO4oPLGd4pFliIzKbgEXUjqrDqpGhHgTRU8aBS8RHZupCAuC6lvxRuL5syC4udCCp1vVh5/5dGDxRRBaKQF4/AC9mQfskj2IqpJCFJI3/rSgFxG5rvGLraumJOtTw6Cg6If68a+c2I9R/wA1yx1866Obi/gRQEmuh1rjNXzUHZSbgAEkmwAFySdAABuSa3X4e8oDBRF5BfEygZ+oQbiJeml9SNz5AVW/hNyl+HGzr/8AHU+95T5nZfc+FaoKAXifDIsTE0UyB43GoP0IPQjcEbVhHOvKEuBks13hY/dzWG/6HsLK/roenUD0ATr/AFrQ+OwSTxvHKgeNxZg3X+Xkd70HnTlnmGbATdrAdDYPE34JAOjeB8G6eY0reuWOY4MenbQn8OhjbR42O+cfuPUXrFubeTJsG8hCtJh1Iyz6EC/5ZLahhsTa22utqU8G4lNhZRLA2Rxv1Vh+l1/MKD06r1yKrHKvNcWMjuCEmA78RO3mpP4l86dSYk6ar9b0BbDrXYN1oNcQb7qfc38rVNGbDXT30HvQVn4mcG+0YFiou8P3ieNgO+o9Vv8AIVkHKnBPtuKSDtMikMzMLE2UA2W+l9Rv51qnMXxMwWHZolJxEmoKxWKDoQ8h7vsLmsVwGOkgkSSFzG6G6sutvIg3uLaG9A0+IHKwwGIRFcukiFlLAZhY5WDW03I186QqtHcY4tNi5e1xD52tYWACgb2UCwFDLtQQA33qKYaGvk2riT+vlQdklvXDyUPF0rsx1oH3LHOmLwLfdPniJ70MmqHzU7xnzGniDW18o8/YTHd1W7Oa1zDJox842/C49NfECvPCGoMabC40IUkEbg+IPQ0HrTNc13YHxt59faqd8LcU8mARpHZ28XYsdh1NXA0HDYdSpUqCpBBUi4IO4YHesc555FfCEy4RGfDkHMLhmg2te+rJ/i1Itr41s4rgDWg83YLESROskTlHBurDp/MeVbbyjxz7bhzI4KMmj2FkuBfMrdfTpWRc2RhMVOqAKFlcAKAABcWAA2q2YiVk/wD5ioxUfZ81lJAzdoozWH5tTrvQMuL/ABTwyArh43ncXF2UwpceJcBj7Cs65i5xxmMuJpSkf/ZhGRP8x/E/ubeVOvjHCq4uMqoBeIFiAAWN92I3PmaoJagkKKLZRtXUmomNcXoCY7fWjeH4PtmZcwWylhfrawsLka63t5UtU1PhD30/aH76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38" name="AutoShape 14" descr="data:image/jpeg;base64,/9j/4AAQSkZJRgABAQAAAQABAAD/2wCEAAkGBxQTERQUEhQWFhUXGBgaGRYVGBcXFxccHRUXFxgYFRcYHCggGBwlHBUXITEhJSkrLi4uFx8zODMsNygtLisBCgoKBQUFDgUFDisZExkrKysrKysrKysrKysrKysrKysrKysrKysrKysrKysrKysrKysrKysrKysrKysrKysrK//AABEIAMoAkAMBIgACEQEDEQH/xAAcAAACAwADAQAAAAAAAAAAAAAEBQMGBwECCAD/xABCEAACAQIEAwYDBQUHAwUBAAABAgMAEQQSITEFBkETIlFhcYEHkaEUIzJCUnKxwdHwJDNigpKy4UNT8RdjdIOiFf/EABQBAQAAAAAAAAAAAAAAAAAAAAD/xAAUEQEAAAAAAAAAAAAAAAAAAAAA/9oADAMBAAIRAxEAPwCEG1cg19bWpUX+rUEsa3o+COh4IqZ4eOglgjo2JB0r7Dx0wgw9BHDDeiok8qlEYUXNgALknQAeJJ2FZ5zL8TACYuHqJCdO3IuPSKP837TaeANBfcfjYoFDTOqA7ZjqfQbmkMvO2EBsHv6GMf7nrL8PwDFYuYGVwZJDq8pLt7hQdB4Dan7/AA8EaZ5MYqAJnYtFtob2+9BtoNxfWgv+F5kw0mzW9gQPMlCbe9No2VlDKQwOxUgg+4rCsfgsMgzw45JXUXAWJ0a+misHOXrrRXB+csThzo3aDqHNifVgNT6g+tBthjrqyUi5Y50w+LIS/ZzH/pvpm/YP5qtHZ+VAteOh3jt0ps8NDSx0CqVbVFTGSOh2h8qCjWoiFKiQUbAKAnDptTOCLSh8KnrTXDxUE+GipnBD4VDh46r/AMTuLnDcPfIbSTsIUI6XBLkeeQH3NBn3xF5zOLc4fDt/ZkNiw2nI/MfFB0HXfWqdGlRKbAW2qWGQse6t7ewHqToKBry/jBDiopWd0UMM7LfNl6g21Kk2uPCm/PXGY8VLEI5O1EcfeKgrEXLE3UHewA1qvQYVnICmO52GZmY+gQGjRwYi6tPEjDdXWYEeoyXFAvYmuhX+ulMX4NL+WbCv5CYIT7SKo+tB4zDSwi8sMiD9RF09pFuh+dBAddD6+/iPA1p3IXxE1XD45t9ExDH2Czfwf51lqPc6V1Y+lj8qD1RloaaOsv8AhdzzYrg8U3d0EErHb/2nJ3G2U+3UVqzjxoAJYaGaOmMgoR1oM6iFMMKtAQCmmGWgYYZdqdYVKV4VadYVKAyFKzD48Of7AvQ/aG9wIQPoxrVYlrPPjrw8tg8PMNexms37MiZf9yp86DGGN6KXYeH0HpTvkzlA4vPLNL2GGj0aU5QWPVYy/dFtLsbjWwub2t8XFODYfuwwHEkfnWMy6+c0xCfIAUBnw24M6RRyRTIJMQFkJKBjGivbIO8C2azC/QsD0sYvitxLDTnDtDNE7gyowjdXOUBDdyp0ysMov+pq7QfE7CpcR4Xsgdx2uHS++4QGp4/iBgGBzQQ+mfDk/wD6UUGdZfevsPM8RvGxQn9JIB9QNG9wa0mLiHC8TfNhlB8U7Jm9hBIW+lQYnlDh0pyw4hoJP0Ow1/8ArnCsfZqDMcaVY5nUA/qjAQ/5lHdb5CgJQR1uPH+YOxq/8a+G2MjBMWSdddEJR/ZH39mqmY7hkqKxkhmjCmxMkUiAeAJYAD50AGlrVunw05r+2Ycxyn7+EAMTu6bK/rpY/wDNYMDY095N439kxkM35bhXt+hzlb5aH2oPRTChzRTLqRUEgoM1hpnhjSuE02wq0DjBi9O8MKT4MU6w1AdHQfMvCRi8JPhz/wBRGCnazWupv0sQKOjFT5ARboaDzZMk0yLhUBePDflCnJnNy0kg/M1wbXICgEnpVbmlzHVswG3h/lGw9q0Tm/jmHiinwuEMsjSuzzYiQ5c9za12UGQBQF0sNOtZ92AOx+ov+6gFY+1cB/OjVQjYKPYmpYnIIuEYfpOcA+uVgfrQK3UHdQfrRmGx0qDKkjBP0Ekp/oa6/SjI8PM98iFvJEka3lpf99fTYWcDvRkftIw/3CgZ8K5yxuGAyOwTTpnjt4dmxy/LLWicF+JkOJQQYxcvaDs2dP7nvd0EhiTENb3NwPGsoKSuuQQu234EZj8gtM+F8lY6TvCB4h0aa0YPjdW7x+VA15v+HT4bO+Ek+0QxqGYZlM0akGzOFADqcrd4eG29Uh0upHQg1fOH84TYfBzYGaBroCoOfIyKdgQVOaO+osdL6abUEtZdBc20HifDTztQem+B4rtcLh5Tu8UZPrlF/rRLiunBsF2OHgiO8cSKfUKL/Wp3SgzaGKmuGj8qHhjpjAtAwwS06w60rwq04w4oDIxUwFRx1MKDJ/jHwRTImJd7AgR7XyhQzlvMm4Hlr41m2D4XHIyiOQ6lVuUylGfSO+uoLaa/WtW5jxEeNLxk2fDzyAIfziygMPG2Ugj+dIeJxSJEyRMqZrZgIstwD5G5a9rHoTQD8icvYOfDtLOr51zK6NmXKVYju2AuSQdLk0u4hwrDKbdsYFJ0zxsXIGxa40AvWjYfg8YwSYVzdZFIcXudevrfWguZOXbpEqFT2Vu42oDaak7200Jv9KCtcvcFBF8JxQFwQQFYLYeaaGrLDxLFq2TEuH8HUZfnSjgnK2GZSk0ALXzZ0lLEdBkcWKbnY1aYuDKLAs5UWAzG58NT1PnQSYWQgXBIqPE4m5NzpXDuBoKXlvvFUEktsANdPSgpHP8Agz2kTorM7hosoUszXUkAKouToaefDj4ayRyJiscuQoQ0UB1YN0eW2gtuF8d9hVw5e4aTiu0kjYdmpyFgbZm7t1PUhQdv1VbGoIDUTipmqFzQUiCOmECVBBHTKGOgJw1NIaBgSmEAoCkqUGo467saDOIuF4c4jEdpHd+2kuQzKT3iRsfOvuI4/DR4iOBiE7pfU9bgC5PXcj0oniahMdPfQMUb5oB/Csl47gppsU7sRaR7ISfy3yrYeFhQa6nF8PJMFjmTTSxdM2nle9MxiUn7rDvLp1B9iNelZLg+BYUl0kVQI3C9rE33v4Q2cFr3sb7D51p2LwixRxtDrksDc5mYHqT43/fQHx4VY/wrp5fx8aDxvEDsKklx6lLg6/upNiLa3NB1E5J3oTD437OTMbXlfLmKsyxqCBnfL+FAWuTpuK6ubKW/r3qx8DXs4VzC5kXUBWJUEXC2HTveW4oCoeDZZo5DPO8yWJYyEIQTqnYr3AvtfTerI1BcOiJ77aeW/kBfra2/UmjXoIHqAmpZNaiK0Fbw6UwhWoII9qOiSgnhFGRVBGKKjFBOtdyuldUqRTQZx8QoSmKQg27aIqD/AIkNiP8AS6/KsynM8eLKuY48rDLNPGzRgAaBbadd6274g8EfE4U9lrNEe0jA3YgG6e4+oFZvwUfbkHeBFtVN9+vnegiwcsjFv7Vwpc2pjMcozHUblgy+xpzJxnERgfcq8Q0cxSNJlG2ZcyKSPmfWjYeSdbh1Yr0Kg/I79KZ4nBFEs2gtrppQJk2ut8p1sagxEptUcmMWM5SRbpSvjHFlAsupPhQGS4rNaMbtoPcVcvh9weUYOF8VJK0jICY3IARdcqGygmw8TWf8CwjZjK+/Qe1bbhY7IoPRVH0F6CS1RvUpNRSUA8lRipWqM0CtFqeMV1iWiUWgljFEIKijWilFB3Fdq4WuJZQoLMQoAuWJAAA3JJ2FB9JIFBLEBQCSSbAAbkk7Dzrzli+ZOyx2Inwf9xJKzoraBgT3mXwzNmI9ab/E74gti/uMKSML+ZxoZz76iPTbr10tVFjBeJbDVb3t1G/01+dBov8A6noLMInDEd4dAfEEbiheKfEFplyQxm53Z7gD0HWs7Zqb8AwrO4AFA8wnDpJDmZyT5/yo3C8KObXU1ZuHcGyga0xh4eq3J0A6+FAqIEcTFtABr8q0Xl3j8GNhE2HfMvUbMjWByuu6mxH0rLeauKIikk6hWsnhcWu3+I6adB61R+TuYpcBiVkj1BAEidJFHS56jUg9D6mg9OMajahuF8TjxESzQsGRhoR08VYdGGxFE0ETCo8tSuKiBoA41ohRXIUAXNKeL8x4fDlRLKis18qG7SNbcJGgJJ8jQPEqTMKy7m74hYiFVOHgCAkWkxYCM2hJyYXMHC9C5sBVM4hzRxGSNxPimQZCMkeWMtqABdRe+vQ3oNp5l51wuCFpXzSWuIkF3PTXog82IrEuc+e8Rj2IY9nAD3YUY2PnI2mdvoL7daB4DwSTEMHcSCAyIss4sSC7lAe+byHPobXt1qTnHhRw0kcDMGdFZWZRYNaV8ptc27poFTL3TUWBlyuVJsCRr4HofSisujDzNATjb5GgtOAwkNwJ1yH9Q1Q/Larjw/l1QA0OVl/UhDD5iqBwbjRVcjrnA8ddPGj5eNHDoZMMxRm7oy6W3113Oh38KDUII8q3JsANbkCl3EOJXOSElj+oDuqfIn8R8/8AzVE4JzJM2JRMRIZFksveAAD6kWt43t8quGNxrAWjUEW32t5nw0oKFzPHlZUJuW7zE+H/ACT9DSPBrdyam4pjjITKx32/ZH4Rb0196ay8H7FpoiWE0GTtkYC1mC6xspN8pdbg/qv0oGfJ/Mc2BkMqKzwMwWVLHI5tcFWPdWUAj1Gh6W3Hg/F4sVEJYGzKdD0Knqrjoay7A8sCfhSlO3MqAkRQlLO0nZyntEewNh2YvcEAaUi5XxuIwuIniRmilaKVSNDaSNTIhIOhtlYeebzoN5aozWVcv/GEkAYyEHb7yHT/AFRsf3Gr/wAG5owmK/uJ0Zv0N3JB/kaxPtegyvmb4kYiYhIAYIwxu0bfeuNlAZhZBbewPrVWw3F5kziLLBf8RiH3j3v/AHkzEyMd9bjelsu4PnRBoIZo8xLHVjuxJLH9pjqfeiwHbDBRlzNPFCpfb8DuQx/SC8WvgagFEFnUYbslJcSSTKACxZ80Sp3RuB9ntbzNBu6rDh4jHnuhOXQLaNIVtJIQAQBmG9vxyAdRWPc29ri8azBbN2YkcOyqIQzM9pnJsmVWUG/kN9KZ8wcwSTyN2SxQnQ4iZSOzjYbkva8slzYb2tZQSS4q+KlvEY8OpWG4Ylh95iHFyHl3JAucqbC5JuxvQSnB2UurxyrmKsYmJCaLkzhlVlzHPYkW7u99K+4byvisWJGwsJlCFc9mRTdgSAM7C5sNfUeNCJFNBOFiKvI2UJ2dpEmD2yrY/iDaAqwGt9rXr0fyxwYYXDpEAoO7BdQCfyqx1ZV/CCdSLE60Hm2fCTYaQLNG8ba92RSpI62vv6i4rvxOMiOAdGzN5bgfxPzr0hzFy9DjYTFOtx+Vh+OM9GQ9D9D1rz7zVwKfBzLh8QbqmYxMB3WRmBLJ7gXHQ+xIC4fhc2JZxhrFoY2l3t+Ei2XTVr2tVr5k40v2JDGbNilB06Ja8h+fd96rXAOIYjDSLNhb3QDOArMjLfMUlIFgCPfqNqufJXIZxsn2jEKyYMMxhhY2Z1LFgvisQJt/i9NwR8qcsGZTjprphMM6O3dYtIqd9uzAHeAIUH1PhS3FcwLLxCfEyKUinLq4FyyIyhQ3mVKqxHkQOlekzhU7MxZF7MqUyAWXLa2UAbC1eauaeWJMFiXga7BbFGO7xm+Vj56EHzFBcuS+Py4eQwumZw0YZVYd4KOzDI50IKlBc2BGRrgBgW3NODT7Zw/EBJVeWRkYygKzZVfKJEGxC7EbjfpWc4HENJECDafDDQ9Xh6HzMZOUjqjj9Ju5j440kmGLSSkRnESkSHMIiIMqJGxBLLo5ude8B0vQUbDKDkud1X/aKIdSDcdPDpUDQ5Qqn9Kj6UYmqg/P+vlQcSDuj1qRtq6qLg1yDoPlQcMbAk9ATTniOFELRmeRowsSoqRkCaXQlyv/AGkzOwLtv+UNvSiQEggbmo48Oq69aCeWQy5EOWGJT3EUHIg8SNWdrbs1yfpU8M4cENo46DY+a0Mm/wDGpcHwyXESpHApMrHujb1LHoo3J/8AFAXwDiKYPGRYh4u0CMbqNCDYrmXpmFybHevRXCeIxYiJJoXEiONGH7iOhG1qwHm3libByBJrMrfglQEI+2YAfkYfpPTUX1t9ynzTNw6YvGC0L/3sN9G/xJ+lx49dj0sHosVXudeWUx+GaI2Ei96Jz+VrbHybY0x4HxmHFwrNh3DofZlPVXXdWHhRs0mUeZ0A8+ntQZx8M+CGTCvHisPZUkKFJV0YgKWYC9ic+cFragLY2rS0W1cRR2Ft/PxPU13oOQKo3xV5d+0YYTov3uHDHTdozrIvnawYfs+Zq7sTXO4oPLGd4pFliIzKbgEXUjqrDqpGhHgTRU8aBS8RHZupCAuC6lvxRuL5syC4udCCp1vVh5/5dGDxRRBaKQF4/AC9mQfskj2IqpJCFJI3/rSgFxG5rvGLraumJOtTw6Cg6If68a+c2I9R/wA1yx1866Obi/gRQEmuh1rjNXzUHZSbgAEkmwAFySdAABuSa3X4e8oDBRF5BfEygZ+oQbiJeml9SNz5AVW/hNyl+HGzr/8AHU+95T5nZfc+FaoKAXifDIsTE0UyB43GoP0IPQjcEbVhHOvKEuBks13hY/dzWG/6HsLK/roenUD0ATr/AFrQ+OwSTxvHKgeNxZg3X+Xkd70HnTlnmGbATdrAdDYPE34JAOjeB8G6eY0reuWOY4MenbQn8OhjbR42O+cfuPUXrFubeTJsG8hCtJh1Iyz6EC/5ZLahhsTa22utqU8G4lNhZRLA2Rxv1Vh+l1/MKD06r1yKrHKvNcWMjuCEmA78RO3mpP4l86dSYk6ar9b0BbDrXYN1oNcQb7qfc38rVNGbDXT30HvQVn4mcG+0YFiou8P3ieNgO+o9Vv8AIVkHKnBPtuKSDtMikMzMLE2UA2W+l9Rv51qnMXxMwWHZolJxEmoKxWKDoQ8h7vsLmsVwGOkgkSSFzG6G6sutvIg3uLaG9A0+IHKwwGIRFcukiFlLAZhY5WDW03I186QqtHcY4tNi5e1xD52tYWACgb2UCwFDLtQQA33qKYaGvk2riT+vlQdklvXDyUPF0rsx1oH3LHOmLwLfdPniJ70MmqHzU7xnzGniDW18o8/YTHd1W7Oa1zDJox842/C49NfECvPCGoMabC40IUkEbg+IPQ0HrTNc13YHxt59faqd8LcU8mARpHZ28XYsdh1NXA0HDYdSpUqCpBBUi4IO4YHesc555FfCEy4RGfDkHMLhmg2te+rJ/i1Itr41s4rgDWg83YLESROskTlHBurDp/MeVbbyjxz7bhzI4KMmj2FkuBfMrdfTpWRc2RhMVOqAKFlcAKAABcWAA2q2YiVk/wD5ioxUfZ81lJAzdoozWH5tTrvQMuL/ABTwyArh43ncXF2UwpceJcBj7Cs65i5xxmMuJpSkf/ZhGRP8x/E/ubeVOvjHCq4uMqoBeIFiAAWN92I3PmaoJagkKKLZRtXUmomNcXoCY7fWjeH4PtmZcwWylhfrawsLka63t5UtU1PhD30/aH76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1571603" y="1519230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6370881" y="1535118"/>
            <a:ext cx="61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3950374" y="1503342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2096106" y="4369495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4252700" y="4028488"/>
            <a:ext cx="633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410924" y="1667462"/>
            <a:ext cx="635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5500694" y="4214818"/>
            <a:ext cx="3000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  <a:endParaRPr lang="hu-HU" dirty="0"/>
          </a:p>
        </p:txBody>
      </p:sp>
      <p:sp>
        <p:nvSpPr>
          <p:cNvPr id="4" name="AutoShape 4" descr="Képtalálat a következőre: „gagarin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7" descr="Képtalálat a következőre: „neil armstrong”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Rendszerezze!</a:t>
            </a:r>
            <a:endParaRPr lang="hu-HU" dirty="0"/>
          </a:p>
        </p:txBody>
      </p:sp>
      <p:sp>
        <p:nvSpPr>
          <p:cNvPr id="6" name="Téglalap 5">
            <a:hlinkClick r:id="rId2" action="ppaction://hlinksldjump"/>
          </p:cNvPr>
          <p:cNvSpPr/>
          <p:nvPr/>
        </p:nvSpPr>
        <p:spPr>
          <a:xfrm>
            <a:off x="7358082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13793"/>
              </p:ext>
            </p:extLst>
          </p:nvPr>
        </p:nvGraphicFramePr>
        <p:xfrm>
          <a:off x="714348" y="1714488"/>
          <a:ext cx="7572428" cy="1163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6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Piacgazdaság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Tervgazdaság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709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83568" y="3068960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Termelőeszközök társadalmi tulajdona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Profitorientált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Piac szabályzó szerepe érvényesül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Állam elosztó szerepe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Állami tulajdon a döntő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Vállalkozások szabadsága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Munkanélküliség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Teljes foglalkoztatottság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7. Párosítsa a konfliktusokat!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107504" y="2500536"/>
            <a:ext cx="44644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u-HU" dirty="0"/>
              <a:t>Kubai rakétaválság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u-HU" dirty="0" smtClean="0"/>
              <a:t>Vietnami – amerikai háború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u-HU" dirty="0" smtClean="0"/>
              <a:t>Észak – Dél Koreai háború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u-HU" dirty="0" smtClean="0"/>
              <a:t>Arab-izraeli háború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u-HU" dirty="0" smtClean="0"/>
              <a:t>Berlini blokád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u-HU" dirty="0" smtClean="0"/>
              <a:t>India függetlenségi mozgalma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4361408" y="2492896"/>
            <a:ext cx="388843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lphaUcPeriod"/>
            </a:pPr>
            <a:r>
              <a:rPr lang="hu-HU" dirty="0" smtClean="0"/>
              <a:t>1947</a:t>
            </a:r>
          </a:p>
          <a:p>
            <a:pPr marL="342900" indent="-342900">
              <a:spcAft>
                <a:spcPts val="1200"/>
              </a:spcAft>
              <a:buFont typeface="+mj-lt"/>
              <a:buAutoNum type="alphaUcPeriod"/>
            </a:pPr>
            <a:r>
              <a:rPr lang="hu-HU" dirty="0" smtClean="0"/>
              <a:t>1948-1949</a:t>
            </a:r>
          </a:p>
          <a:p>
            <a:pPr marL="342900" indent="-342900">
              <a:spcAft>
                <a:spcPts val="1200"/>
              </a:spcAft>
              <a:buFont typeface="+mj-lt"/>
              <a:buAutoNum type="alphaUcPeriod"/>
            </a:pPr>
            <a:r>
              <a:rPr lang="hu-HU" dirty="0" smtClean="0"/>
              <a:t>1948-1973</a:t>
            </a:r>
          </a:p>
          <a:p>
            <a:pPr marL="342900" indent="-342900">
              <a:spcAft>
                <a:spcPts val="1200"/>
              </a:spcAft>
              <a:buFont typeface="+mj-lt"/>
              <a:buAutoNum type="alphaUcPeriod"/>
            </a:pPr>
            <a:r>
              <a:rPr lang="hu-HU" dirty="0" smtClean="0"/>
              <a:t>1950-1953</a:t>
            </a:r>
          </a:p>
          <a:p>
            <a:pPr marL="342900" indent="-342900">
              <a:spcAft>
                <a:spcPts val="1200"/>
              </a:spcAft>
              <a:buFont typeface="+mj-lt"/>
              <a:buAutoNum type="alphaUcPeriod"/>
            </a:pPr>
            <a:r>
              <a:rPr lang="hu-HU" dirty="0" smtClean="0"/>
              <a:t>1962</a:t>
            </a:r>
          </a:p>
          <a:p>
            <a:pPr marL="342900" indent="-342900">
              <a:spcAft>
                <a:spcPts val="1200"/>
              </a:spcAft>
              <a:buFont typeface="+mj-lt"/>
              <a:buAutoNum type="alphaUcPeriod"/>
            </a:pPr>
            <a:r>
              <a:rPr lang="hu-HU" dirty="0" smtClean="0"/>
              <a:t>1965-1973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8. Írja a táblázatba melyik ország vezetője?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286644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525800"/>
              </p:ext>
            </p:extLst>
          </p:nvPr>
        </p:nvGraphicFramePr>
        <p:xfrm>
          <a:off x="1475656" y="2204864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Vezető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ország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Hruscsov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Kennedy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Mao-Ce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Tung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Kim </a:t>
                      </a:r>
                      <a:r>
                        <a:rPr lang="hu-HU" dirty="0" err="1" smtClean="0"/>
                        <a:t>Ir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Szen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Mahatma</a:t>
                      </a:r>
                      <a:r>
                        <a:rPr lang="hu-HU" dirty="0" smtClean="0"/>
                        <a:t> Gandhi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Fidel Castro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Konrad Adenauer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831</TotalTime>
  <Words>1162</Words>
  <Application>Microsoft Office PowerPoint</Application>
  <PresentationFormat>Diavetítés a képernyőre (4:3 oldalarány)</PresentationFormat>
  <Paragraphs>336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9" baseType="lpstr">
      <vt:lpstr>Georgia</vt:lpstr>
      <vt:lpstr>Trebuchet MS</vt:lpstr>
      <vt:lpstr>Wingdings 2</vt:lpstr>
      <vt:lpstr>Urbánus</vt:lpstr>
      <vt:lpstr>8. évfolyam – 1. téma </vt:lpstr>
      <vt:lpstr>1 Csoportosítsa!</vt:lpstr>
      <vt:lpstr>2. Párosítsa! </vt:lpstr>
      <vt:lpstr>3. Melyik fogalomra ismer?</vt:lpstr>
      <vt:lpstr>4. Rendezze időrendbe!</vt:lpstr>
      <vt:lpstr>5. Kire ismer a képeken?</vt:lpstr>
      <vt:lpstr>6. Rendszerezze!</vt:lpstr>
      <vt:lpstr>7. Párosítsa a konfliktusokat!</vt:lpstr>
      <vt:lpstr>8. Írja a táblázatba melyik ország vezetője?</vt:lpstr>
      <vt:lpstr>9. Mely országokat jelölnek a számok!</vt:lpstr>
      <vt:lpstr>10. Milyen politikai elvre ismer rá?</vt:lpstr>
      <vt:lpstr>11. Töltse ki a táblázatot!</vt:lpstr>
      <vt:lpstr>12. Milyen eseményt ábrázolnak a képek? </vt:lpstr>
      <vt:lpstr>1. Megoldás</vt:lpstr>
      <vt:lpstr>2. Megoldás! </vt:lpstr>
      <vt:lpstr>3. Megoldás</vt:lpstr>
      <vt:lpstr>4. Megoldás</vt:lpstr>
      <vt:lpstr>5. Megoldás</vt:lpstr>
      <vt:lpstr>6. Megoldás!</vt:lpstr>
      <vt:lpstr>7. Megoldás</vt:lpstr>
      <vt:lpstr>8. Megoldás</vt:lpstr>
      <vt:lpstr>9. Megoldás</vt:lpstr>
      <vt:lpstr>10. Megoldás</vt:lpstr>
      <vt:lpstr>11. Megoldás</vt:lpstr>
      <vt:lpstr>12. Megoldás</vt:lpstr>
    </vt:vector>
  </TitlesOfParts>
  <Company>Iskola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évfolyam – 1. téma</dc:title>
  <dc:creator>TVT</dc:creator>
  <cp:lastModifiedBy>Maczko András</cp:lastModifiedBy>
  <cp:revision>77</cp:revision>
  <dcterms:created xsi:type="dcterms:W3CDTF">2012-11-14T06:30:43Z</dcterms:created>
  <dcterms:modified xsi:type="dcterms:W3CDTF">2022-04-01T09:03:55Z</dcterms:modified>
</cp:coreProperties>
</file>