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7" r:id="rId18"/>
    <p:sldId id="273" r:id="rId19"/>
    <p:sldId id="274" r:id="rId20"/>
    <p:sldId id="275" r:id="rId21"/>
    <p:sldId id="276" r:id="rId22"/>
    <p:sldId id="278" r:id="rId23"/>
    <p:sldId id="281" r:id="rId24"/>
    <p:sldId id="280" r:id="rId25"/>
    <p:sldId id="270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6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0" d="100"/>
          <a:sy n="60" d="100"/>
        </p:scale>
        <p:origin x="14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D93D3-21A2-4D76-B923-DD14790FEE9E}" type="datetimeFigureOut">
              <a:rPr lang="hu-HU" smtClean="0"/>
              <a:t>2022. 04. 01.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DE9AC-D180-4CBE-B8EE-8EB7722768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177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DE9AC-D180-4CBE-B8EE-8EB7722768A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193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5AD085E-5155-43FC-80CB-56592BA18C95}" type="datetimeFigureOut">
              <a:rPr lang="hu-HU" smtClean="0"/>
              <a:pPr/>
              <a:t>2022. 04. 01.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55F5F36-3FFB-4649-B0C1-2F9B49201EA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8. évfolyam – 2. téma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Magyarország </a:t>
            </a:r>
            <a:r>
              <a:rPr lang="hu-HU" dirty="0" smtClean="0"/>
              <a:t>1945-től </a:t>
            </a:r>
            <a:r>
              <a:rPr lang="hu-HU" dirty="0"/>
              <a:t>az 1956-os</a:t>
            </a:r>
          </a:p>
          <a:p>
            <a:r>
              <a:rPr lang="hu-HU" dirty="0"/>
              <a:t>forradalom és szabadságharc leveréséig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4461" y="987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9. Szövegértés!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429520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91013" y="1165556"/>
            <a:ext cx="9036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Az ÁVH első elődintézménye a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Péter Gábor vezetésével 1945-től működő Budapesti Főkapitányság Politikai Rendészeti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Osztálya,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melynek feladata a háborús bűnösök felkutatása volt. A Belügyminisztérium 1946-ban hozott rendeletével a Budapesti Politikai Rendőrséget októbertől a Magyar Államrendőrség Államvédelmi Osztálya (ÁVO) néven önállósította, ekkortól felügyeletét a belügyminiszter közvetlenül látta el. Feladatköre a háborús és népellenes bűncselekmények kinyomozása, a bűnösök kézre kerítése mellett hírszerzési és elhárítási teendőkre terjedt ki, de a demokratikus államrend védelmének örve alatt a szervezet nem tartózkodott az ellenzék megfigyelésétől, telefonok lehallgatásától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sem.</a:t>
            </a:r>
            <a:r>
              <a:rPr lang="hu-H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1949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december 28-án hozott minisztertanácsi rendelet, létrehozta az Államvédelmi Hatóságot. Tényleges feladata a totális hatalom kiszolgálása volt az állampolgárok megfélemlítésének eszközével: ártatlan emberek tömegeit tartóztatták le, internálták koholt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vádak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alapján, koncepciós pereket készítettek elő. A Minisztertanács 1953. július 17-i ülésén – szovjet ösztönzésre – hozott határozata megszüntette az önálló ÁVH-t.</a:t>
            </a:r>
            <a:endParaRPr lang="hu-H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91013" y="4892967"/>
            <a:ext cx="8945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Mi volt az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Budapesti Főkapitányság Politikai Rendészeti Osztálya</a:t>
            </a:r>
            <a:r>
              <a:rPr lang="hu-HU" dirty="0" smtClean="0"/>
              <a:t> utóda?</a:t>
            </a:r>
          </a:p>
          <a:p>
            <a:pPr marL="342900" indent="-342900">
              <a:buAutoNum type="arabicPeriod"/>
            </a:pPr>
            <a:r>
              <a:rPr lang="hu-HU" dirty="0" smtClean="0"/>
              <a:t>Mettől meddig működött a szervezett Államvédelmi Hatóság néven?</a:t>
            </a:r>
          </a:p>
          <a:p>
            <a:pPr marL="342900" indent="-342900">
              <a:buAutoNum type="arabicPeriod"/>
            </a:pPr>
            <a:r>
              <a:rPr lang="hu-HU" dirty="0" smtClean="0"/>
              <a:t>Milyen céllal hozták létre az ÁVO-t?</a:t>
            </a:r>
          </a:p>
          <a:p>
            <a:pPr marL="342900" indent="-342900">
              <a:buAutoNum type="arabicPeriod"/>
            </a:pPr>
            <a:r>
              <a:rPr lang="hu-HU" dirty="0" smtClean="0"/>
              <a:t>Mi volt a hatalom célja az ÁVH létrehozásával?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10. Ki(k)</a:t>
            </a:r>
            <a:r>
              <a:rPr lang="hu-HU" dirty="0" err="1" smtClean="0"/>
              <a:t>nek</a:t>
            </a:r>
            <a:r>
              <a:rPr lang="hu-HU" dirty="0" smtClean="0"/>
              <a:t> állít emléket a szobor? Mit tud róla/róluk?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572396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61" y="1970684"/>
            <a:ext cx="2844351" cy="4613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11. Töltse ki a gondolattérképet!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Megoldás</a:t>
            </a:r>
            <a:endParaRPr lang="hu-HU" dirty="0"/>
          </a:p>
        </p:txBody>
      </p:sp>
      <p:sp>
        <p:nvSpPr>
          <p:cNvPr id="4" name="Lekerekített téglalapbuborék 3"/>
          <p:cNvSpPr/>
          <p:nvPr/>
        </p:nvSpPr>
        <p:spPr>
          <a:xfrm>
            <a:off x="3635896" y="1556792"/>
            <a:ext cx="1656184" cy="64807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1956 forradalom</a:t>
            </a:r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683568" y="1916832"/>
            <a:ext cx="2232248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Előzmények</a:t>
            </a:r>
            <a:endParaRPr lang="hu-HU" dirty="0">
              <a:solidFill>
                <a:srgbClr val="00B050"/>
              </a:solidFill>
            </a:endParaRPr>
          </a:p>
        </p:txBody>
      </p:sp>
      <p:cxnSp>
        <p:nvCxnSpPr>
          <p:cNvPr id="11" name="Egyenes összekötő 10"/>
          <p:cNvCxnSpPr>
            <a:stCxn id="7" idx="7"/>
            <a:endCxn id="4" idx="1"/>
          </p:cNvCxnSpPr>
          <p:nvPr/>
        </p:nvCxnSpPr>
        <p:spPr>
          <a:xfrm flipV="1">
            <a:off x="2588911" y="1880828"/>
            <a:ext cx="1046985" cy="120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>
            <a:stCxn id="4" idx="2"/>
          </p:cNvCxnSpPr>
          <p:nvPr/>
        </p:nvCxnSpPr>
        <p:spPr>
          <a:xfrm>
            <a:off x="4463988" y="2204864"/>
            <a:ext cx="150846" cy="295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stCxn id="4" idx="3"/>
          </p:cNvCxnSpPr>
          <p:nvPr/>
        </p:nvCxnSpPr>
        <p:spPr>
          <a:xfrm>
            <a:off x="5292080" y="1880828"/>
            <a:ext cx="1280455" cy="12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/>
          <p:cNvSpPr/>
          <p:nvPr/>
        </p:nvSpPr>
        <p:spPr>
          <a:xfrm>
            <a:off x="3175688" y="2492896"/>
            <a:ext cx="2576599" cy="6405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Menete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18" name="Ellipszis 17"/>
          <p:cNvSpPr/>
          <p:nvPr/>
        </p:nvSpPr>
        <p:spPr>
          <a:xfrm>
            <a:off x="6572535" y="1709718"/>
            <a:ext cx="2463961" cy="6429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Következmény</a:t>
            </a:r>
            <a:r>
              <a:rPr lang="hu-HU" dirty="0" smtClean="0"/>
              <a:t>, </a:t>
            </a:r>
            <a:r>
              <a:rPr lang="hu-HU" dirty="0" smtClean="0">
                <a:solidFill>
                  <a:srgbClr val="00B050"/>
                </a:solidFill>
              </a:rPr>
              <a:t>megtorlás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79512" y="3442752"/>
            <a:ext cx="39312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Nagy Imre kivégzése	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Hruscsov beszéde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Október 23. békés tüntetés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Gerő Ernő párt élén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November 4. szovjet támadás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Petőfi kör vitái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Stigma 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bebörtönzések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Rajk László újratemetése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Október 24. Nagy Imre kormánya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Ország elhagyása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4293720" y="3399824"/>
            <a:ext cx="44970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Statárium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 </a:t>
            </a:r>
            <a:r>
              <a:rPr lang="hu-HU" dirty="0"/>
              <a:t>Rákosi Szovjetunióba </a:t>
            </a:r>
          </a:p>
          <a:p>
            <a:pPr marL="285750" indent="-285750">
              <a:buFontTx/>
              <a:buChar char="-"/>
            </a:pPr>
            <a:r>
              <a:rPr lang="hu-HU" dirty="0"/>
              <a:t>Lengyelországi </a:t>
            </a:r>
            <a:r>
              <a:rPr lang="hu-HU" dirty="0" smtClean="0"/>
              <a:t>események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Szovjet csapatok kivonulása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Parlament előtti vérengzés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MEFESZ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„pufajkások” fellépése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4218" y="370911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12. Milyen eseményt ábrázolnak a képek? 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13" name="AutoShape 2" descr="Képtalálat a következőre: „kékcédulás választások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347895"/>
            <a:ext cx="2457450" cy="1857375"/>
          </a:xfrm>
          <a:prstGeom prst="rect">
            <a:avLst/>
          </a:prstGeom>
        </p:spPr>
      </p:pic>
      <p:sp>
        <p:nvSpPr>
          <p:cNvPr id="15" name="AutoShape 4" descr="Képtalálat a következőre: „1956 október 23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144" y="1287974"/>
            <a:ext cx="2857500" cy="142875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4392827"/>
            <a:ext cx="2466975" cy="185737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144" y="3642004"/>
            <a:ext cx="2495550" cy="18288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271" y="1738056"/>
            <a:ext cx="2657475" cy="1724025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3533" y="3428837"/>
            <a:ext cx="3028950" cy="150495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381139"/>
            <a:ext cx="2457450" cy="1857375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4426071"/>
            <a:ext cx="2466975" cy="1857375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3533" y="3462081"/>
            <a:ext cx="3028950" cy="150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1. 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797088" y="1484784"/>
            <a:ext cx="1051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FKgP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829147" y="2028364"/>
            <a:ext cx="9877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MKP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10339" y="2654928"/>
            <a:ext cx="14253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MSZDP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94000" y="3284984"/>
            <a:ext cx="10070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MDP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10338" y="3928416"/>
            <a:ext cx="14895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MSZMP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908497" y="4575340"/>
            <a:ext cx="8931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25259" y="5224921"/>
            <a:ext cx="8996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NPP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987824" y="1484784"/>
            <a:ext cx="40222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Független Kisgazda Párt</a:t>
            </a:r>
            <a:endParaRPr lang="hu-HU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2864483" y="2028364"/>
            <a:ext cx="42915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Magyar Kommunista Párt</a:t>
            </a:r>
            <a:endParaRPr lang="hu-HU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2482971" y="2654928"/>
            <a:ext cx="50545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Magyar Szociáldemokrata Párt</a:t>
            </a:r>
            <a:endParaRPr lang="hu-HU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2873302" y="3281492"/>
            <a:ext cx="40046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Magyar Dolgozók Pártja</a:t>
            </a:r>
            <a:endParaRPr lang="hu-HU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2611770" y="3928416"/>
            <a:ext cx="52725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Magyar Szocialista Munkás Párt</a:t>
            </a:r>
            <a:endParaRPr lang="hu-HU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3277821" y="4626750"/>
            <a:ext cx="39405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Polgári Demokrata Párt</a:t>
            </a:r>
            <a:endParaRPr lang="hu-HU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3288390" y="5201904"/>
            <a:ext cx="34211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Nemzeti Parasztpárt</a:t>
            </a:r>
            <a:endParaRPr lang="hu-HU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2. Megoldás! 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668344" y="6466791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12176" t="25592" r="9237" b="32081"/>
          <a:stretch/>
        </p:blipFill>
        <p:spPr>
          <a:xfrm>
            <a:off x="258806" y="1426571"/>
            <a:ext cx="8136904" cy="246399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58806" y="3916641"/>
            <a:ext cx="87724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hu-HU" sz="2000" dirty="0" smtClean="0"/>
              <a:t>Mit ábrázolnak a diagramok! </a:t>
            </a:r>
            <a:r>
              <a:rPr lang="hu-HU" sz="2000" b="1" dirty="0" smtClean="0">
                <a:solidFill>
                  <a:srgbClr val="FF0000"/>
                </a:solidFill>
              </a:rPr>
              <a:t>A földbirtokviszonyok alakulását a földosztást követően!</a:t>
            </a:r>
          </a:p>
          <a:p>
            <a:pPr marL="457200" indent="-457200">
              <a:buAutoNum type="arabicPeriod"/>
            </a:pPr>
            <a:r>
              <a:rPr lang="hu-HU" sz="2000" dirty="0" smtClean="0"/>
              <a:t>Mikor volt a földosztás? </a:t>
            </a:r>
            <a:r>
              <a:rPr lang="hu-HU" sz="2000" b="1" dirty="0" smtClean="0">
                <a:solidFill>
                  <a:srgbClr val="FF0000"/>
                </a:solidFill>
              </a:rPr>
              <a:t>1945 tavaszán</a:t>
            </a:r>
          </a:p>
          <a:p>
            <a:pPr marL="457200" indent="-457200">
              <a:buAutoNum type="arabicPeriod"/>
            </a:pPr>
            <a:r>
              <a:rPr lang="hu-HU" sz="2000" dirty="0" smtClean="0"/>
              <a:t>Hány holdas birtokok voltak túlsúlyban a földosztás előtt? </a:t>
            </a:r>
            <a:r>
              <a:rPr lang="hu-HU" sz="2000" b="1" dirty="0" smtClean="0">
                <a:solidFill>
                  <a:srgbClr val="FF0000"/>
                </a:solidFill>
              </a:rPr>
              <a:t>Közép és nagybirtokok 100-1000 hold és 1000 hold feletti</a:t>
            </a:r>
          </a:p>
          <a:p>
            <a:pPr marL="457200" indent="-457200">
              <a:buFontTx/>
              <a:buAutoNum type="arabicPeriod"/>
            </a:pPr>
            <a:r>
              <a:rPr lang="hu-HU" sz="2000" dirty="0"/>
              <a:t>Hány holdas birtokok voltak túlsúlyban a földosztás </a:t>
            </a:r>
            <a:r>
              <a:rPr lang="hu-HU" sz="2000" dirty="0" smtClean="0"/>
              <a:t>után? </a:t>
            </a:r>
            <a:r>
              <a:rPr lang="hu-HU" sz="2000" b="1" dirty="0" smtClean="0">
                <a:solidFill>
                  <a:srgbClr val="FF0000"/>
                </a:solidFill>
              </a:rPr>
              <a:t>Kisbirtokok 5-20 hold között</a:t>
            </a:r>
            <a:endParaRPr lang="hu-HU" sz="2000" b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hu-HU" sz="2000" dirty="0" smtClean="0"/>
              <a:t> Melyik társadalmi rétegnek kedvezett a földosztás? </a:t>
            </a:r>
            <a:r>
              <a:rPr lang="hu-HU" sz="2000" b="1" dirty="0" smtClean="0">
                <a:solidFill>
                  <a:srgbClr val="FF0000"/>
                </a:solidFill>
              </a:rPr>
              <a:t>Kisparasztság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3.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709641"/>
              </p:ext>
            </p:extLst>
          </p:nvPr>
        </p:nvGraphicFramePr>
        <p:xfrm>
          <a:off x="445322" y="1556792"/>
          <a:ext cx="8212874" cy="420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4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38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706">
                <a:tc>
                  <a:txBody>
                    <a:bodyPr/>
                    <a:lstStyle/>
                    <a:p>
                      <a:r>
                        <a:rPr lang="hu-HU" b="0" dirty="0" smtClean="0"/>
                        <a:t>1. </a:t>
                      </a:r>
                      <a:r>
                        <a:rPr kumimoji="0" lang="hu-H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kollektív büntetés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A: </a:t>
                      </a:r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benzines palack, kanóccal, amit meggyújtottak és eldobták</a:t>
                      </a:r>
                      <a:endParaRPr lang="hu-H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178">
                <a:tc>
                  <a:txBody>
                    <a:bodyPr/>
                    <a:lstStyle/>
                    <a:p>
                      <a:r>
                        <a:rPr lang="hu-HU" b="0" dirty="0" smtClean="0"/>
                        <a:t>2. </a:t>
                      </a:r>
                      <a:r>
                        <a:rPr kumimoji="0" lang="hu-H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Magyar Közösség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B: </a:t>
                      </a:r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agyonverés, felkoncolás több ember által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706">
                <a:tc>
                  <a:txBody>
                    <a:bodyPr/>
                    <a:lstStyle/>
                    <a:p>
                      <a:r>
                        <a:rPr lang="hu-HU" b="0" dirty="0" smtClean="0"/>
                        <a:t>3. </a:t>
                      </a:r>
                      <a:r>
                        <a:rPr kumimoji="0" lang="hu-H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Magyar Nemzeti Függetlenségi Front 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C: </a:t>
                      </a:r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 vesztes nemzetnek nemcsak a vezetői háborús bűnösök, hanem az egész nemzet 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178">
                <a:tc>
                  <a:txBody>
                    <a:bodyPr/>
                    <a:lstStyle/>
                    <a:p>
                      <a:r>
                        <a:rPr lang="hu-HU" b="0" dirty="0" smtClean="0"/>
                        <a:t>4.</a:t>
                      </a:r>
                      <a:r>
                        <a:rPr lang="hu-HU" b="0" baseline="0" dirty="0" smtClean="0"/>
                        <a:t> </a:t>
                      </a:r>
                      <a:r>
                        <a:rPr kumimoji="0" lang="hu-H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Molotov Koktél 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D: </a:t>
                      </a:r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1944 decemberében megalakult pártokat összefogó szervezet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178">
                <a:tc>
                  <a:txBody>
                    <a:bodyPr/>
                    <a:lstStyle/>
                    <a:p>
                      <a:r>
                        <a:rPr lang="hu-HU" b="0" dirty="0" smtClean="0"/>
                        <a:t>5. </a:t>
                      </a:r>
                      <a:r>
                        <a:rPr kumimoji="0" lang="hu-H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Lincselés 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E:</a:t>
                      </a:r>
                      <a:r>
                        <a:rPr lang="hu-HU" baseline="0" dirty="0" smtClean="0"/>
                        <a:t> </a:t>
                      </a:r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titkos társaság, amely létezése ürügy volt a FKGP bomlasztására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539552" y="602265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</a:rPr>
              <a:t>Megoldás</a:t>
            </a:r>
          </a:p>
          <a:p>
            <a:r>
              <a:rPr lang="hu-HU" sz="2400" b="1" dirty="0" smtClean="0">
                <a:solidFill>
                  <a:srgbClr val="FF0000"/>
                </a:solidFill>
              </a:rPr>
              <a:t>1 – C; 2 – E; 3 – D; 4 – A; 5 - B</a:t>
            </a:r>
            <a:endParaRPr lang="hu-H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4. Megoldás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86644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395622"/>
              </p:ext>
            </p:extLst>
          </p:nvPr>
        </p:nvGraphicFramePr>
        <p:xfrm>
          <a:off x="1547664" y="1678689"/>
          <a:ext cx="6096000" cy="4114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Esemény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A: Sztálin halála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– 1953 március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B: Hruscsov bírálja a</a:t>
                      </a:r>
                      <a:r>
                        <a:rPr lang="hu-HU" baseline="0" dirty="0" smtClean="0"/>
                        <a:t> sztálinizmust 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– 1956 február kongresszus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C: Rákosi leváltása miniszterelnökségről –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1953 nyara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D: Forradalom és szabadságharc kitörése október 23-án -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1956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E: Nagy Imre miniszterelnök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1953 - 1955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500034" y="6076582"/>
            <a:ext cx="594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Megoldás: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A – C – E – B - D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5. Megoldás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358082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094" y="4214818"/>
            <a:ext cx="1828800" cy="2505075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546" y="1706206"/>
            <a:ext cx="2343150" cy="1952625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78" y="1503342"/>
            <a:ext cx="1857375" cy="2466975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4894" y="1612339"/>
            <a:ext cx="1866900" cy="2447925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1417" y="1637713"/>
            <a:ext cx="1914525" cy="2390775"/>
          </a:xfrm>
          <a:prstGeom prst="rect">
            <a:avLst/>
          </a:prstGeom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077072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églalap 35"/>
          <p:cNvSpPr/>
          <p:nvPr/>
        </p:nvSpPr>
        <p:spPr>
          <a:xfrm>
            <a:off x="1571603" y="1519230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6370881" y="1535118"/>
            <a:ext cx="617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3950374" y="1503342"/>
            <a:ext cx="61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2096106" y="4369495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0" name="Téglalap 39"/>
          <p:cNvSpPr/>
          <p:nvPr/>
        </p:nvSpPr>
        <p:spPr>
          <a:xfrm>
            <a:off x="4252700" y="4028488"/>
            <a:ext cx="633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Téglalap 40"/>
          <p:cNvSpPr/>
          <p:nvPr/>
        </p:nvSpPr>
        <p:spPr>
          <a:xfrm>
            <a:off x="8410924" y="1667462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78868" y="1083775"/>
            <a:ext cx="21739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Kádár János</a:t>
            </a:r>
            <a:endParaRPr lang="hu-HU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4601610" y="3983985"/>
            <a:ext cx="24801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Rákosi Mátyás</a:t>
            </a:r>
            <a:endParaRPr lang="hu-HU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Téglalap 42"/>
          <p:cNvSpPr/>
          <p:nvPr/>
        </p:nvSpPr>
        <p:spPr>
          <a:xfrm>
            <a:off x="6989390" y="1203302"/>
            <a:ext cx="18421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Nagy Imre</a:t>
            </a:r>
            <a:endParaRPr lang="hu-HU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Téglalap 43"/>
          <p:cNvSpPr/>
          <p:nvPr/>
        </p:nvSpPr>
        <p:spPr>
          <a:xfrm>
            <a:off x="1972321" y="3582552"/>
            <a:ext cx="30348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Mindszenti József</a:t>
            </a:r>
            <a:endParaRPr lang="hu-HU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Téglalap 44"/>
          <p:cNvSpPr/>
          <p:nvPr/>
        </p:nvSpPr>
        <p:spPr>
          <a:xfrm>
            <a:off x="-158676" y="6452652"/>
            <a:ext cx="28344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Ny. Sz. Hruscsov</a:t>
            </a:r>
            <a:endParaRPr lang="hu-HU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Téglalap 45"/>
          <p:cNvSpPr/>
          <p:nvPr/>
        </p:nvSpPr>
        <p:spPr>
          <a:xfrm>
            <a:off x="2643268" y="6326871"/>
            <a:ext cx="24737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Puskás Ferenc</a:t>
            </a:r>
            <a:endParaRPr lang="hu-HU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6. Megoldás!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358082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097163"/>
              </p:ext>
            </p:extLst>
          </p:nvPr>
        </p:nvGraphicFramePr>
        <p:xfrm>
          <a:off x="740945" y="1709718"/>
          <a:ext cx="7572428" cy="116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709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Demokrácia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Diktatúra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709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1, 4, 6, 8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2, 3, 5, 7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1043608" y="3284984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Többpártrendszer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Titkosrendőrség behálózza a társadalmat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Kitelepítések, munkatáborok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Parlament a tényleges hatalom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Koncepciós perek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Sajtó – és szólásszabadság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Egypártrendszer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Véleménynyilvánítás szabadsága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57625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 Mely pártok rövidítései!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929454" y="6324921"/>
            <a:ext cx="1699503" cy="461665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97088" y="1484784"/>
            <a:ext cx="10518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FKgP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829147" y="2028364"/>
            <a:ext cx="9877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MKP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10339" y="2654928"/>
            <a:ext cx="14253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MSZDP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794000" y="3284984"/>
            <a:ext cx="10070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MDP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10338" y="3928416"/>
            <a:ext cx="14895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MSZMP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908497" y="4575340"/>
            <a:ext cx="8931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PDP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825259" y="5224921"/>
            <a:ext cx="8996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NPP</a:t>
            </a: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7. Megoldás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83568" y="1988840"/>
            <a:ext cx="44644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Magyarországról kiűzik a németeket</a:t>
            </a:r>
            <a:endParaRPr lang="hu-HU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Demokratikus viszonyok a 2. </a:t>
            </a:r>
            <a:r>
              <a:rPr lang="hu-HU" dirty="0" err="1" smtClean="0"/>
              <a:t>vh</a:t>
            </a:r>
            <a:r>
              <a:rPr lang="hu-HU" dirty="0" smtClean="0"/>
              <a:t>. után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Földosztás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Államosítások, Népfront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Rákosi diktatúra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Szovjet beavatkozás Magyarországon 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775616" y="1988840"/>
            <a:ext cx="2540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1945 nyara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1949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1948-1953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1945 április 4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1956 november 4.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1945 - 1947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403648" y="4653136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Megoldás: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1 – D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2 – F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3 – A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4 – B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5 – C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6 - E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8.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375752"/>
              </p:ext>
            </p:extLst>
          </p:nvPr>
        </p:nvGraphicFramePr>
        <p:xfrm>
          <a:off x="1475656" y="2204864"/>
          <a:ext cx="60960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Személy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Tildy</a:t>
                      </a:r>
                      <a:r>
                        <a:rPr lang="hu-HU" baseline="0" dirty="0" smtClean="0"/>
                        <a:t> Zoltán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rgbClr val="FF0000"/>
                          </a:solidFill>
                        </a:rPr>
                        <a:t>Első köztársasági elnök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Miklós Béla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Ideiglenes Nemzeti Kormány elnöke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Hegedűs András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1955/56 miniszterelnök, Rákosi híve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Péter Gábor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ÁVH főnöke 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Farkas Mihály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hadügyminiszter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Révai József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u-H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szellemi diktátor</a:t>
                      </a:r>
                      <a:endParaRPr lang="hu-H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4461" y="273244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9.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956376" y="6381328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22" name="Téglalap 21"/>
          <p:cNvSpPr/>
          <p:nvPr/>
        </p:nvSpPr>
        <p:spPr>
          <a:xfrm>
            <a:off x="91013" y="1196752"/>
            <a:ext cx="9036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Az </a:t>
            </a:r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ÁVH első </a:t>
            </a: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elődintézménye a Péter Gábor vezetésével 1945-től működő Budapesti Főkapitányság Politikai Rendészeti Osztálya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melynek feladata a háborús bűnösök felkutatása volt. A Belügyminisztérium 1946-ban hozott rendeletével </a:t>
            </a: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Budapesti Politikai Rendőrséget októbertől a Magyar Államrendőrség Államvédelmi Osztálya (ÁVO) néven önállósította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ekkortól felügyeletét a belügyminiszter közvetlenül látta el. </a:t>
            </a:r>
            <a:r>
              <a:rPr lang="hu-HU" b="1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Feladatköre a háborús és népellenes bűncselekmények kinyomozása, a bűnösök kézre kerítése mellett hírszerzési és elhárítási teendőkre terjedt ki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de a demokratikus államrend védelmének örve alatt a szervezet nem tartózkodott az ellenzék megfigyelésétől, telefonok lehallgatásától 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sem.</a:t>
            </a:r>
            <a:r>
              <a:rPr lang="hu-H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1949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december 28-án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hozott minisztertanácsi rendelet, létrehozta az Államvédelmi Hatóságot. Tényleges </a:t>
            </a:r>
            <a:r>
              <a:rPr lang="hu-HU" b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feladata a totális hatalom kiszolgálása volt az állampolgárok megfélemlítésének eszközével: ártatlan emberek tömegeit tartóztatták le, internálták koholt </a:t>
            </a:r>
            <a:r>
              <a:rPr lang="hu-HU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vádak </a:t>
            </a:r>
            <a:r>
              <a:rPr lang="hu-HU" b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alapján, koncepciós pereket készítettek elő</a:t>
            </a:r>
            <a:r>
              <a:rPr lang="hu-HU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Minisztertanács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1953. július 17-i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ülésén – szovjet ösztönzésre – hozott határozata megszüntette az önálló ÁVH-t.</a:t>
            </a:r>
            <a:endParaRPr lang="hu-H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220008" y="4904000"/>
            <a:ext cx="8923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b="1" dirty="0" smtClean="0">
                <a:solidFill>
                  <a:srgbClr val="FF0000"/>
                </a:solidFill>
              </a:rPr>
              <a:t>Mi volt az </a:t>
            </a:r>
            <a:r>
              <a:rPr lang="hu-H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Budapesti Főkapitányság Politikai Rendészeti </a:t>
            </a:r>
            <a:r>
              <a:rPr lang="hu-H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Osztálya utóda</a:t>
            </a:r>
            <a:r>
              <a:rPr lang="hu-HU" b="1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hu-HU" b="1" dirty="0" smtClean="0">
                <a:solidFill>
                  <a:srgbClr val="002060"/>
                </a:solidFill>
              </a:rPr>
              <a:t>Mettől meddig működött a szervezett Államvédelmi Hatóság néven?</a:t>
            </a:r>
          </a:p>
          <a:p>
            <a:pPr marL="342900" indent="-342900">
              <a:buAutoNum type="arabicPeriod"/>
            </a:pPr>
            <a:r>
              <a:rPr lang="hu-HU" b="1" dirty="0" smtClean="0">
                <a:solidFill>
                  <a:srgbClr val="006600"/>
                </a:solidFill>
              </a:rPr>
              <a:t>Milyen céllal hozták létre az ÁVO-t?</a:t>
            </a:r>
          </a:p>
          <a:p>
            <a:pPr marL="342900" indent="-342900">
              <a:buAutoNum type="arabicPeriod"/>
            </a:pPr>
            <a:r>
              <a:rPr lang="hu-HU" b="1" dirty="0" smtClean="0">
                <a:solidFill>
                  <a:srgbClr val="660066"/>
                </a:solidFill>
              </a:rPr>
              <a:t>Mi volt a hatalom célja az ÁVH létrehozásával?</a:t>
            </a:r>
            <a:endParaRPr lang="hu-HU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5927" y="647688"/>
            <a:ext cx="8229600" cy="90910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10. Megoldás</a:t>
            </a:r>
            <a:endParaRPr lang="hu-HU" dirty="0"/>
          </a:p>
        </p:txBody>
      </p:sp>
      <p:sp>
        <p:nvSpPr>
          <p:cNvPr id="30" name="Téglalap 29"/>
          <p:cNvSpPr/>
          <p:nvPr/>
        </p:nvSpPr>
        <p:spPr>
          <a:xfrm>
            <a:off x="7786710" y="6274378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08720"/>
            <a:ext cx="2844351" cy="461373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491880" y="1649095"/>
            <a:ext cx="54006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Pesti srácok</a:t>
            </a:r>
          </a:p>
          <a:p>
            <a:endParaRPr lang="hu-H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társadalom 1956. október 23.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után magára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maradt, vezér nélkül, a helyi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közösségek szintjén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kellett felszámolni a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kommunista államgépezetet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Ennek egyik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hősei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is a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„pesti srácok”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voltak.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forradalom kitörése után ők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voltak azok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akik fegyvert szereztek, és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Molotov-koktélokkal nekirontottak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harckocsiknak is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pesti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forradalmárok 15-20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 körüli ipari tanulók,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középiskolások, fiatal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munkások voltak.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3107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11. Megoldás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500958" y="621508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sp>
        <p:nvSpPr>
          <p:cNvPr id="8" name="Lekerekített téglalapbuborék 7"/>
          <p:cNvSpPr/>
          <p:nvPr/>
        </p:nvSpPr>
        <p:spPr>
          <a:xfrm>
            <a:off x="3635896" y="1556792"/>
            <a:ext cx="1656184" cy="64807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1956 forradalom</a:t>
            </a:r>
            <a:endParaRPr lang="hu-HU" dirty="0"/>
          </a:p>
        </p:txBody>
      </p:sp>
      <p:sp>
        <p:nvSpPr>
          <p:cNvPr id="9" name="Ellipszis 8"/>
          <p:cNvSpPr/>
          <p:nvPr/>
        </p:nvSpPr>
        <p:spPr>
          <a:xfrm>
            <a:off x="683568" y="1916832"/>
            <a:ext cx="2232248" cy="5760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Előzmények</a:t>
            </a:r>
            <a:endParaRPr lang="hu-HU" dirty="0">
              <a:solidFill>
                <a:srgbClr val="00B050"/>
              </a:solidFill>
            </a:endParaRPr>
          </a:p>
        </p:txBody>
      </p:sp>
      <p:cxnSp>
        <p:nvCxnSpPr>
          <p:cNvPr id="10" name="Egyenes összekötő 9"/>
          <p:cNvCxnSpPr>
            <a:stCxn id="9" idx="7"/>
            <a:endCxn id="8" idx="1"/>
          </p:cNvCxnSpPr>
          <p:nvPr/>
        </p:nvCxnSpPr>
        <p:spPr>
          <a:xfrm flipV="1">
            <a:off x="2588911" y="1880828"/>
            <a:ext cx="1046985" cy="120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zis 10"/>
          <p:cNvSpPr/>
          <p:nvPr/>
        </p:nvSpPr>
        <p:spPr>
          <a:xfrm>
            <a:off x="3175688" y="2492896"/>
            <a:ext cx="2576599" cy="64058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Menete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6572535" y="1709718"/>
            <a:ext cx="2463961" cy="6429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00B050"/>
                </a:solidFill>
              </a:rPr>
              <a:t>Következmény</a:t>
            </a:r>
            <a:r>
              <a:rPr lang="hu-HU" dirty="0" smtClean="0"/>
              <a:t>, </a:t>
            </a:r>
            <a:r>
              <a:rPr lang="hu-HU" dirty="0" smtClean="0">
                <a:solidFill>
                  <a:srgbClr val="00B050"/>
                </a:solidFill>
              </a:rPr>
              <a:t>megtorlás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326444" y="2549622"/>
            <a:ext cx="2995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C00000"/>
                </a:solidFill>
              </a:rPr>
              <a:t>Nagy Imre kivégzése	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C00000"/>
                </a:solidFill>
              </a:rPr>
              <a:t>Stigma 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C00000"/>
                </a:solidFill>
              </a:rPr>
              <a:t>Bebörtönzések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C00000"/>
                </a:solidFill>
              </a:rPr>
              <a:t>Statárium 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C00000"/>
                </a:solidFill>
              </a:rPr>
              <a:t>„pufajkások” </a:t>
            </a:r>
            <a:r>
              <a:rPr lang="hu-HU" dirty="0" smtClean="0">
                <a:solidFill>
                  <a:srgbClr val="C00000"/>
                </a:solidFill>
              </a:rPr>
              <a:t>fellépése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C00000"/>
                </a:solidFill>
              </a:rPr>
              <a:t>Ország elhagyása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30786" y="2682028"/>
            <a:ext cx="26850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C00000"/>
                </a:solidFill>
              </a:rPr>
              <a:t>Hruscsov </a:t>
            </a:r>
            <a:r>
              <a:rPr lang="hu-HU" dirty="0" smtClean="0">
                <a:solidFill>
                  <a:srgbClr val="C00000"/>
                </a:solidFill>
              </a:rPr>
              <a:t>beszéde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C00000"/>
                </a:solidFill>
              </a:rPr>
              <a:t>Gerő Ernő párt </a:t>
            </a:r>
            <a:r>
              <a:rPr lang="hu-HU" dirty="0" smtClean="0">
                <a:solidFill>
                  <a:srgbClr val="C00000"/>
                </a:solidFill>
              </a:rPr>
              <a:t>élén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C00000"/>
                </a:solidFill>
              </a:rPr>
              <a:t>Petőfi kör vitái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C00000"/>
                </a:solidFill>
              </a:rPr>
              <a:t>Rajk László újratemetése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C00000"/>
                </a:solidFill>
              </a:rPr>
              <a:t>Rákosi </a:t>
            </a:r>
            <a:r>
              <a:rPr lang="hu-HU" dirty="0" smtClean="0">
                <a:solidFill>
                  <a:srgbClr val="C00000"/>
                </a:solidFill>
              </a:rPr>
              <a:t>Szovjetunióba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C00000"/>
                </a:solidFill>
              </a:rPr>
              <a:t>Lengyelországi események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solidFill>
                  <a:srgbClr val="C00000"/>
                </a:solidFill>
              </a:rPr>
              <a:t>MEFESZ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C00000"/>
                </a:solidFill>
              </a:rPr>
              <a:t>Rajk László </a:t>
            </a:r>
            <a:r>
              <a:rPr lang="hu-HU" dirty="0" smtClean="0">
                <a:solidFill>
                  <a:srgbClr val="C00000"/>
                </a:solidFill>
              </a:rPr>
              <a:t>újratemetése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347864" y="3356992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C00000"/>
                </a:solidFill>
              </a:rPr>
              <a:t>Október 23. békés </a:t>
            </a:r>
            <a:r>
              <a:rPr lang="hu-HU" dirty="0" smtClean="0">
                <a:solidFill>
                  <a:srgbClr val="C00000"/>
                </a:solidFill>
              </a:rPr>
              <a:t>tüntetés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C00000"/>
                </a:solidFill>
              </a:rPr>
              <a:t>Október 24. Nagy Imre kormánya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C00000"/>
                </a:solidFill>
              </a:rPr>
              <a:t>Szovjet csapatok kivonulása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C00000"/>
                </a:solidFill>
              </a:rPr>
              <a:t>Parlament előtti vérengzés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C00000"/>
                </a:solidFill>
              </a:rPr>
              <a:t>November 4. szovjet </a:t>
            </a:r>
            <a:r>
              <a:rPr lang="hu-HU" dirty="0" smtClean="0">
                <a:solidFill>
                  <a:srgbClr val="C00000"/>
                </a:solidFill>
              </a:rPr>
              <a:t>támadás</a:t>
            </a:r>
            <a:endParaRPr lang="hu-H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12. Megoldás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7500958" y="6143644"/>
            <a:ext cx="93968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Vissza</a:t>
            </a:r>
            <a:endParaRPr lang="hu-HU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144" y="1287974"/>
            <a:ext cx="2857500" cy="142875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144" y="3642004"/>
            <a:ext cx="2495550" cy="18288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271" y="1738056"/>
            <a:ext cx="2657475" cy="172402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00" y="1381139"/>
            <a:ext cx="2457450" cy="1857375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00" y="4263809"/>
            <a:ext cx="2466975" cy="1857375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3533" y="3462081"/>
            <a:ext cx="3028950" cy="150495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65100" y="3238514"/>
            <a:ext cx="258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</a:rPr>
              <a:t>Kékcédulás választások - 1947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119271" y="4967031"/>
            <a:ext cx="265747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</a:rPr>
              <a:t>Forint bevezetése</a:t>
            </a:r>
          </a:p>
          <a:p>
            <a:pPr algn="ctr"/>
            <a:r>
              <a:rPr lang="hu-HU" sz="2000" b="1" dirty="0" smtClean="0">
                <a:solidFill>
                  <a:srgbClr val="C00000"/>
                </a:solidFill>
              </a:rPr>
              <a:t>1 FT = 400 </a:t>
            </a:r>
            <a:r>
              <a:rPr lang="hu-HU" sz="2000" b="1" dirty="0" err="1" smtClean="0">
                <a:solidFill>
                  <a:srgbClr val="C00000"/>
                </a:solidFill>
              </a:rPr>
              <a:t>kvadrilliárd</a:t>
            </a:r>
            <a:r>
              <a:rPr lang="hu-HU" sz="2000" b="1" dirty="0" smtClean="0">
                <a:solidFill>
                  <a:srgbClr val="C00000"/>
                </a:solidFill>
              </a:rPr>
              <a:t> pengő, </a:t>
            </a:r>
            <a:br>
              <a:rPr lang="hu-HU" sz="2000" b="1" dirty="0" smtClean="0">
                <a:solidFill>
                  <a:srgbClr val="C00000"/>
                </a:solidFill>
              </a:rPr>
            </a:br>
            <a:r>
              <a:rPr lang="hu-HU" sz="2000" b="1" dirty="0" smtClean="0">
                <a:solidFill>
                  <a:srgbClr val="C00000"/>
                </a:solidFill>
              </a:rPr>
              <a:t>azaz 400 *10</a:t>
            </a:r>
            <a:r>
              <a:rPr lang="hu-HU" sz="2000" b="1" baseline="30000" dirty="0" smtClean="0">
                <a:solidFill>
                  <a:srgbClr val="C00000"/>
                </a:solidFill>
              </a:rPr>
              <a:t>27</a:t>
            </a:r>
          </a:p>
          <a:p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6133144" y="5589240"/>
            <a:ext cx="2796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Sztálin halála - 1953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6194070" y="2716724"/>
            <a:ext cx="2796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</a:rPr>
              <a:t>1956 10. 23. forradalom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230923" y="6150114"/>
            <a:ext cx="2408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</a:rPr>
              <a:t>Földosztás </a:t>
            </a:r>
            <a:br>
              <a:rPr lang="hu-HU" sz="2000" b="1" dirty="0" smtClean="0">
                <a:solidFill>
                  <a:srgbClr val="C00000"/>
                </a:solidFill>
              </a:rPr>
            </a:br>
            <a:r>
              <a:rPr lang="hu-HU" sz="2000" b="1" dirty="0" smtClean="0">
                <a:solidFill>
                  <a:srgbClr val="C00000"/>
                </a:solidFill>
              </a:rPr>
              <a:t>1945 tavasza</a:t>
            </a:r>
            <a:endParaRPr lang="hu-H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2. Ábraelemzés! Válaszolja meg a kérdéseket! </a:t>
            </a:r>
            <a:endParaRPr lang="hu-HU" sz="3200" dirty="0"/>
          </a:p>
        </p:txBody>
      </p:sp>
      <p:sp>
        <p:nvSpPr>
          <p:cNvPr id="6" name="Téglalap 5"/>
          <p:cNvSpPr/>
          <p:nvPr/>
        </p:nvSpPr>
        <p:spPr>
          <a:xfrm>
            <a:off x="7429520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12176" t="25592" r="9237" b="32081"/>
          <a:stretch/>
        </p:blipFill>
        <p:spPr>
          <a:xfrm>
            <a:off x="546382" y="1709718"/>
            <a:ext cx="8136904" cy="246399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53686" y="4365104"/>
            <a:ext cx="7165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hu-HU" sz="2000" dirty="0" smtClean="0"/>
              <a:t>Mit ábrázolnak a diagramok!</a:t>
            </a:r>
          </a:p>
          <a:p>
            <a:pPr marL="457200" indent="-457200">
              <a:buAutoNum type="arabicPeriod"/>
            </a:pPr>
            <a:r>
              <a:rPr lang="hu-HU" sz="2000" dirty="0" smtClean="0"/>
              <a:t>Mikor volt a földosztás?</a:t>
            </a:r>
          </a:p>
          <a:p>
            <a:pPr marL="457200" indent="-457200">
              <a:buAutoNum type="arabicPeriod"/>
            </a:pPr>
            <a:r>
              <a:rPr lang="hu-HU" sz="2000" dirty="0" smtClean="0"/>
              <a:t>Hány holdas birtokok voltak túlsúlyban a földosztás előtt?</a:t>
            </a:r>
          </a:p>
          <a:p>
            <a:pPr marL="457200" indent="-457200">
              <a:buFontTx/>
              <a:buAutoNum type="arabicPeriod"/>
            </a:pPr>
            <a:r>
              <a:rPr lang="hu-HU" sz="2000" dirty="0"/>
              <a:t>Hány holdas birtokok voltak túlsúlyban a földosztás </a:t>
            </a:r>
            <a:r>
              <a:rPr lang="hu-HU" sz="2000" dirty="0" smtClean="0"/>
              <a:t>után? </a:t>
            </a:r>
            <a:endParaRPr lang="hu-HU" sz="2000" dirty="0"/>
          </a:p>
          <a:p>
            <a:pPr marL="457200" indent="-457200">
              <a:buAutoNum type="arabicPeriod"/>
            </a:pPr>
            <a:r>
              <a:rPr lang="hu-HU" sz="2000" dirty="0" smtClean="0"/>
              <a:t> Melyik társadalmi rétegnek kedvezett a földosztás?</a:t>
            </a:r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123728" y="1334409"/>
            <a:ext cx="5495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Földbirtokviszonyok – földosztás hatása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3. Melyik fogalomra ismer?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215206" y="6345816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451128"/>
              </p:ext>
            </p:extLst>
          </p:nvPr>
        </p:nvGraphicFramePr>
        <p:xfrm>
          <a:off x="323528" y="1714488"/>
          <a:ext cx="8212874" cy="419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4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706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706">
                <a:tc>
                  <a:txBody>
                    <a:bodyPr/>
                    <a:lstStyle/>
                    <a:p>
                      <a:r>
                        <a:rPr lang="hu-HU" b="0" dirty="0" smtClean="0"/>
                        <a:t>1. </a:t>
                      </a:r>
                      <a:r>
                        <a:rPr kumimoji="0" lang="hu-H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kollektív büntetés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A: </a:t>
                      </a:r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benzines palack, kanóccal, amit meggyújtottak és eldobták</a:t>
                      </a:r>
                      <a:endParaRPr lang="hu-H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178">
                <a:tc>
                  <a:txBody>
                    <a:bodyPr/>
                    <a:lstStyle/>
                    <a:p>
                      <a:r>
                        <a:rPr lang="hu-HU" b="0" dirty="0" smtClean="0"/>
                        <a:t>2. </a:t>
                      </a:r>
                      <a:r>
                        <a:rPr kumimoji="0" lang="hu-H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Magyar Közösség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B: </a:t>
                      </a:r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agyonverés, felkoncolás több ember által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706">
                <a:tc>
                  <a:txBody>
                    <a:bodyPr/>
                    <a:lstStyle/>
                    <a:p>
                      <a:r>
                        <a:rPr lang="hu-HU" b="0" dirty="0" smtClean="0"/>
                        <a:t>3. </a:t>
                      </a:r>
                      <a:r>
                        <a:rPr kumimoji="0" lang="hu-H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Magyar Nemzeti Függetlenségi Front 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C: </a:t>
                      </a:r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egy vesztes nemzetnek nemcsak a vezetői háborús bűnösök, hanem az egész nemzet 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178">
                <a:tc>
                  <a:txBody>
                    <a:bodyPr/>
                    <a:lstStyle/>
                    <a:p>
                      <a:r>
                        <a:rPr lang="hu-HU" b="0" dirty="0" smtClean="0"/>
                        <a:t>4.</a:t>
                      </a:r>
                      <a:r>
                        <a:rPr lang="hu-HU" b="0" baseline="0" dirty="0" smtClean="0"/>
                        <a:t> </a:t>
                      </a:r>
                      <a:r>
                        <a:rPr kumimoji="0" lang="hu-H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Molotov Koktél 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D: </a:t>
                      </a:r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1944 decemberében megalakult pártokat összefogó szervezet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178">
                <a:tc>
                  <a:txBody>
                    <a:bodyPr/>
                    <a:lstStyle/>
                    <a:p>
                      <a:r>
                        <a:rPr lang="hu-HU" b="0" dirty="0" smtClean="0"/>
                        <a:t>5. </a:t>
                      </a:r>
                      <a:r>
                        <a:rPr kumimoji="0" lang="hu-H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Lincselés </a:t>
                      </a:r>
                      <a:endParaRPr lang="hu-H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E:</a:t>
                      </a:r>
                      <a:r>
                        <a:rPr lang="hu-HU" baseline="0" dirty="0" smtClean="0"/>
                        <a:t> </a:t>
                      </a:r>
                      <a:r>
                        <a:rPr kumimoji="0"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titkos társaság, amely létezése ürügy volt a FKGP bomlasztására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4. Rendezze időrendbe!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286644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523421"/>
              </p:ext>
            </p:extLst>
          </p:nvPr>
        </p:nvGraphicFramePr>
        <p:xfrm>
          <a:off x="1571604" y="2000240"/>
          <a:ext cx="6096000" cy="4114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Esemény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A: Sztálin halála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B: Hruscsov bírálja a</a:t>
                      </a:r>
                      <a:r>
                        <a:rPr lang="hu-HU" baseline="0" dirty="0" smtClean="0"/>
                        <a:t> sztálinizmust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C: Rákosi leváltása miniszterelnökségről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D: Forradalom és szabadságharc kitörése október 23-án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E: Nagy Imre miniszterelnök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ép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094" y="4214818"/>
            <a:ext cx="1828800" cy="2505075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546" y="1706206"/>
            <a:ext cx="2343150" cy="195262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8" y="1503342"/>
            <a:ext cx="1857375" cy="24669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894" y="1612339"/>
            <a:ext cx="1866900" cy="24479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417" y="1637713"/>
            <a:ext cx="1914525" cy="2390775"/>
          </a:xfrm>
          <a:prstGeom prst="rect">
            <a:avLst/>
          </a:prstGeom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247855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5. Kire ismer a képeken?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358082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8" action="ppaction://hlinksldjump"/>
              </a:rPr>
              <a:t>Megoldás</a:t>
            </a:r>
            <a:endParaRPr lang="hu-HU" dirty="0"/>
          </a:p>
        </p:txBody>
      </p:sp>
      <p:sp>
        <p:nvSpPr>
          <p:cNvPr id="1036" name="AutoShape 12" descr="data:image/jpeg;base64,/9j/4AAQSkZJRgABAQAAAQABAAD/2wCEAAkGBxQTERQUEhQWFhUXGBgaGRYVGBcXFxccHRUXFxgYFRcYHCggGBwlHBUXITEhJSkrLi4uFx8zODMsNygtLisBCgoKBQUFDgUFDisZExkrKysrKysrKysrKysrKysrKysrKysrKysrKysrKysrKysrKysrKysrKysrKysrKysrK//AABEIAMoAkAMBIgACEQEDEQH/xAAcAAACAwADAQAAAAAAAAAAAAAEBQMGBwECCAD/xABCEAACAQIEAwYDBQUHAwUBAAABAgMAEQQSITEFBkETIlFhcYEHkaEUIzJCUnKxwdHwJDNigpKy4UNT8RdjdIOiFf/EABQBAQAAAAAAAAAAAAAAAAAAAAD/xAAUEQEAAAAAAAAAAAAAAAAAAAAA/9oADAMBAAIRAxEAPwCEG1cg19bWpUX+rUEsa3o+COh4IqZ4eOglgjo2JB0r7Dx0wgw9BHDDeiok8qlEYUXNgALknQAeJJ2FZ5zL8TACYuHqJCdO3IuPSKP837TaeANBfcfjYoFDTOqA7ZjqfQbmkMvO2EBsHv6GMf7nrL8PwDFYuYGVwZJDq8pLt7hQdB4Dan7/AA8EaZ5MYqAJnYtFtob2+9BtoNxfWgv+F5kw0mzW9gQPMlCbe9No2VlDKQwOxUgg+4rCsfgsMgzw45JXUXAWJ0a+misHOXrrRXB+csThzo3aDqHNifVgNT6g+tBthjrqyUi5Y50w+LIS/ZzH/pvpm/YP5qtHZ+VAteOh3jt0ps8NDSx0CqVbVFTGSOh2h8qCjWoiFKiQUbAKAnDptTOCLSh8KnrTXDxUE+GipnBD4VDh46r/AMTuLnDcPfIbSTsIUI6XBLkeeQH3NBn3xF5zOLc4fDt/ZkNiw2nI/MfFB0HXfWqdGlRKbAW2qWGQse6t7ewHqToKBry/jBDiopWd0UMM7LfNl6g21Kk2uPCm/PXGY8VLEI5O1EcfeKgrEXLE3UHewA1qvQYVnICmO52GZmY+gQGjRwYi6tPEjDdXWYEeoyXFAvYmuhX+ulMX4NL+WbCv5CYIT7SKo+tB4zDSwi8sMiD9RF09pFuh+dBAddD6+/iPA1p3IXxE1XD45t9ExDH2Czfwf51lqPc6V1Y+lj8qD1RloaaOsv8AhdzzYrg8U3d0EErHb/2nJ3G2U+3UVqzjxoAJYaGaOmMgoR1oM6iFMMKtAQCmmGWgYYZdqdYVKV4VadYVKAyFKzD48Of7AvQ/aG9wIQPoxrVYlrPPjrw8tg8PMNexms37MiZf9yp86DGGN6KXYeH0HpTvkzlA4vPLNL2GGj0aU5QWPVYy/dFtLsbjWwub2t8XFODYfuwwHEkfnWMy6+c0xCfIAUBnw24M6RRyRTIJMQFkJKBjGivbIO8C2azC/QsD0sYvitxLDTnDtDNE7gyowjdXOUBDdyp0ysMov+pq7QfE7CpcR4Xsgdx2uHS++4QGp4/iBgGBzQQ+mfDk/wD6UUGdZfevsPM8RvGxQn9JIB9QNG9wa0mLiHC8TfNhlB8U7Jm9hBIW+lQYnlDh0pyw4hoJP0Ow1/8ArnCsfZqDMcaVY5nUA/qjAQ/5lHdb5CgJQR1uPH+YOxq/8a+G2MjBMWSdddEJR/ZH39mqmY7hkqKxkhmjCmxMkUiAeAJYAD50AGlrVunw05r+2Ycxyn7+EAMTu6bK/rpY/wDNYMDY095N439kxkM35bhXt+hzlb5aH2oPRTChzRTLqRUEgoM1hpnhjSuE02wq0DjBi9O8MKT4MU6w1AdHQfMvCRi8JPhz/wBRGCnazWupv0sQKOjFT5ARboaDzZMk0yLhUBePDflCnJnNy0kg/M1wbXICgEnpVbmlzHVswG3h/lGw9q0Tm/jmHiinwuEMsjSuzzYiQ5c9za12UGQBQF0sNOtZ92AOx+ov+6gFY+1cB/OjVQjYKPYmpYnIIuEYfpOcA+uVgfrQK3UHdQfrRmGx0qDKkjBP0Ekp/oa6/SjI8PM98iFvJEka3lpf99fTYWcDvRkftIw/3CgZ8K5yxuGAyOwTTpnjt4dmxy/LLWicF+JkOJQQYxcvaDs2dP7nvd0EhiTENb3NwPGsoKSuuQQu234EZj8gtM+F8lY6TvCB4h0aa0YPjdW7x+VA15v+HT4bO+Ek+0QxqGYZlM0akGzOFADqcrd4eG29Uh0upHQg1fOH84TYfBzYGaBroCoOfIyKdgQVOaO+osdL6abUEtZdBc20HifDTztQem+B4rtcLh5Tu8UZPrlF/rRLiunBsF2OHgiO8cSKfUKL/Wp3SgzaGKmuGj8qHhjpjAtAwwS06w60rwq04w4oDIxUwFRx1MKDJ/jHwRTImJd7AgR7XyhQzlvMm4Hlr41m2D4XHIyiOQ6lVuUylGfSO+uoLaa/WtW5jxEeNLxk2fDzyAIfziygMPG2Ugj+dIeJxSJEyRMqZrZgIstwD5G5a9rHoTQD8icvYOfDtLOr51zK6NmXKVYju2AuSQdLk0u4hwrDKbdsYFJ0zxsXIGxa40AvWjYfg8YwSYVzdZFIcXudevrfWguZOXbpEqFT2Vu42oDaak7200Jv9KCtcvcFBF8JxQFwQQFYLYeaaGrLDxLFq2TEuH8HUZfnSjgnK2GZSk0ALXzZ0lLEdBkcWKbnY1aYuDKLAs5UWAzG58NT1PnQSYWQgXBIqPE4m5NzpXDuBoKXlvvFUEktsANdPSgpHP8Agz2kTorM7hosoUszXUkAKouToaefDj4ayRyJiscuQoQ0UB1YN0eW2gtuF8d9hVw5e4aTiu0kjYdmpyFgbZm7t1PUhQdv1VbGoIDUTipmqFzQUiCOmECVBBHTKGOgJw1NIaBgSmEAoCkqUGo467saDOIuF4c4jEdpHd+2kuQzKT3iRsfOvuI4/DR4iOBiE7pfU9bgC5PXcj0oniahMdPfQMUb5oB/Csl47gppsU7sRaR7ISfy3yrYeFhQa6nF8PJMFjmTTSxdM2nle9MxiUn7rDvLp1B9iNelZLg+BYUl0kVQI3C9rE33v4Q2cFr3sb7D51p2LwixRxtDrksDc5mYHqT43/fQHx4VY/wrp5fx8aDxvEDsKklx6lLg6/upNiLa3NB1E5J3oTD437OTMbXlfLmKsyxqCBnfL+FAWuTpuK6ubKW/r3qx8DXs4VzC5kXUBWJUEXC2HTveW4oCoeDZZo5DPO8yWJYyEIQTqnYr3AvtfTerI1BcOiJ77aeW/kBfra2/UmjXoIHqAmpZNaiK0Fbw6UwhWoII9qOiSgnhFGRVBGKKjFBOtdyuldUqRTQZx8QoSmKQg27aIqD/AIkNiP8AS6/KsynM8eLKuY48rDLNPGzRgAaBbadd6274g8EfE4U9lrNEe0jA3YgG6e4+oFZvwUfbkHeBFtVN9+vnegiwcsjFv7Vwpc2pjMcozHUblgy+xpzJxnERgfcq8Q0cxSNJlG2ZcyKSPmfWjYeSdbh1Yr0Kg/I79KZ4nBFEs2gtrppQJk2ut8p1sagxEptUcmMWM5SRbpSvjHFlAsupPhQGS4rNaMbtoPcVcvh9weUYOF8VJK0jICY3IARdcqGygmw8TWf8CwjZjK+/Qe1bbhY7IoPRVH0F6CS1RvUpNRSUA8lRipWqM0CtFqeMV1iWiUWgljFEIKijWilFB3Fdq4WuJZQoLMQoAuWJAAA3JJ2FB9JIFBLEBQCSSbAAbkk7Dzrzli+ZOyx2Inwf9xJKzoraBgT3mXwzNmI9ab/E74gti/uMKSML+ZxoZz76iPTbr10tVFjBeJbDVb3t1G/01+dBov8A6noLMInDEd4dAfEEbiheKfEFplyQxm53Z7gD0HWs7Zqb8AwrO4AFA8wnDpJDmZyT5/yo3C8KObXU1ZuHcGyga0xh4eq3J0A6+FAqIEcTFtABr8q0Xl3j8GNhE2HfMvUbMjWByuu6mxH0rLeauKIikk6hWsnhcWu3+I6adB61R+TuYpcBiVkj1BAEidJFHS56jUg9D6mg9OMajahuF8TjxESzQsGRhoR08VYdGGxFE0ETCo8tSuKiBoA41ohRXIUAXNKeL8x4fDlRLKis18qG7SNbcJGgJJ8jQPEqTMKy7m74hYiFVOHgCAkWkxYCM2hJyYXMHC9C5sBVM4hzRxGSNxPimQZCMkeWMtqABdRe+vQ3oNp5l51wuCFpXzSWuIkF3PTXog82IrEuc+e8Rj2IY9nAD3YUY2PnI2mdvoL7daB4DwSTEMHcSCAyIss4sSC7lAe+byHPobXt1qTnHhRw0kcDMGdFZWZRYNaV8ptc27poFTL3TUWBlyuVJsCRr4HofSisujDzNATjb5GgtOAwkNwJ1yH9Q1Q/Larjw/l1QA0OVl/UhDD5iqBwbjRVcjrnA8ddPGj5eNHDoZMMxRm7oy6W3113Oh38KDUII8q3JsANbkCl3EOJXOSElj+oDuqfIn8R8/8AzVE4JzJM2JRMRIZFksveAAD6kWt43t8quGNxrAWjUEW32t5nw0oKFzPHlZUJuW7zE+H/ACT9DSPBrdyam4pjjITKx32/ZH4Rb0196ay8H7FpoiWE0GTtkYC1mC6xspN8pdbg/qv0oGfJ/Mc2BkMqKzwMwWVLHI5tcFWPdWUAj1Gh6W3Hg/F4sVEJYGzKdD0Knqrjoay7A8sCfhSlO3MqAkRQlLO0nZyntEewNh2YvcEAaUi5XxuIwuIniRmilaKVSNDaSNTIhIOhtlYeebzoN5aozWVcv/GEkAYyEHb7yHT/AFRsf3Gr/wAG5owmK/uJ0Zv0N3JB/kaxPtegyvmb4kYiYhIAYIwxu0bfeuNlAZhZBbewPrVWw3F5kziLLBf8RiH3j3v/AHkzEyMd9bjelsu4PnRBoIZo8xLHVjuxJLH9pjqfeiwHbDBRlzNPFCpfb8DuQx/SC8WvgagFEFnUYbslJcSSTKACxZ80Sp3RuB9ntbzNBu6rDh4jHnuhOXQLaNIVtJIQAQBmG9vxyAdRWPc29ri8azBbN2YkcOyqIQzM9pnJsmVWUG/kN9KZ8wcwSTyN2SxQnQ4iZSOzjYbkva8slzYb2tZQSS4q+KlvEY8OpWG4Ylh95iHFyHl3JAucqbC5JuxvQSnB2UurxyrmKsYmJCaLkzhlVlzHPYkW7u99K+4byvisWJGwsJlCFc9mRTdgSAM7C5sNfUeNCJFNBOFiKvI2UJ2dpEmD2yrY/iDaAqwGt9rXr0fyxwYYXDpEAoO7BdQCfyqx1ZV/CCdSLE60Hm2fCTYaQLNG8ba92RSpI62vv6i4rvxOMiOAdGzN5bgfxPzr0hzFy9DjYTFOtx+Vh+OM9GQ9D9D1rz7zVwKfBzLh8QbqmYxMB3WRmBLJ7gXHQ+xIC4fhc2JZxhrFoY2l3t+Ei2XTVr2tVr5k40v2JDGbNilB06Ja8h+fd96rXAOIYjDSLNhb3QDOArMjLfMUlIFgCPfqNqufJXIZxsn2jEKyYMMxhhY2Z1LFgvisQJt/i9NwR8qcsGZTjprphMM6O3dYtIqd9uzAHeAIUH1PhS3FcwLLxCfEyKUinLq4FyyIyhQ3mVKqxHkQOlekzhU7MxZF7MqUyAWXLa2UAbC1eauaeWJMFiXga7BbFGO7xm+Vj56EHzFBcuS+Py4eQwumZw0YZVYd4KOzDI50IKlBc2BGRrgBgW3NODT7Zw/EBJVeWRkYygKzZVfKJEGxC7EbjfpWc4HENJECDafDDQ9Xh6HzMZOUjqjj9Ju5j440kmGLSSkRnESkSHMIiIMqJGxBLLo5ude8B0vQUbDKDkud1X/aKIdSDcdPDpUDQ5Qqn9Kj6UYmqg/P+vlQcSDuj1qRtq6qLg1yDoPlQcMbAk9ATTniOFELRmeRowsSoqRkCaXQlyv/AGkzOwLtv+UNvSiQEggbmo48Oq69aCeWQy5EOWGJT3EUHIg8SNWdrbs1yfpU8M4cENo46DY+a0Mm/wDGpcHwyXESpHApMrHujb1LHoo3J/8AFAXwDiKYPGRYh4u0CMbqNCDYrmXpmFybHevRXCeIxYiJJoXEiONGH7iOhG1qwHm3libByBJrMrfglQEI+2YAfkYfpPTUX1t9ynzTNw6YvGC0L/3sN9G/xJ+lx49dj0sHosVXudeWUx+GaI2Ei96Jz+VrbHybY0x4HxmHFwrNh3DofZlPVXXdWHhRs0mUeZ0A8+ntQZx8M+CGTCvHisPZUkKFJV0YgKWYC9ic+cFragLY2rS0W1cRR2Ft/PxPU13oOQKo3xV5d+0YYTov3uHDHTdozrIvnawYfs+Zq7sTXO4oPLGd4pFliIzKbgEXUjqrDqpGhHgTRU8aBS8RHZupCAuC6lvxRuL5syC4udCCp1vVh5/5dGDxRRBaKQF4/AC9mQfskj2IqpJCFJI3/rSgFxG5rvGLraumJOtTw6Cg6If68a+c2I9R/wA1yx1866Obi/gRQEmuh1rjNXzUHZSbgAEkmwAFySdAABuSa3X4e8oDBRF5BfEygZ+oQbiJeml9SNz5AVW/hNyl+HGzr/8AHU+95T5nZfc+FaoKAXifDIsTE0UyB43GoP0IPQjcEbVhHOvKEuBks13hY/dzWG/6HsLK/roenUD0ATr/AFrQ+OwSTxvHKgeNxZg3X+Xkd70HnTlnmGbATdrAdDYPE34JAOjeB8G6eY0reuWOY4MenbQn8OhjbR42O+cfuPUXrFubeTJsG8hCtJh1Iyz6EC/5ZLahhsTa22utqU8G4lNhZRLA2Rxv1Vh+l1/MKD06r1yKrHKvNcWMjuCEmA78RO3mpP4l86dSYk6ar9b0BbDrXYN1oNcQb7qfc38rVNGbDXT30HvQVn4mcG+0YFiou8P3ieNgO+o9Vv8AIVkHKnBPtuKSDtMikMzMLE2UA2W+l9Rv51qnMXxMwWHZolJxEmoKxWKDoQ8h7vsLmsVwGOkgkSSFzG6G6sutvIg3uLaG9A0+IHKwwGIRFcukiFlLAZhY5WDW03I186QqtHcY4tNi5e1xD52tYWACgb2UCwFDLtQQA33qKYaGvk2riT+vlQdklvXDyUPF0rsx1oH3LHOmLwLfdPniJ70MmqHzU7xnzGniDW18o8/YTHd1W7Oa1zDJox842/C49NfECvPCGoMabC40IUkEbg+IPQ0HrTNc13YHxt59faqd8LcU8mARpHZ28XYsdh1NXA0HDYdSpUqCpBBUi4IO4YHesc555FfCEy4RGfDkHMLhmg2te+rJ/i1Itr41s4rgDWg83YLESROskTlHBurDp/MeVbbyjxz7bhzI4KMmj2FkuBfMrdfTpWRc2RhMVOqAKFlcAKAABcWAA2q2YiVk/wD5ioxUfZ81lJAzdoozWH5tTrvQMuL/ABTwyArh43ncXF2UwpceJcBj7Cs65i5xxmMuJpSkf/ZhGRP8x/E/ubeVOvjHCq4uMqoBeIFiAAWN92I3PmaoJagkKKLZRtXUmomNcXoCY7fWjeH4PtmZcwWylhfrawsLka63t5UtU1PhD30/aH76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8" name="AutoShape 14" descr="data:image/jpeg;base64,/9j/4AAQSkZJRgABAQAAAQABAAD/2wCEAAkGBxQTERQUEhQWFhUXGBgaGRYVGBcXFxccHRUXFxgYFRcYHCggGBwlHBUXITEhJSkrLi4uFx8zODMsNygtLisBCgoKBQUFDgUFDisZExkrKysrKysrKysrKysrKysrKysrKysrKysrKysrKysrKysrKysrKysrKysrKysrKysrK//AABEIAMoAkAMBIgACEQEDEQH/xAAcAAACAwADAQAAAAAAAAAAAAAEBQMGBwECCAD/xABCEAACAQIEAwYDBQUHAwUBAAABAgMAEQQSITEFBkETIlFhcYEHkaEUIzJCUnKxwdHwJDNigpKy4UNT8RdjdIOiFf/EABQBAQAAAAAAAAAAAAAAAAAAAAD/xAAUEQEAAAAAAAAAAAAAAAAAAAAA/9oADAMBAAIRAxEAPwCEG1cg19bWpUX+rUEsa3o+COh4IqZ4eOglgjo2JB0r7Dx0wgw9BHDDeiok8qlEYUXNgALknQAeJJ2FZ5zL8TACYuHqJCdO3IuPSKP837TaeANBfcfjYoFDTOqA7ZjqfQbmkMvO2EBsHv6GMf7nrL8PwDFYuYGVwZJDq8pLt7hQdB4Dan7/AA8EaZ5MYqAJnYtFtob2+9BtoNxfWgv+F5kw0mzW9gQPMlCbe9No2VlDKQwOxUgg+4rCsfgsMgzw45JXUXAWJ0a+misHOXrrRXB+csThzo3aDqHNifVgNT6g+tBthjrqyUi5Y50w+LIS/ZzH/pvpm/YP5qtHZ+VAteOh3jt0ps8NDSx0CqVbVFTGSOh2h8qCjWoiFKiQUbAKAnDptTOCLSh8KnrTXDxUE+GipnBD4VDh46r/AMTuLnDcPfIbSTsIUI6XBLkeeQH3NBn3xF5zOLc4fDt/ZkNiw2nI/MfFB0HXfWqdGlRKbAW2qWGQse6t7ewHqToKBry/jBDiopWd0UMM7LfNl6g21Kk2uPCm/PXGY8VLEI5O1EcfeKgrEXLE3UHewA1qvQYVnICmO52GZmY+gQGjRwYi6tPEjDdXWYEeoyXFAvYmuhX+ulMX4NL+WbCv5CYIT7SKo+tB4zDSwi8sMiD9RF09pFuh+dBAddD6+/iPA1p3IXxE1XD45t9ExDH2Czfwf51lqPc6V1Y+lj8qD1RloaaOsv8AhdzzYrg8U3d0EErHb/2nJ3G2U+3UVqzjxoAJYaGaOmMgoR1oM6iFMMKtAQCmmGWgYYZdqdYVKV4VadYVKAyFKzD48Of7AvQ/aG9wIQPoxrVYlrPPjrw8tg8PMNexms37MiZf9yp86DGGN6KXYeH0HpTvkzlA4vPLNL2GGj0aU5QWPVYy/dFtLsbjWwub2t8XFODYfuwwHEkfnWMy6+c0xCfIAUBnw24M6RRyRTIJMQFkJKBjGivbIO8C2azC/QsD0sYvitxLDTnDtDNE7gyowjdXOUBDdyp0ysMov+pq7QfE7CpcR4Xsgdx2uHS++4QGp4/iBgGBzQQ+mfDk/wD6UUGdZfevsPM8RvGxQn9JIB9QNG9wa0mLiHC8TfNhlB8U7Jm9hBIW+lQYnlDh0pyw4hoJP0Ow1/8ArnCsfZqDMcaVY5nUA/qjAQ/5lHdb5CgJQR1uPH+YOxq/8a+G2MjBMWSdddEJR/ZH39mqmY7hkqKxkhmjCmxMkUiAeAJYAD50AGlrVunw05r+2Ycxyn7+EAMTu6bK/rpY/wDNYMDY095N439kxkM35bhXt+hzlb5aH2oPRTChzRTLqRUEgoM1hpnhjSuE02wq0DjBi9O8MKT4MU6w1AdHQfMvCRi8JPhz/wBRGCnazWupv0sQKOjFT5ARboaDzZMk0yLhUBePDflCnJnNy0kg/M1wbXICgEnpVbmlzHVswG3h/lGw9q0Tm/jmHiinwuEMsjSuzzYiQ5c9za12UGQBQF0sNOtZ92AOx+ov+6gFY+1cB/OjVQjYKPYmpYnIIuEYfpOcA+uVgfrQK3UHdQfrRmGx0qDKkjBP0Ekp/oa6/SjI8PM98iFvJEka3lpf99fTYWcDvRkftIw/3CgZ8K5yxuGAyOwTTpnjt4dmxy/LLWicF+JkOJQQYxcvaDs2dP7nvd0EhiTENb3NwPGsoKSuuQQu234EZj8gtM+F8lY6TvCB4h0aa0YPjdW7x+VA15v+HT4bO+Ek+0QxqGYZlM0akGzOFADqcrd4eG29Uh0upHQg1fOH84TYfBzYGaBroCoOfIyKdgQVOaO+osdL6abUEtZdBc20HifDTztQem+B4rtcLh5Tu8UZPrlF/rRLiunBsF2OHgiO8cSKfUKL/Wp3SgzaGKmuGj8qHhjpjAtAwwS06w60rwq04w4oDIxUwFRx1MKDJ/jHwRTImJd7AgR7XyhQzlvMm4Hlr41m2D4XHIyiOQ6lVuUylGfSO+uoLaa/WtW5jxEeNLxk2fDzyAIfziygMPG2Ugj+dIeJxSJEyRMqZrZgIstwD5G5a9rHoTQD8icvYOfDtLOr51zK6NmXKVYju2AuSQdLk0u4hwrDKbdsYFJ0zxsXIGxa40AvWjYfg8YwSYVzdZFIcXudevrfWguZOXbpEqFT2Vu42oDaak7200Jv9KCtcvcFBF8JxQFwQQFYLYeaaGrLDxLFq2TEuH8HUZfnSjgnK2GZSk0ALXzZ0lLEdBkcWKbnY1aYuDKLAs5UWAzG58NT1PnQSYWQgXBIqPE4m5NzpXDuBoKXlvvFUEktsANdPSgpHP8Agz2kTorM7hosoUszXUkAKouToaefDj4ayRyJiscuQoQ0UB1YN0eW2gtuF8d9hVw5e4aTiu0kjYdmpyFgbZm7t1PUhQdv1VbGoIDUTipmqFzQUiCOmECVBBHTKGOgJw1NIaBgSmEAoCkqUGo467saDOIuF4c4jEdpHd+2kuQzKT3iRsfOvuI4/DR4iOBiE7pfU9bgC5PXcj0oniahMdPfQMUb5oB/Csl47gppsU7sRaR7ISfy3yrYeFhQa6nF8PJMFjmTTSxdM2nle9MxiUn7rDvLp1B9iNelZLg+BYUl0kVQI3C9rE33v4Q2cFr3sb7D51p2LwixRxtDrksDc5mYHqT43/fQHx4VY/wrp5fx8aDxvEDsKklx6lLg6/upNiLa3NB1E5J3oTD437OTMbXlfLmKsyxqCBnfL+FAWuTpuK6ubKW/r3qx8DXs4VzC5kXUBWJUEXC2HTveW4oCoeDZZo5DPO8yWJYyEIQTqnYr3AvtfTerI1BcOiJ77aeW/kBfra2/UmjXoIHqAmpZNaiK0Fbw6UwhWoII9qOiSgnhFGRVBGKKjFBOtdyuldUqRTQZx8QoSmKQg27aIqD/AIkNiP8AS6/KsynM8eLKuY48rDLNPGzRgAaBbadd6274g8EfE4U9lrNEe0jA3YgG6e4+oFZvwUfbkHeBFtVN9+vnegiwcsjFv7Vwpc2pjMcozHUblgy+xpzJxnERgfcq8Q0cxSNJlG2ZcyKSPmfWjYeSdbh1Yr0Kg/I79KZ4nBFEs2gtrppQJk2ut8p1sagxEptUcmMWM5SRbpSvjHFlAsupPhQGS4rNaMbtoPcVcvh9weUYOF8VJK0jICY3IARdcqGygmw8TWf8CwjZjK+/Qe1bbhY7IoPRVH0F6CS1RvUpNRSUA8lRipWqM0CtFqeMV1iWiUWgljFEIKijWilFB3Fdq4WuJZQoLMQoAuWJAAA3JJ2FB9JIFBLEBQCSSbAAbkk7Dzrzli+ZOyx2Inwf9xJKzoraBgT3mXwzNmI9ab/E74gti/uMKSML+ZxoZz76iPTbr10tVFjBeJbDVb3t1G/01+dBov8A6noLMInDEd4dAfEEbiheKfEFplyQxm53Z7gD0HWs7Zqb8AwrO4AFA8wnDpJDmZyT5/yo3C8KObXU1ZuHcGyga0xh4eq3J0A6+FAqIEcTFtABr8q0Xl3j8GNhE2HfMvUbMjWByuu6mxH0rLeauKIikk6hWsnhcWu3+I6adB61R+TuYpcBiVkj1BAEidJFHS56jUg9D6mg9OMajahuF8TjxESzQsGRhoR08VYdGGxFE0ETCo8tSuKiBoA41ohRXIUAXNKeL8x4fDlRLKis18qG7SNbcJGgJJ8jQPEqTMKy7m74hYiFVOHgCAkWkxYCM2hJyYXMHC9C5sBVM4hzRxGSNxPimQZCMkeWMtqABdRe+vQ3oNp5l51wuCFpXzSWuIkF3PTXog82IrEuc+e8Rj2IY9nAD3YUY2PnI2mdvoL7daB4DwSTEMHcSCAyIss4sSC7lAe+byHPobXt1qTnHhRw0kcDMGdFZWZRYNaV8ptc27poFTL3TUWBlyuVJsCRr4HofSisujDzNATjb5GgtOAwkNwJ1yH9Q1Q/Larjw/l1QA0OVl/UhDD5iqBwbjRVcjrnA8ddPGj5eNHDoZMMxRm7oy6W3113Oh38KDUII8q3JsANbkCl3EOJXOSElj+oDuqfIn8R8/8AzVE4JzJM2JRMRIZFksveAAD6kWt43t8quGNxrAWjUEW32t5nw0oKFzPHlZUJuW7zE+H/ACT9DSPBrdyam4pjjITKx32/ZH4Rb0196ay8H7FpoiWE0GTtkYC1mC6xspN8pdbg/qv0oGfJ/Mc2BkMqKzwMwWVLHI5tcFWPdWUAj1Gh6W3Hg/F4sVEJYGzKdD0Knqrjoay7A8sCfhSlO3MqAkRQlLO0nZyntEewNh2YvcEAaUi5XxuIwuIniRmilaKVSNDaSNTIhIOhtlYeebzoN5aozWVcv/GEkAYyEHb7yHT/AFRsf3Gr/wAG5owmK/uJ0Zv0N3JB/kaxPtegyvmb4kYiYhIAYIwxu0bfeuNlAZhZBbewPrVWw3F5kziLLBf8RiH3j3v/AHkzEyMd9bjelsu4PnRBoIZo8xLHVjuxJLH9pjqfeiwHbDBRlzNPFCpfb8DuQx/SC8WvgagFEFnUYbslJcSSTKACxZ80Sp3RuB9ntbzNBu6rDh4jHnuhOXQLaNIVtJIQAQBmG9vxyAdRWPc29ri8azBbN2YkcOyqIQzM9pnJsmVWUG/kN9KZ8wcwSTyN2SxQnQ4iZSOzjYbkva8slzYb2tZQSS4q+KlvEY8OpWG4Ylh95iHFyHl3JAucqbC5JuxvQSnB2UurxyrmKsYmJCaLkzhlVlzHPYkW7u99K+4byvisWJGwsJlCFc9mRTdgSAM7C5sNfUeNCJFNBOFiKvI2UJ2dpEmD2yrY/iDaAqwGt9rXr0fyxwYYXDpEAoO7BdQCfyqx1ZV/CCdSLE60Hm2fCTYaQLNG8ba92RSpI62vv6i4rvxOMiOAdGzN5bgfxPzr0hzFy9DjYTFOtx+Vh+OM9GQ9D9D1rz7zVwKfBzLh8QbqmYxMB3WRmBLJ7gXHQ+xIC4fhc2JZxhrFoY2l3t+Ei2XTVr2tVr5k40v2JDGbNilB06Ja8h+fd96rXAOIYjDSLNhb3QDOArMjLfMUlIFgCPfqNqufJXIZxsn2jEKyYMMxhhY2Z1LFgvisQJt/i9NwR8qcsGZTjprphMM6O3dYtIqd9uzAHeAIUH1PhS3FcwLLxCfEyKUinLq4FyyIyhQ3mVKqxHkQOlekzhU7MxZF7MqUyAWXLa2UAbC1eauaeWJMFiXga7BbFGO7xm+Vj56EHzFBcuS+Py4eQwumZw0YZVYd4KOzDI50IKlBc2BGRrgBgW3NODT7Zw/EBJVeWRkYygKzZVfKJEGxC7EbjfpWc4HENJECDafDDQ9Xh6HzMZOUjqjj9Ju5j440kmGLSSkRnESkSHMIiIMqJGxBLLo5ude8B0vQUbDKDkud1X/aKIdSDcdPDpUDQ5Qqn9Kj6UYmqg/P+vlQcSDuj1qRtq6qLg1yDoPlQcMbAk9ATTniOFELRmeRowsSoqRkCaXQlyv/AGkzOwLtv+UNvSiQEggbmo48Oq69aCeWQy5EOWGJT3EUHIg8SNWdrbs1yfpU8M4cENo46DY+a0Mm/wDGpcHwyXESpHApMrHujb1LHoo3J/8AFAXwDiKYPGRYh4u0CMbqNCDYrmXpmFybHevRXCeIxYiJJoXEiONGH7iOhG1qwHm3libByBJrMrfglQEI+2YAfkYfpPTUX1t9ynzTNw6YvGC0L/3sN9G/xJ+lx49dj0sHosVXudeWUx+GaI2Ei96Jz+VrbHybY0x4HxmHFwrNh3DofZlPVXXdWHhRs0mUeZ0A8+ntQZx8M+CGTCvHisPZUkKFJV0YgKWYC9ic+cFragLY2rS0W1cRR2Ft/PxPU13oOQKo3xV5d+0YYTov3uHDHTdozrIvnawYfs+Zq7sTXO4oPLGd4pFliIzKbgEXUjqrDqpGhHgTRU8aBS8RHZupCAuC6lvxRuL5syC4udCCp1vVh5/5dGDxRRBaKQF4/AC9mQfskj2IqpJCFJI3/rSgFxG5rvGLraumJOtTw6Cg6If68a+c2I9R/wA1yx1866Obi/gRQEmuh1rjNXzUHZSbgAEkmwAFySdAABuSa3X4e8oDBRF5BfEygZ+oQbiJeml9SNz5AVW/hNyl+HGzr/8AHU+95T5nZfc+FaoKAXifDIsTE0UyB43GoP0IPQjcEbVhHOvKEuBks13hY/dzWG/6HsLK/roenUD0ATr/AFrQ+OwSTxvHKgeNxZg3X+Xkd70HnTlnmGbATdrAdDYPE34JAOjeB8G6eY0reuWOY4MenbQn8OhjbR42O+cfuPUXrFubeTJsG8hCtJh1Iyz6EC/5ZLahhsTa22utqU8G4lNhZRLA2Rxv1Vh+l1/MKD06r1yKrHKvNcWMjuCEmA78RO3mpP4l86dSYk6ar9b0BbDrXYN1oNcQb7qfc38rVNGbDXT30HvQVn4mcG+0YFiou8P3ieNgO+o9Vv8AIVkHKnBPtuKSDtMikMzMLE2UA2W+l9Rv51qnMXxMwWHZolJxEmoKxWKDoQ8h7vsLmsVwGOkgkSSFzG6G6sutvIg3uLaG9A0+IHKwwGIRFcukiFlLAZhY5WDW03I186QqtHcY4tNi5e1xD52tYWACgb2UCwFDLtQQA33qKYaGvk2riT+vlQdklvXDyUPF0rsx1oH3LHOmLwLfdPniJ70MmqHzU7xnzGniDW18o8/YTHd1W7Oa1zDJox842/C49NfECvPCGoMabC40IUkEbg+IPQ0HrTNc13YHxt59faqd8LcU8mARpHZ28XYsdh1NXA0HDYdSpUqCpBBUi4IO4YHesc555FfCEy4RGfDkHMLhmg2te+rJ/i1Itr41s4rgDWg83YLESROskTlHBurDp/MeVbbyjxz7bhzI4KMmj2FkuBfMrdfTpWRc2RhMVOqAKFlcAKAABcWAA2q2YiVk/wD5ioxUfZ81lJAzdoozWH5tTrvQMuL/ABTwyArh43ncXF2UwpceJcBj7Cs65i5xxmMuJpSkf/ZhGRP8x/E/ubeVOvjHCq4uMqoBeIFiAAWN92I3PmaoJagkKKLZRtXUmomNcXoCY7fWjeH4PtmZcwWylhfrawsLka63t5UtU1PhD30/aH76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1571603" y="1519230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6370881" y="1535118"/>
            <a:ext cx="617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3950374" y="1503342"/>
            <a:ext cx="61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2096106" y="4369495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4252700" y="4028488"/>
            <a:ext cx="633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8410924" y="1667462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500694" y="4214818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 ________________</a:t>
            </a:r>
            <a:endParaRPr lang="hu-HU" dirty="0"/>
          </a:p>
        </p:txBody>
      </p:sp>
      <p:sp>
        <p:nvSpPr>
          <p:cNvPr id="4" name="AutoShape 4" descr="Képtalálat a következőre: „gagarin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7" descr="Képtalálat a következőre: „neil armstrong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pPr algn="ctr"/>
            <a:r>
              <a:rPr lang="hu-HU" dirty="0" smtClean="0"/>
              <a:t>6. Rendszerezze!</a:t>
            </a:r>
            <a:endParaRPr lang="hu-HU" dirty="0"/>
          </a:p>
        </p:txBody>
      </p:sp>
      <p:sp>
        <p:nvSpPr>
          <p:cNvPr id="6" name="Téglalap 5">
            <a:hlinkClick r:id="rId2" action="ppaction://hlinksldjump"/>
          </p:cNvPr>
          <p:cNvSpPr/>
          <p:nvPr/>
        </p:nvSpPr>
        <p:spPr>
          <a:xfrm>
            <a:off x="7358082" y="6215082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3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05946"/>
              </p:ext>
            </p:extLst>
          </p:nvPr>
        </p:nvGraphicFramePr>
        <p:xfrm>
          <a:off x="714348" y="1714488"/>
          <a:ext cx="7572428" cy="116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6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709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Demokrácia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Diktatúra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709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83568" y="3068960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Többpártrendszer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Titkosrendőrség behálózza a társadalmat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Kitelepítések, munkatáborok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Parlament a tényleges hatalom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Koncepciós perek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Sajtó – és szólásszabadság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Egypártrendszer </a:t>
            </a:r>
          </a:p>
          <a:p>
            <a:pPr marL="342900" indent="-342900">
              <a:buFont typeface="+mj-lt"/>
              <a:buAutoNum type="arabicPeriod"/>
            </a:pPr>
            <a:r>
              <a:rPr lang="hu-HU" dirty="0" smtClean="0"/>
              <a:t>Véleménynyilvánítás szabadsága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7. Párosítsa az évszámot és eseményt!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143768" y="6143644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7504" y="2500536"/>
            <a:ext cx="44644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Magyarországról kiűzik a németeket</a:t>
            </a:r>
            <a:endParaRPr lang="hu-HU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Demokratikus viszonyok a 2. </a:t>
            </a:r>
            <a:r>
              <a:rPr lang="hu-HU" dirty="0" err="1" smtClean="0"/>
              <a:t>vh</a:t>
            </a:r>
            <a:r>
              <a:rPr lang="hu-HU" dirty="0" smtClean="0"/>
              <a:t>. után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Földosztás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Államosítások, Népfront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Rákosi diktatúra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hu-HU" dirty="0" smtClean="0"/>
              <a:t>Szovjet beavatkozás Magyarországon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99552" y="2500536"/>
            <a:ext cx="2540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1945 nyara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1949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1948-1953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1945 április 4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1956 november 4.</a:t>
            </a:r>
          </a:p>
          <a:p>
            <a:pPr marL="342900" indent="-342900">
              <a:spcAft>
                <a:spcPts val="1200"/>
              </a:spcAft>
              <a:buFont typeface="+mj-lt"/>
              <a:buAutoNum type="alphaUcPeriod"/>
            </a:pPr>
            <a:r>
              <a:rPr lang="hu-HU" dirty="0" smtClean="0"/>
              <a:t>1945 - 1947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8. Írja a táblázatba ki volt ez a személy?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286644" y="6286520"/>
            <a:ext cx="132119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hu-H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Megoldás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69030"/>
              </p:ext>
            </p:extLst>
          </p:nvPr>
        </p:nvGraphicFramePr>
        <p:xfrm>
          <a:off x="1475656" y="2204864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Személy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Tildy</a:t>
                      </a:r>
                      <a:r>
                        <a:rPr lang="hu-HU" baseline="0" dirty="0" smtClean="0"/>
                        <a:t> Zoltán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Miklós Béla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Hegedűs András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Péter Gábor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Farkas Mihály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Révai József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1137</TotalTime>
  <Words>1386</Words>
  <Application>Microsoft Office PowerPoint</Application>
  <PresentationFormat>Diavetítés a képernyőre (4:3 oldalarány)</PresentationFormat>
  <Paragraphs>281</Paragraphs>
  <Slides>25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Calibri</vt:lpstr>
      <vt:lpstr>Georgia</vt:lpstr>
      <vt:lpstr>Times New Roman</vt:lpstr>
      <vt:lpstr>Trebuchet MS</vt:lpstr>
      <vt:lpstr>Wingdings 2</vt:lpstr>
      <vt:lpstr>Urbánus</vt:lpstr>
      <vt:lpstr>8. évfolyam – 2. téma </vt:lpstr>
      <vt:lpstr>1 Mely pártok rövidítései!</vt:lpstr>
      <vt:lpstr>2. Ábraelemzés! Válaszolja meg a kérdéseket! </vt:lpstr>
      <vt:lpstr>3. Melyik fogalomra ismer?</vt:lpstr>
      <vt:lpstr>4. Rendezze időrendbe!</vt:lpstr>
      <vt:lpstr>5. Kire ismer a képeken?</vt:lpstr>
      <vt:lpstr>6. Rendszerezze!</vt:lpstr>
      <vt:lpstr>7. Párosítsa az évszámot és eseményt!</vt:lpstr>
      <vt:lpstr>8. Írja a táblázatba ki volt ez a személy?</vt:lpstr>
      <vt:lpstr>9. Szövegértés!</vt:lpstr>
      <vt:lpstr>10. Ki(k)nek állít emléket a szobor? Mit tud róla/róluk?</vt:lpstr>
      <vt:lpstr>11. Töltse ki a gondolattérképet!</vt:lpstr>
      <vt:lpstr>12. Milyen eseményt ábrázolnak a képek? </vt:lpstr>
      <vt:lpstr>1. Megoldás</vt:lpstr>
      <vt:lpstr>2. Megoldás! </vt:lpstr>
      <vt:lpstr>3. Megoldás</vt:lpstr>
      <vt:lpstr>4. Megoldás</vt:lpstr>
      <vt:lpstr>5. Megoldás</vt:lpstr>
      <vt:lpstr>6. Megoldás!</vt:lpstr>
      <vt:lpstr>7. Megoldás</vt:lpstr>
      <vt:lpstr>8. Megoldás</vt:lpstr>
      <vt:lpstr>9. Megoldás</vt:lpstr>
      <vt:lpstr>10. Megoldás</vt:lpstr>
      <vt:lpstr>11. Megoldás</vt:lpstr>
      <vt:lpstr>12. Megoldás</vt:lpstr>
    </vt:vector>
  </TitlesOfParts>
  <Company>Iskola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évfolyam – 1. téma</dc:title>
  <dc:creator>TVT</dc:creator>
  <cp:lastModifiedBy>Maczko András</cp:lastModifiedBy>
  <cp:revision>100</cp:revision>
  <dcterms:created xsi:type="dcterms:W3CDTF">2012-11-14T06:30:43Z</dcterms:created>
  <dcterms:modified xsi:type="dcterms:W3CDTF">2022-04-01T09:04:24Z</dcterms:modified>
</cp:coreProperties>
</file>