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7" r:id="rId18"/>
    <p:sldId id="273" r:id="rId19"/>
    <p:sldId id="274" r:id="rId20"/>
    <p:sldId id="275" r:id="rId21"/>
    <p:sldId id="276" r:id="rId22"/>
    <p:sldId id="278" r:id="rId23"/>
    <p:sldId id="281" r:id="rId24"/>
    <p:sldId id="280" r:id="rId25"/>
    <p:sldId id="270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66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60" d="100"/>
          <a:sy n="60" d="100"/>
        </p:scale>
        <p:origin x="14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D93D3-21A2-4D76-B923-DD14790FEE9E}" type="datetimeFigureOut">
              <a:rPr lang="hu-HU" smtClean="0"/>
              <a:t>2022. 04. 01.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DE9AC-D180-4CBE-B8EE-8EB772276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177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DE9AC-D180-4CBE-B8EE-8EB7722768AA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193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5AD085E-5155-43FC-80CB-56592BA18C95}" type="datetimeFigureOut">
              <a:rPr lang="hu-HU" smtClean="0"/>
              <a:pPr/>
              <a:t>2022. 04. 01.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2022. 04. 01.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2022. 04. 01.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2022. 04. 01.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2022. 04. 01.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2022. 04. 01.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AD085E-5155-43FC-80CB-56592BA18C95}" type="datetimeFigureOut">
              <a:rPr lang="hu-HU" smtClean="0"/>
              <a:pPr/>
              <a:t>2022. 04. 01.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5AD085E-5155-43FC-80CB-56592BA18C95}" type="datetimeFigureOut">
              <a:rPr lang="hu-HU" smtClean="0"/>
              <a:pPr/>
              <a:t>2022. 04. 01.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2022. 04. 01.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2022. 04. 01.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2022. 04. 01.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5AD085E-5155-43FC-80CB-56592BA18C95}" type="datetimeFigureOut">
              <a:rPr lang="hu-HU" smtClean="0"/>
              <a:pPr/>
              <a:t>2022. 04. 01.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6.xm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display?v=pzuz8xtmc1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8. évfolyam – 4. téma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Magyarország </a:t>
            </a:r>
            <a:r>
              <a:rPr lang="hu-HU" dirty="0" smtClean="0"/>
              <a:t>1956-től a rendszerváltásig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4461" y="987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9. Szövegértés!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429520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7261" y="90872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1960 és 1980 között mintegy másfél millió új lakás </a:t>
            </a:r>
            <a:r>
              <a:rPr lang="hu-HU" dirty="0" smtClean="0"/>
              <a:t>épült a városokban, </a:t>
            </a:r>
            <a:r>
              <a:rPr lang="hu-HU" dirty="0"/>
              <a:t>4–10 emeletes panelházakból álló lakótelepek jöttek létre, melegvíz-szolgáltatással és távfűtéssel. A lakásvásárláshoz hosszú lejáratú, alacsony kamatozású kölcsönt lehetett igényelni. A falvakban kiépült a vezetékes vízellátás, és a lakásokban általánossá vált a fürdőszoba. Számos intézkedés született a gyermeket nevelő családok támogatására. 1967-ben bevezették a gyermekgondozási segélyt (GYES). Az anyák a gyermek hároméves koráig </a:t>
            </a:r>
            <a:r>
              <a:rPr lang="hu-HU" dirty="0" smtClean="0"/>
              <a:t>otthon maradhattak. Emelkedett a családi pótlék.  A </a:t>
            </a:r>
            <a:r>
              <a:rPr lang="hu-HU" dirty="0"/>
              <a:t>hetvenes évek közepétől az életszínvonal további emelését a kevéssé hatékonyan működő gazdaság nem tudta fedezni. A jövedelmezőséget a piaci viszonyok bevezetése teremthette volna meg. Ez viszont szöges ellentétben állt a szocialista-kommunista ideológiával. Az átfogó gazdasági reformot nem tette lehetővé Magyarország Szovjetunióval szembeni alárendelt helyzete. Másrészt maga a kormányzat is ragaszkodott a rendszer alapelveihez. Ezért a gazdasági problémákat jelentős mértékű nyugati hitel felvételével próbálták áthidalni. A kölcsönöket az egyre kevésbé jövedelmező, korszerűtlen gazdaság működésben tartására fordították. Mindez a nyolcvanas években mély és tartós gazdasági válsághoz, az állam eladósodásához és az életszínvonal csökkenéséhez vezetett.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79512" y="5360682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/>
              <a:t>Mi segítette a lakáshoz jutást 1960-1980 között? (2)</a:t>
            </a:r>
          </a:p>
          <a:p>
            <a:pPr marL="342900" indent="-342900">
              <a:buAutoNum type="arabicPeriod"/>
            </a:pPr>
            <a:r>
              <a:rPr lang="hu-HU" dirty="0" smtClean="0"/>
              <a:t>Hogyan segítette a rendszer a családokat? (2)</a:t>
            </a:r>
          </a:p>
          <a:p>
            <a:pPr marL="342900" indent="-342900">
              <a:buAutoNum type="arabicPeriod"/>
            </a:pPr>
            <a:r>
              <a:rPr lang="hu-HU" dirty="0" smtClean="0"/>
              <a:t>Mi a GYES? (1)</a:t>
            </a:r>
          </a:p>
          <a:p>
            <a:pPr marL="342900" indent="-342900">
              <a:buAutoNum type="arabicPeriod"/>
            </a:pPr>
            <a:r>
              <a:rPr lang="hu-HU" dirty="0" smtClean="0"/>
              <a:t>Miért nem vezettek be átfogó reformokat? (2)</a:t>
            </a:r>
          </a:p>
          <a:p>
            <a:pPr marL="342900" indent="-342900">
              <a:buAutoNum type="arabicPeriod"/>
            </a:pPr>
            <a:r>
              <a:rPr lang="hu-HU" dirty="0" smtClean="0"/>
              <a:t>Hogyan igyekeztek megoldani a problémát? (1)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10. Milyen eseménynek állít emléket a festmény? Mit tud róla?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572396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11813" t="12594" r="9045" b="7673"/>
          <a:stretch/>
        </p:blipFill>
        <p:spPr>
          <a:xfrm>
            <a:off x="1331640" y="1988840"/>
            <a:ext cx="5976665" cy="3385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11. Töltse ki a gondolattérképet!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500958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" action="ppaction://hlinksldjump"/>
              </a:rPr>
              <a:t>Megoldás</a:t>
            </a:r>
            <a:endParaRPr lang="hu-HU" dirty="0"/>
          </a:p>
        </p:txBody>
      </p:sp>
      <p:sp>
        <p:nvSpPr>
          <p:cNvPr id="4" name="Lekerekített téglalapbuborék 3"/>
          <p:cNvSpPr/>
          <p:nvPr/>
        </p:nvSpPr>
        <p:spPr>
          <a:xfrm>
            <a:off x="3635896" y="1556792"/>
            <a:ext cx="1800200" cy="648072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Kádár kemény diktatúra</a:t>
            </a:r>
            <a:endParaRPr lang="hu-HU" dirty="0"/>
          </a:p>
        </p:txBody>
      </p:sp>
      <p:sp>
        <p:nvSpPr>
          <p:cNvPr id="7" name="Ellipszis 6"/>
          <p:cNvSpPr/>
          <p:nvPr/>
        </p:nvSpPr>
        <p:spPr>
          <a:xfrm>
            <a:off x="683568" y="1916832"/>
            <a:ext cx="2232248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B050"/>
                </a:solidFill>
              </a:rPr>
              <a:t>Megtorlás</a:t>
            </a:r>
            <a:endParaRPr lang="hu-HU" dirty="0">
              <a:solidFill>
                <a:srgbClr val="00B050"/>
              </a:solidFill>
            </a:endParaRPr>
          </a:p>
        </p:txBody>
      </p:sp>
      <p:cxnSp>
        <p:nvCxnSpPr>
          <p:cNvPr id="11" name="Egyenes összekötő 10"/>
          <p:cNvCxnSpPr>
            <a:stCxn id="7" idx="7"/>
            <a:endCxn id="4" idx="1"/>
          </p:cNvCxnSpPr>
          <p:nvPr/>
        </p:nvCxnSpPr>
        <p:spPr>
          <a:xfrm flipV="1">
            <a:off x="2588911" y="1880828"/>
            <a:ext cx="1046985" cy="120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>
            <a:stCxn id="4" idx="2"/>
          </p:cNvCxnSpPr>
          <p:nvPr/>
        </p:nvCxnSpPr>
        <p:spPr>
          <a:xfrm>
            <a:off x="4535996" y="2204864"/>
            <a:ext cx="78838" cy="295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>
            <a:stCxn id="4" idx="3"/>
          </p:cNvCxnSpPr>
          <p:nvPr/>
        </p:nvCxnSpPr>
        <p:spPr>
          <a:xfrm>
            <a:off x="5436096" y="1880828"/>
            <a:ext cx="1136439" cy="127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/>
          <p:cNvSpPr/>
          <p:nvPr/>
        </p:nvSpPr>
        <p:spPr>
          <a:xfrm>
            <a:off x="3175688" y="2492896"/>
            <a:ext cx="2576599" cy="64058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B050"/>
                </a:solidFill>
              </a:rPr>
              <a:t>Társadalom megtörése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18" name="Ellipszis 17"/>
          <p:cNvSpPr/>
          <p:nvPr/>
        </p:nvSpPr>
        <p:spPr>
          <a:xfrm>
            <a:off x="6483081" y="1709718"/>
            <a:ext cx="2553415" cy="6429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B050"/>
                </a:solidFill>
              </a:rPr>
              <a:t>Rendszer megszilárdítása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79512" y="3442752"/>
            <a:ext cx="39312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/>
              <a:t>Nagy Imre kivégzése	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béremelés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Árak csökkentése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Bebörtönzés, internálás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„Aki nincs ellenünk, velünk van”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„pufajkások”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Politikai viccek szabadsága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Rákosi személyi kultusztól eltávolodás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Új cél: szocializmus építése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Beszolgáltatá</a:t>
            </a:r>
            <a:r>
              <a:rPr lang="hu-HU" dirty="0"/>
              <a:t>s</a:t>
            </a:r>
            <a:r>
              <a:rPr lang="hu-HU" dirty="0" smtClean="0"/>
              <a:t> eltörlése</a:t>
            </a:r>
          </a:p>
          <a:p>
            <a:pPr marL="285750" indent="-285750">
              <a:buFontTx/>
              <a:buChar char="-"/>
            </a:pPr>
            <a:r>
              <a:rPr lang="hu-HU" dirty="0"/>
              <a:t>E</a:t>
            </a:r>
            <a:r>
              <a:rPr lang="hu-HU" dirty="0" smtClean="0"/>
              <a:t>migráció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4293720" y="3399824"/>
            <a:ext cx="4497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/>
              <a:t>Sortüzek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Munkásőrség megalakítása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Életszínvonal emelésének ígérete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Rend helyreállítása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7500958" y="6143644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13" name="AutoShape 2" descr="Képtalálat a következőre: „kékcédulás választások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" name="AutoShape 4" descr="Képtalálat a következőre: „1956 október 23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" name="Lekerekített téglalapbuborék 28"/>
          <p:cNvSpPr/>
          <p:nvPr/>
        </p:nvSpPr>
        <p:spPr>
          <a:xfrm>
            <a:off x="3635896" y="1556792"/>
            <a:ext cx="1800200" cy="648072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Kádár rendszer bukása</a:t>
            </a:r>
            <a:endParaRPr lang="hu-HU" dirty="0"/>
          </a:p>
        </p:txBody>
      </p:sp>
      <p:sp>
        <p:nvSpPr>
          <p:cNvPr id="30" name="Ellipszis 29"/>
          <p:cNvSpPr/>
          <p:nvPr/>
        </p:nvSpPr>
        <p:spPr>
          <a:xfrm>
            <a:off x="683568" y="1916832"/>
            <a:ext cx="2232248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B050"/>
                </a:solidFill>
              </a:rPr>
              <a:t>gazdasági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31" name="Ellipszis 30"/>
          <p:cNvSpPr/>
          <p:nvPr/>
        </p:nvSpPr>
        <p:spPr>
          <a:xfrm>
            <a:off x="3175688" y="2492896"/>
            <a:ext cx="2576599" cy="64058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B050"/>
                </a:solidFill>
              </a:rPr>
              <a:t>politikai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32" name="Ellipszis 31"/>
          <p:cNvSpPr/>
          <p:nvPr/>
        </p:nvSpPr>
        <p:spPr>
          <a:xfrm>
            <a:off x="6483081" y="1709718"/>
            <a:ext cx="2553415" cy="6429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B050"/>
                </a:solidFill>
              </a:rPr>
              <a:t>Társadalmi, kulturális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33" name="Cím 1"/>
          <p:cNvSpPr txBox="1">
            <a:spLocks/>
          </p:cNvSpPr>
          <p:nvPr/>
        </p:nvSpPr>
        <p:spPr>
          <a:xfrm>
            <a:off x="560454" y="43651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60454" y="536826"/>
            <a:ext cx="8229600" cy="1066800"/>
          </a:xfrm>
        </p:spPr>
        <p:txBody>
          <a:bodyPr>
            <a:normAutofit/>
          </a:bodyPr>
          <a:lstStyle/>
          <a:p>
            <a:r>
              <a:rPr lang="hu-HU" dirty="0"/>
              <a:t>11. Töltse ki a gondolattérképet</a:t>
            </a:r>
            <a:r>
              <a:rPr lang="hu-HU" dirty="0" smtClean="0"/>
              <a:t>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1. Megoldás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500958" y="6143644"/>
            <a:ext cx="93968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523762" y="1484784"/>
            <a:ext cx="49503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Fiatal Demokraták Szövetsége</a:t>
            </a:r>
          </a:p>
        </p:txBody>
      </p:sp>
      <p:sp>
        <p:nvSpPr>
          <p:cNvPr id="18" name="Téglalap 17"/>
          <p:cNvSpPr/>
          <p:nvPr/>
        </p:nvSpPr>
        <p:spPr>
          <a:xfrm>
            <a:off x="2987824" y="5159976"/>
            <a:ext cx="39052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Magyar Szocialista Párt</a:t>
            </a:r>
            <a:endParaRPr lang="hu-HU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508060" y="2102666"/>
            <a:ext cx="1051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FKgP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373243" y="5767016"/>
            <a:ext cx="12907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SZDSZ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435740" y="3371656"/>
            <a:ext cx="11993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KDNP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463418" y="4560378"/>
            <a:ext cx="10021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MDF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386474" y="5159976"/>
            <a:ext cx="11560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MSZP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516976" y="3995248"/>
            <a:ext cx="9541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LMP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439767" y="1448108"/>
            <a:ext cx="14606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FIDESZ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475297" y="2768168"/>
            <a:ext cx="10374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JMM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2929314" y="2102666"/>
            <a:ext cx="40222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Független Kisgazda Párt</a:t>
            </a:r>
          </a:p>
        </p:txBody>
      </p:sp>
      <p:sp>
        <p:nvSpPr>
          <p:cNvPr id="33" name="Téglalap 32"/>
          <p:cNvSpPr/>
          <p:nvPr/>
        </p:nvSpPr>
        <p:spPr>
          <a:xfrm>
            <a:off x="2058083" y="2768168"/>
            <a:ext cx="57647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Jobbik Magyarországért Mozgalom</a:t>
            </a:r>
          </a:p>
        </p:txBody>
      </p:sp>
      <p:sp>
        <p:nvSpPr>
          <p:cNvPr id="34" name="Téglalap 33"/>
          <p:cNvSpPr/>
          <p:nvPr/>
        </p:nvSpPr>
        <p:spPr>
          <a:xfrm>
            <a:off x="2361857" y="3371656"/>
            <a:ext cx="50401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Kereszténydemokrata Néppárt</a:t>
            </a:r>
          </a:p>
        </p:txBody>
      </p:sp>
      <p:sp>
        <p:nvSpPr>
          <p:cNvPr id="35" name="Téglalap 34"/>
          <p:cNvSpPr/>
          <p:nvPr/>
        </p:nvSpPr>
        <p:spPr>
          <a:xfrm>
            <a:off x="2836040" y="3995248"/>
            <a:ext cx="34147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Lehet Más a Politika</a:t>
            </a:r>
          </a:p>
        </p:txBody>
      </p:sp>
      <p:sp>
        <p:nvSpPr>
          <p:cNvPr id="36" name="Téglalap 35"/>
          <p:cNvSpPr/>
          <p:nvPr/>
        </p:nvSpPr>
        <p:spPr>
          <a:xfrm>
            <a:off x="2574637" y="4572298"/>
            <a:ext cx="44165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Magyar Demokrata Fórum</a:t>
            </a:r>
          </a:p>
        </p:txBody>
      </p:sp>
      <p:sp>
        <p:nvSpPr>
          <p:cNvPr id="37" name="Téglalap 36"/>
          <p:cNvSpPr/>
          <p:nvPr/>
        </p:nvSpPr>
        <p:spPr>
          <a:xfrm>
            <a:off x="2592682" y="5765252"/>
            <a:ext cx="40398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Szabad Demokrata Párt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2. Megoldás!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668344" y="6466791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51520" y="1456745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hu-HU" sz="2000" dirty="0" smtClean="0">
                <a:solidFill>
                  <a:srgbClr val="FF0000"/>
                </a:solidFill>
              </a:rPr>
              <a:t>A diagram a magyar államadósság alakulását ábrázolja 1975 és 1990 között.</a:t>
            </a:r>
          </a:p>
          <a:p>
            <a:pPr marL="457200" indent="-457200">
              <a:buAutoNum type="arabicPeriod"/>
            </a:pPr>
            <a:r>
              <a:rPr lang="hu-HU" sz="2000" dirty="0" smtClean="0">
                <a:solidFill>
                  <a:srgbClr val="FF0000"/>
                </a:solidFill>
              </a:rPr>
              <a:t>A diagram 25 év adatait ábrázolja 5 éves bontásokban.</a:t>
            </a:r>
          </a:p>
          <a:p>
            <a:pPr marL="457200" indent="-457200">
              <a:buAutoNum type="arabicPeriod"/>
            </a:pPr>
            <a:r>
              <a:rPr lang="hu-HU" sz="2000" dirty="0" smtClean="0">
                <a:solidFill>
                  <a:srgbClr val="FF0000"/>
                </a:solidFill>
              </a:rPr>
              <a:t>A magyar államadóság az 1970-es évek elején viszonylag jelentéktelen, 39 milliárd dollár. Még finanszírozható.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035" y="1631579"/>
            <a:ext cx="4880868" cy="335784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51520" y="5242397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0000"/>
                </a:solidFill>
              </a:rPr>
              <a:t>4-5. Az államadóság 1990-re több mint ötszörösére nőtt, 21,3 milliárd dollárra. </a:t>
            </a:r>
          </a:p>
          <a:p>
            <a:r>
              <a:rPr lang="hu-HU" sz="2000" dirty="0" smtClean="0">
                <a:solidFill>
                  <a:srgbClr val="FF0000"/>
                </a:solidFill>
              </a:rPr>
              <a:t>6. A növekedés oka, hogy az állami vállalatok veszteségeit újabb hitelek felvételével igyekeztek kiegyenlíteni.</a:t>
            </a:r>
            <a:endParaRPr lang="hu-H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3.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215206" y="6345816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6022650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Megoldás</a:t>
            </a:r>
          </a:p>
          <a:p>
            <a:r>
              <a:rPr lang="hu-HU" sz="2400" b="1" dirty="0" smtClean="0">
                <a:solidFill>
                  <a:srgbClr val="FF0000"/>
                </a:solidFill>
              </a:rPr>
              <a:t>1 – C; 2 – E; 3 – A; 4 – D; 5 - </a:t>
            </a:r>
            <a:r>
              <a:rPr lang="hu-HU" sz="2400" b="1" dirty="0">
                <a:solidFill>
                  <a:srgbClr val="FF0000"/>
                </a:solidFill>
              </a:rPr>
              <a:t>B</a:t>
            </a: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672261"/>
              </p:ext>
            </p:extLst>
          </p:nvPr>
        </p:nvGraphicFramePr>
        <p:xfrm>
          <a:off x="1571604" y="2000240"/>
          <a:ext cx="6096000" cy="4114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Esemény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A: Kádár „puha” diktatúra </a:t>
                      </a: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– 1963</a:t>
                      </a:r>
                      <a:r>
                        <a:rPr lang="hu-HU" b="1" baseline="0" dirty="0" smtClean="0">
                          <a:solidFill>
                            <a:srgbClr val="FF0000"/>
                          </a:solidFill>
                        </a:rPr>
                        <a:t> – 1970-es évek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B: Lakitelki</a:t>
                      </a:r>
                      <a:r>
                        <a:rPr lang="hu-HU" baseline="0" dirty="0" smtClean="0"/>
                        <a:t> találkozó </a:t>
                      </a:r>
                      <a:r>
                        <a:rPr lang="hu-HU" b="1" baseline="0" dirty="0" smtClean="0">
                          <a:solidFill>
                            <a:srgbClr val="FF0000"/>
                          </a:solidFill>
                        </a:rPr>
                        <a:t>- 1987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C: 1956-os forradalom bukása </a:t>
                      </a: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– 1956 november</a:t>
                      </a:r>
                      <a:r>
                        <a:rPr lang="hu-HU" b="1" baseline="0" dirty="0" smtClean="0">
                          <a:solidFill>
                            <a:srgbClr val="FF0000"/>
                          </a:solidFill>
                        </a:rPr>
                        <a:t> 4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D: Monori találkozó </a:t>
                      </a: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- 1985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E: Kádár kemény diktatúra </a:t>
                      </a: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– 1956 - 1962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4. Megoldás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286644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00034" y="6076582"/>
            <a:ext cx="594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Megoldás: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C – E – A – D - B</a:t>
            </a:r>
            <a:endParaRPr lang="hu-HU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062738"/>
              </p:ext>
            </p:extLst>
          </p:nvPr>
        </p:nvGraphicFramePr>
        <p:xfrm>
          <a:off x="1403648" y="1709718"/>
          <a:ext cx="6096000" cy="4114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Esemény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A: Kádár „puha” diktatúra </a:t>
                      </a: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– 1963 – 1970-es évek eleje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B: Kádár János halála </a:t>
                      </a: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– 1989</a:t>
                      </a:r>
                      <a:r>
                        <a:rPr lang="hu-HU" b="1" baseline="0" dirty="0" smtClean="0">
                          <a:solidFill>
                            <a:srgbClr val="FF0000"/>
                          </a:solidFill>
                        </a:rPr>
                        <a:t> július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C: 1956-os forradalom bukása </a:t>
                      </a: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– 1956. 11.04.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D: Nagy Imre újratemetése </a:t>
                      </a: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– 1989 június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E: Kádár kemény diktatúra </a:t>
                      </a: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– 1956 - 1962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5" y="4635789"/>
            <a:ext cx="2571750" cy="178117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5. Megoldás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780284" y="6488668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" action="ppaction://hlinksldjump"/>
              </a:rPr>
              <a:t>Vissza</a:t>
            </a:r>
            <a:endParaRPr lang="hu-HU" dirty="0"/>
          </a:p>
        </p:txBody>
      </p:sp>
      <p:pic>
        <p:nvPicPr>
          <p:cNvPr id="29" name="Kép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843" y="4254790"/>
            <a:ext cx="1800225" cy="2543175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652" y="1506667"/>
            <a:ext cx="1914525" cy="2390775"/>
          </a:xfrm>
          <a:prstGeom prst="rect">
            <a:avLst/>
          </a:prstGeom>
        </p:spPr>
      </p:pic>
      <p:pic>
        <p:nvPicPr>
          <p:cNvPr id="47" name="Picture 4" descr="Képtalálat a következőre: „Gorbacsov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385" y="1705629"/>
            <a:ext cx="2264911" cy="226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Kép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6425" y="1667462"/>
            <a:ext cx="1933575" cy="2371725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78" y="1503342"/>
            <a:ext cx="1857375" cy="2466975"/>
          </a:xfrm>
          <a:prstGeom prst="rect">
            <a:avLst/>
          </a:prstGeom>
        </p:spPr>
      </p:pic>
      <p:sp>
        <p:nvSpPr>
          <p:cNvPr id="51" name="Téglalap 50"/>
          <p:cNvSpPr/>
          <p:nvPr/>
        </p:nvSpPr>
        <p:spPr>
          <a:xfrm>
            <a:off x="1571603" y="1519230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2" name="Téglalap 51"/>
          <p:cNvSpPr/>
          <p:nvPr/>
        </p:nvSpPr>
        <p:spPr>
          <a:xfrm>
            <a:off x="6370881" y="1535118"/>
            <a:ext cx="617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3" name="Téglalap 52"/>
          <p:cNvSpPr/>
          <p:nvPr/>
        </p:nvSpPr>
        <p:spPr>
          <a:xfrm>
            <a:off x="3950374" y="1503342"/>
            <a:ext cx="619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4" name="Téglalap 53"/>
          <p:cNvSpPr/>
          <p:nvPr/>
        </p:nvSpPr>
        <p:spPr>
          <a:xfrm>
            <a:off x="2096106" y="4369495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5" name="Téglalap 54"/>
          <p:cNvSpPr/>
          <p:nvPr/>
        </p:nvSpPr>
        <p:spPr>
          <a:xfrm>
            <a:off x="4252700" y="4028488"/>
            <a:ext cx="633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6" name="Téglalap 55"/>
          <p:cNvSpPr/>
          <p:nvPr/>
        </p:nvSpPr>
        <p:spPr>
          <a:xfrm>
            <a:off x="8357380" y="1449652"/>
            <a:ext cx="635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7" name="Téglalap 56"/>
          <p:cNvSpPr/>
          <p:nvPr/>
        </p:nvSpPr>
        <p:spPr>
          <a:xfrm>
            <a:off x="5364088" y="3422656"/>
            <a:ext cx="1006793" cy="4383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971385" y="4369495"/>
            <a:ext cx="4172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Kádár János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Leonyid Iljics Brezsnyev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Mihail </a:t>
            </a:r>
            <a:r>
              <a:rPr lang="hu-HU" b="1" dirty="0" err="1" smtClean="0">
                <a:solidFill>
                  <a:srgbClr val="FF0000"/>
                </a:solidFill>
              </a:rPr>
              <a:t>Szergejevics</a:t>
            </a:r>
            <a:r>
              <a:rPr lang="hu-HU" b="1" dirty="0" smtClean="0">
                <a:solidFill>
                  <a:srgbClr val="FF0000"/>
                </a:solidFill>
              </a:rPr>
              <a:t> Gorbacsov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Nagy Imre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Pozsgay Imre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Grósz Károly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6. Megoldás!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524328" y="642134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79468"/>
            <a:ext cx="8128996" cy="4341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57625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1 Mely pártok rövidítései!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929454" y="6324921"/>
            <a:ext cx="1699503" cy="46166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93058" y="2120239"/>
            <a:ext cx="1051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FKgP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58241" y="5784589"/>
            <a:ext cx="12907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SZDSZ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20738" y="3389229"/>
            <a:ext cx="11993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KDNP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48416" y="4577951"/>
            <a:ext cx="10021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MDF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71472" y="5177549"/>
            <a:ext cx="11560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MSZP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701974" y="4012821"/>
            <a:ext cx="9541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LMP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624765" y="1465681"/>
            <a:ext cx="14606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FIDESZ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660295" y="2785741"/>
            <a:ext cx="10374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JMM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7.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143768" y="6143644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403648" y="4653136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Megoldás: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1 – D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2 – B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3 – E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4 – F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5 – A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6 – C 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16771" y="1709718"/>
            <a:ext cx="16561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1958</a:t>
            </a:r>
            <a:endParaRPr lang="hu-HU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1966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1968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1978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1986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1987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793035" y="1709718"/>
            <a:ext cx="52565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hu-HU" dirty="0" smtClean="0"/>
              <a:t>„Lánchídi” csata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hu-HU" dirty="0" smtClean="0"/>
              <a:t>Első táncdalfesztivál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hu-HU" dirty="0" smtClean="0"/>
              <a:t>Lakitelki találkozó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hu-HU" dirty="0" smtClean="0"/>
              <a:t>Nagy Imre kivégzése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hu-HU" dirty="0" smtClean="0"/>
              <a:t>Új gazdasági mechanizmus indulása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hu-HU" dirty="0" smtClean="0"/>
              <a:t>USA visszaadja a Szent Koronát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8.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286644" y="628652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277241"/>
              </p:ext>
            </p:extLst>
          </p:nvPr>
        </p:nvGraphicFramePr>
        <p:xfrm>
          <a:off x="1475656" y="2204864"/>
          <a:ext cx="6696744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8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Személy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Pozsgay Imre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MSZMP reformellenzék</a:t>
                      </a:r>
                      <a:r>
                        <a:rPr lang="hu-HU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Kádár János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MSZMP KB első titkára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Nagy Imre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Miniszterelnök 1956-os</a:t>
                      </a:r>
                      <a:r>
                        <a:rPr lang="hu-HU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forradalomban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Grósz Károly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MSZMP KB első titkára Kádárt követően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Brezsnyev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SZKP KB első titkára Hruscsovot követően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4461" y="273244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9.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956376" y="6381328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51519" y="1340044"/>
            <a:ext cx="86445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/>
              <a:t>Mi segítette a lakáshoz jutást 1960-1980 között? </a:t>
            </a:r>
            <a:r>
              <a:rPr lang="hu-HU" b="1" dirty="0" smtClean="0">
                <a:solidFill>
                  <a:srgbClr val="FF0000"/>
                </a:solidFill>
              </a:rPr>
              <a:t>– Új lakás építés, hosszú lejáratú alacsony kamatozású kölcsön </a:t>
            </a:r>
          </a:p>
          <a:p>
            <a:pPr marL="342900" indent="-342900">
              <a:buAutoNum type="arabicPeriod"/>
            </a:pPr>
            <a:r>
              <a:rPr lang="hu-HU" dirty="0" smtClean="0"/>
              <a:t>Hogyan segítette a rendszer a családokat? </a:t>
            </a:r>
            <a:r>
              <a:rPr lang="hu-HU" b="1" dirty="0" smtClean="0">
                <a:solidFill>
                  <a:srgbClr val="FF0000"/>
                </a:solidFill>
              </a:rPr>
              <a:t>– GYES bevezetése, családi pótlék emelése</a:t>
            </a:r>
          </a:p>
          <a:p>
            <a:pPr marL="342900" indent="-342900">
              <a:buAutoNum type="arabicPeriod"/>
            </a:pPr>
            <a:r>
              <a:rPr lang="hu-HU" dirty="0" smtClean="0"/>
              <a:t>Mi a GYES? - </a:t>
            </a:r>
            <a:r>
              <a:rPr lang="hu-HU" b="1" dirty="0">
                <a:solidFill>
                  <a:srgbClr val="FF0000"/>
                </a:solidFill>
              </a:rPr>
              <a:t>Az anyák a gyermek hároméves koráig otthon maradhattak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hu-HU" dirty="0" smtClean="0"/>
              <a:t>Miért nem vezettek be átfogó reformokat?</a:t>
            </a:r>
            <a:r>
              <a:rPr lang="hu-HU" b="1" dirty="0" smtClean="0">
                <a:solidFill>
                  <a:srgbClr val="FF0000"/>
                </a:solidFill>
              </a:rPr>
              <a:t> - </a:t>
            </a:r>
            <a:r>
              <a:rPr lang="hu-HU" b="1" dirty="0">
                <a:solidFill>
                  <a:srgbClr val="FF0000"/>
                </a:solidFill>
              </a:rPr>
              <a:t>szöges ellentétben állt a szocialista-kommunista </a:t>
            </a:r>
            <a:r>
              <a:rPr lang="hu-HU" b="1" dirty="0" smtClean="0">
                <a:solidFill>
                  <a:srgbClr val="FF0000"/>
                </a:solidFill>
              </a:rPr>
              <a:t>ideológiával; Magyarország </a:t>
            </a:r>
            <a:r>
              <a:rPr lang="hu-HU" b="1" dirty="0">
                <a:solidFill>
                  <a:srgbClr val="FF0000"/>
                </a:solidFill>
              </a:rPr>
              <a:t>Szovjetunióval szembeni alárendelt helyzete. 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hu-HU" dirty="0" smtClean="0"/>
              <a:t>Hogyan igyekeztek megoldani a problémát? - </a:t>
            </a:r>
            <a:r>
              <a:rPr lang="hu-HU" b="1" dirty="0" smtClean="0">
                <a:solidFill>
                  <a:srgbClr val="FF0000"/>
                </a:solidFill>
              </a:rPr>
              <a:t>hitelfelvétel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5927" y="647688"/>
            <a:ext cx="8229600" cy="90910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10. Megoldás</a:t>
            </a:r>
            <a:endParaRPr lang="hu-HU" dirty="0"/>
          </a:p>
        </p:txBody>
      </p:sp>
      <p:sp>
        <p:nvSpPr>
          <p:cNvPr id="30" name="Téglalap 29"/>
          <p:cNvSpPr/>
          <p:nvPr/>
        </p:nvSpPr>
        <p:spPr>
          <a:xfrm>
            <a:off x="8238366" y="6451951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35645" y="1772816"/>
            <a:ext cx="83725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rgbClr val="FF0000"/>
                </a:solidFill>
              </a:rPr>
              <a:t>Az </a:t>
            </a:r>
            <a:r>
              <a:rPr lang="hu-HU" sz="2000" dirty="0">
                <a:solidFill>
                  <a:srgbClr val="FF0000"/>
                </a:solidFill>
              </a:rPr>
              <a:t>amerikai vezetés már a hetvenes évek elejétől latolgatta, hogy visszaadja Magyarországnak Szent István koronáját, de ennek feltételei csak </a:t>
            </a:r>
            <a:r>
              <a:rPr lang="hu-HU" sz="2000" dirty="0" smtClean="0">
                <a:solidFill>
                  <a:srgbClr val="FF0000"/>
                </a:solidFill>
              </a:rPr>
              <a:t>később </a:t>
            </a:r>
            <a:r>
              <a:rPr lang="hu-HU" sz="2000" dirty="0">
                <a:solidFill>
                  <a:srgbClr val="FF0000"/>
                </a:solidFill>
              </a:rPr>
              <a:t>értek meg. 1977-re Magyarország és az Egyesült Államok viszonya jelentősen javult, rendeződtek a kapcsolatokat terhelő problémák, és a washingtoni vezetés úgy ítélte meg, Magyarország végrehajtja a helsinki egyezmény emberi jogokra vonatkozó előírásait </a:t>
            </a:r>
            <a:r>
              <a:rPr lang="hu-HU" sz="2000" dirty="0" smtClean="0">
                <a:solidFill>
                  <a:srgbClr val="FF0000"/>
                </a:solidFill>
              </a:rPr>
              <a:t>is. </a:t>
            </a:r>
            <a:r>
              <a:rPr lang="hu-HU" sz="2000" dirty="0" err="1" smtClean="0">
                <a:solidFill>
                  <a:srgbClr val="FF0000"/>
                </a:solidFill>
              </a:rPr>
              <a:t>Jimmy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>
                <a:solidFill>
                  <a:srgbClr val="FF0000"/>
                </a:solidFill>
              </a:rPr>
              <a:t>Carter elnök 1977 végén megszületett döntése nagy vitát váltott </a:t>
            </a:r>
            <a:r>
              <a:rPr lang="hu-HU" sz="2000" dirty="0" smtClean="0">
                <a:solidFill>
                  <a:srgbClr val="FF0000"/>
                </a:solidFill>
              </a:rPr>
              <a:t>ki. Végül </a:t>
            </a:r>
            <a:r>
              <a:rPr lang="hu-HU" sz="2000" dirty="0">
                <a:solidFill>
                  <a:srgbClr val="FF0000"/>
                </a:solidFill>
              </a:rPr>
              <a:t>a Szent Koronát nem az akkori rendszernek, hanem a magyar népnek adta vissza "az amerikai népet" képviselő Cyrus </a:t>
            </a:r>
            <a:r>
              <a:rPr lang="hu-HU" sz="2000" dirty="0" err="1">
                <a:solidFill>
                  <a:srgbClr val="FF0000"/>
                </a:solidFill>
              </a:rPr>
              <a:t>Vance</a:t>
            </a:r>
            <a:r>
              <a:rPr lang="hu-HU" sz="2000" dirty="0">
                <a:solidFill>
                  <a:srgbClr val="FF0000"/>
                </a:solidFill>
              </a:rPr>
              <a:t> külügyminiszter és azt is kikötötték, hogy a koronaékszereket nyilvánosan állítsák ki. Az MSZMP főtitkára, Kádár János amerikai kérésre távol maradt az eseménytől.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3107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11.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500958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25" name="Lekerekített téglalapbuborék 24"/>
          <p:cNvSpPr/>
          <p:nvPr/>
        </p:nvSpPr>
        <p:spPr>
          <a:xfrm>
            <a:off x="3486931" y="1283081"/>
            <a:ext cx="1800200" cy="648072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Kádár kemény diktatúra</a:t>
            </a:r>
            <a:endParaRPr lang="hu-HU" dirty="0"/>
          </a:p>
        </p:txBody>
      </p:sp>
      <p:sp>
        <p:nvSpPr>
          <p:cNvPr id="26" name="Ellipszis 25"/>
          <p:cNvSpPr/>
          <p:nvPr/>
        </p:nvSpPr>
        <p:spPr>
          <a:xfrm>
            <a:off x="534603" y="1643121"/>
            <a:ext cx="2232248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B050"/>
                </a:solidFill>
              </a:rPr>
              <a:t>Megtorlás</a:t>
            </a:r>
            <a:endParaRPr lang="hu-HU" dirty="0">
              <a:solidFill>
                <a:srgbClr val="00B050"/>
              </a:solidFill>
            </a:endParaRPr>
          </a:p>
        </p:txBody>
      </p:sp>
      <p:cxnSp>
        <p:nvCxnSpPr>
          <p:cNvPr id="27" name="Egyenes összekötő 26"/>
          <p:cNvCxnSpPr>
            <a:stCxn id="26" idx="7"/>
            <a:endCxn id="25" idx="1"/>
          </p:cNvCxnSpPr>
          <p:nvPr/>
        </p:nvCxnSpPr>
        <p:spPr>
          <a:xfrm flipV="1">
            <a:off x="2439946" y="1607117"/>
            <a:ext cx="1046985" cy="120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>
            <a:stCxn id="25" idx="2"/>
          </p:cNvCxnSpPr>
          <p:nvPr/>
        </p:nvCxnSpPr>
        <p:spPr>
          <a:xfrm>
            <a:off x="4387031" y="1931153"/>
            <a:ext cx="78838" cy="295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>
            <a:stCxn id="25" idx="3"/>
          </p:cNvCxnSpPr>
          <p:nvPr/>
        </p:nvCxnSpPr>
        <p:spPr>
          <a:xfrm>
            <a:off x="5287131" y="1607117"/>
            <a:ext cx="1136439" cy="127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zis 29"/>
          <p:cNvSpPr/>
          <p:nvPr/>
        </p:nvSpPr>
        <p:spPr>
          <a:xfrm>
            <a:off x="3026723" y="2219185"/>
            <a:ext cx="2576599" cy="64058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B050"/>
                </a:solidFill>
              </a:rPr>
              <a:t>Társadalom megtörése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31" name="Ellipszis 30"/>
          <p:cNvSpPr/>
          <p:nvPr/>
        </p:nvSpPr>
        <p:spPr>
          <a:xfrm>
            <a:off x="6334116" y="1436007"/>
            <a:ext cx="2553415" cy="6429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B050"/>
                </a:solidFill>
              </a:rPr>
              <a:t>Rendszer megszilárdítása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06546" y="2703633"/>
            <a:ext cx="309251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- Nagy </a:t>
            </a:r>
            <a:r>
              <a:rPr lang="hu-HU" dirty="0">
                <a:solidFill>
                  <a:srgbClr val="FF0000"/>
                </a:solidFill>
              </a:rPr>
              <a:t>Imre </a:t>
            </a:r>
            <a:r>
              <a:rPr lang="hu-HU" dirty="0" smtClean="0">
                <a:solidFill>
                  <a:srgbClr val="FF0000"/>
                </a:solidFill>
              </a:rPr>
              <a:t>kivégzése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- Munkásőrség megalakítása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- Sortüzek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hu-HU" dirty="0" smtClean="0">
                <a:solidFill>
                  <a:srgbClr val="FF0000"/>
                </a:solidFill>
              </a:rPr>
              <a:t>- </a:t>
            </a:r>
            <a:r>
              <a:rPr lang="hu-HU" dirty="0">
                <a:solidFill>
                  <a:srgbClr val="FF0000"/>
                </a:solidFill>
              </a:rPr>
              <a:t>Bebörtönzés, internálás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</a:rPr>
              <a:t>„</a:t>
            </a:r>
            <a:r>
              <a:rPr lang="hu-HU" dirty="0">
                <a:solidFill>
                  <a:srgbClr val="FF0000"/>
                </a:solidFill>
              </a:rPr>
              <a:t>pufajkások</a:t>
            </a:r>
            <a:r>
              <a:rPr lang="hu-HU" dirty="0" smtClean="0">
                <a:solidFill>
                  <a:srgbClr val="FF0000"/>
                </a:solidFill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</a:rPr>
              <a:t>Emigráció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392995" y="2978137"/>
            <a:ext cx="2765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</a:rPr>
              <a:t>Rend helyreállítása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FF0000"/>
                </a:solidFill>
              </a:rPr>
              <a:t>Életszínvonal emelésének </a:t>
            </a:r>
            <a:r>
              <a:rPr lang="hu-HU" dirty="0" smtClean="0">
                <a:solidFill>
                  <a:srgbClr val="FF0000"/>
                </a:solidFill>
              </a:rPr>
              <a:t>ígérete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FF0000"/>
                </a:solidFill>
              </a:rPr>
              <a:t>Béremelés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FF0000"/>
                </a:solidFill>
              </a:rPr>
              <a:t>Árak csökkentése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FF0000"/>
                </a:solidFill>
              </a:rPr>
              <a:t>Politikai viccek szabadsága</a:t>
            </a:r>
          </a:p>
          <a:p>
            <a:pPr marL="285750" indent="-285750">
              <a:buFontTx/>
              <a:buChar char="-"/>
            </a:pP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252379" y="2219874"/>
            <a:ext cx="28916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FF0000"/>
                </a:solidFill>
              </a:rPr>
              <a:t>Rákosi személyi kultusztól </a:t>
            </a:r>
            <a:r>
              <a:rPr lang="hu-HU" dirty="0" smtClean="0">
                <a:solidFill>
                  <a:srgbClr val="FF0000"/>
                </a:solidFill>
              </a:rPr>
              <a:t>eltávolodás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FF0000"/>
                </a:solidFill>
              </a:rPr>
              <a:t>Beszolgáltatás eltörlése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FF0000"/>
                </a:solidFill>
              </a:rPr>
              <a:t>Új cél: szocializmus építése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FF0000"/>
                </a:solidFill>
              </a:rPr>
              <a:t>„Aki nincs ellenünk, velünk van”</a:t>
            </a:r>
          </a:p>
          <a:p>
            <a:pPr marL="285750" indent="-285750">
              <a:buFontTx/>
              <a:buChar char="-"/>
            </a:pP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12. Megoldás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7500958" y="6143644"/>
            <a:ext cx="93968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25" name="Lekerekített téglalapbuborék 24"/>
          <p:cNvSpPr/>
          <p:nvPr/>
        </p:nvSpPr>
        <p:spPr>
          <a:xfrm>
            <a:off x="3635896" y="1556792"/>
            <a:ext cx="1800200" cy="648072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Kádár rendszer bukása</a:t>
            </a:r>
            <a:endParaRPr lang="hu-HU" dirty="0"/>
          </a:p>
        </p:txBody>
      </p:sp>
      <p:sp>
        <p:nvSpPr>
          <p:cNvPr id="26" name="Ellipszis 25"/>
          <p:cNvSpPr/>
          <p:nvPr/>
        </p:nvSpPr>
        <p:spPr>
          <a:xfrm>
            <a:off x="683568" y="1916832"/>
            <a:ext cx="2232248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B050"/>
                </a:solidFill>
              </a:rPr>
              <a:t>gazdasági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27" name="Ellipszis 26"/>
          <p:cNvSpPr/>
          <p:nvPr/>
        </p:nvSpPr>
        <p:spPr>
          <a:xfrm>
            <a:off x="3175688" y="2492896"/>
            <a:ext cx="2576599" cy="64058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B050"/>
                </a:solidFill>
              </a:rPr>
              <a:t>politikai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28" name="Ellipszis 27"/>
          <p:cNvSpPr/>
          <p:nvPr/>
        </p:nvSpPr>
        <p:spPr>
          <a:xfrm>
            <a:off x="6483081" y="1709718"/>
            <a:ext cx="2553415" cy="6429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B050"/>
                </a:solidFill>
              </a:rPr>
              <a:t>Társadalmi, kulturális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450633" y="3786467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smtClean="0">
                <a:solidFill>
                  <a:srgbClr val="FF0000"/>
                </a:solidFill>
              </a:rPr>
              <a:t>Egyéni feladatmegoldás</a:t>
            </a:r>
            <a:endParaRPr lang="hu-HU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2. Ábraelemzés! Válaszolja meg a kérdéseket! 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7429520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79512" y="2136169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hu-HU" sz="2000" dirty="0" smtClean="0"/>
              <a:t>Mit ábrázol a diagram!</a:t>
            </a:r>
          </a:p>
          <a:p>
            <a:pPr marL="457200" indent="-457200">
              <a:buAutoNum type="arabicPeriod"/>
            </a:pPr>
            <a:r>
              <a:rPr lang="hu-HU" sz="2000" dirty="0" smtClean="0"/>
              <a:t>Milyen időszakot ölel fel?</a:t>
            </a:r>
          </a:p>
          <a:p>
            <a:pPr marL="457200" indent="-457200">
              <a:buAutoNum type="arabicPeriod"/>
            </a:pPr>
            <a:r>
              <a:rPr lang="hu-HU" sz="2000" dirty="0" smtClean="0"/>
              <a:t>Mennyi volt az államadóság a 70-es évek elején?</a:t>
            </a:r>
          </a:p>
          <a:p>
            <a:pPr marL="457200" indent="-457200">
              <a:buFontTx/>
              <a:buAutoNum type="arabicPeriod"/>
            </a:pPr>
            <a:r>
              <a:rPr lang="hu-HU" sz="2000" dirty="0" smtClean="0"/>
              <a:t>Mennyi volt az államadóság 1990-ben? </a:t>
            </a:r>
            <a:endParaRPr lang="hu-HU" sz="2000" dirty="0"/>
          </a:p>
          <a:p>
            <a:pPr marL="457200" indent="-457200">
              <a:buAutoNum type="arabicPeriod"/>
            </a:pPr>
            <a:r>
              <a:rPr lang="hu-HU" sz="2000" dirty="0" smtClean="0"/>
              <a:t> Hány %-os a változás és milyen irányú?</a:t>
            </a:r>
          </a:p>
          <a:p>
            <a:pPr marL="457200" indent="-457200">
              <a:buAutoNum type="arabicPeriod"/>
            </a:pPr>
            <a:r>
              <a:rPr lang="hu-HU" sz="2000" dirty="0" smtClean="0"/>
              <a:t>Mi az oka?</a:t>
            </a:r>
            <a:endParaRPr lang="hu-HU" sz="2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123728" y="1334409"/>
            <a:ext cx="5495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Földbirtokviszonyok – földosztás hatása</a:t>
            </a:r>
            <a:endParaRPr lang="hu-HU" sz="2000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132" y="2331597"/>
            <a:ext cx="4880868" cy="3357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3. Melyik fogalomra ismer?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215206" y="6345816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600387"/>
              </p:ext>
            </p:extLst>
          </p:nvPr>
        </p:nvGraphicFramePr>
        <p:xfrm>
          <a:off x="323528" y="1714488"/>
          <a:ext cx="8212874" cy="4058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4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706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706">
                <a:tc>
                  <a:txBody>
                    <a:bodyPr/>
                    <a:lstStyle/>
                    <a:p>
                      <a:r>
                        <a:rPr lang="hu-HU" b="0" dirty="0" smtClean="0"/>
                        <a:t>1. </a:t>
                      </a:r>
                      <a:r>
                        <a:rPr kumimoji="0" lang="hu-H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állampárt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A: </a:t>
                      </a:r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magántulajdonban lévő kis földparcella</a:t>
                      </a:r>
                      <a:endParaRPr lang="hu-H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178">
                <a:tc>
                  <a:txBody>
                    <a:bodyPr/>
                    <a:lstStyle/>
                    <a:p>
                      <a:r>
                        <a:rPr lang="hu-HU" b="0" dirty="0" smtClean="0"/>
                        <a:t>2. </a:t>
                      </a:r>
                      <a:r>
                        <a:rPr kumimoji="0" lang="hu-H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gulyáskommunizmus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B: A</a:t>
                      </a:r>
                      <a:r>
                        <a:rPr lang="hu-HU" baseline="0" dirty="0" smtClean="0"/>
                        <a:t> szervezet </a:t>
                      </a:r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kizárólagosan birtokolja a hatalmat egy országon belül, egyeduralmi rendszert épít ki.</a:t>
                      </a:r>
                      <a:endParaRPr lang="hu-H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706">
                <a:tc>
                  <a:txBody>
                    <a:bodyPr/>
                    <a:lstStyle/>
                    <a:p>
                      <a:r>
                        <a:rPr lang="hu-HU" b="0" dirty="0" smtClean="0"/>
                        <a:t>3. </a:t>
                      </a:r>
                      <a:r>
                        <a:rPr kumimoji="0" lang="hu-H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tsz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C: </a:t>
                      </a:r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magánszektor rövidítése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178">
                <a:tc>
                  <a:txBody>
                    <a:bodyPr/>
                    <a:lstStyle/>
                    <a:p>
                      <a:r>
                        <a:rPr lang="hu-HU" b="0" dirty="0" smtClean="0"/>
                        <a:t>4.</a:t>
                      </a:r>
                      <a:r>
                        <a:rPr lang="hu-HU" b="0" baseline="0" dirty="0" smtClean="0"/>
                        <a:t> </a:t>
                      </a:r>
                      <a:r>
                        <a:rPr kumimoji="0" lang="hu-H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háztáji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D: </a:t>
                      </a:r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Mezőgazdasági üzemszervezési forma</a:t>
                      </a:r>
                      <a:r>
                        <a:rPr kumimoji="0" lang="hu-H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kommunista országokban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178">
                <a:tc>
                  <a:txBody>
                    <a:bodyPr/>
                    <a:lstStyle/>
                    <a:p>
                      <a:r>
                        <a:rPr lang="hu-HU" b="0" dirty="0" smtClean="0"/>
                        <a:t>5. </a:t>
                      </a:r>
                      <a:r>
                        <a:rPr kumimoji="0" lang="hu-H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maszek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E: </a:t>
                      </a:r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Magyarország 1962-1989 között korszaka, a szocialista berendezkedés ellenére viszonylagos jólét jellemezte az országot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4. Rendezze időrendbe!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286644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482665"/>
              </p:ext>
            </p:extLst>
          </p:nvPr>
        </p:nvGraphicFramePr>
        <p:xfrm>
          <a:off x="1571604" y="2000240"/>
          <a:ext cx="6096000" cy="4114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Esemény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A: Kádár „puha” diktatúra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B: Kádár János halála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C: 1956-os forradalom bukása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D: Nagy Imre újratemetése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E: Kádár kemény diktatúra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2" y="4732545"/>
            <a:ext cx="2571750" cy="1781175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843" y="4254790"/>
            <a:ext cx="1800225" cy="254317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652" y="1506667"/>
            <a:ext cx="1914525" cy="2390775"/>
          </a:xfrm>
          <a:prstGeom prst="rect">
            <a:avLst/>
          </a:prstGeom>
        </p:spPr>
      </p:pic>
      <p:pic>
        <p:nvPicPr>
          <p:cNvPr id="1028" name="Picture 4" descr="Képtalálat a következőre: „Gorbacsov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385" y="1705629"/>
            <a:ext cx="2264911" cy="226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6425" y="1667462"/>
            <a:ext cx="1933575" cy="237172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78" y="1503342"/>
            <a:ext cx="1857375" cy="246697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5. Kire ismer a képeken?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358082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8" action="ppaction://hlinksldjump"/>
              </a:rPr>
              <a:t>Megoldás</a:t>
            </a:r>
            <a:endParaRPr lang="hu-HU" dirty="0"/>
          </a:p>
        </p:txBody>
      </p:sp>
      <p:sp>
        <p:nvSpPr>
          <p:cNvPr id="1036" name="AutoShape 12" descr="data:image/jpeg;base64,/9j/4AAQSkZJRgABAQAAAQABAAD/2wCEAAkGBxQTERQUEhQWFhUXGBgaGRYVGBcXFxccHRUXFxgYFRcYHCggGBwlHBUXITEhJSkrLi4uFx8zODMsNygtLisBCgoKBQUFDgUFDisZExkrKysrKysrKysrKysrKysrKysrKysrKysrKysrKysrKysrKysrKysrKysrKysrKysrK//AABEIAMoAkAMBIgACEQEDEQH/xAAcAAACAwADAQAAAAAAAAAAAAAEBQMGBwECCAD/xABCEAACAQIEAwYDBQUHAwUBAAABAgMAEQQSITEFBkETIlFhcYEHkaEUIzJCUnKxwdHwJDNigpKy4UNT8RdjdIOiFf/EABQBAQAAAAAAAAAAAAAAAAAAAAD/xAAUEQEAAAAAAAAAAAAAAAAAAAAA/9oADAMBAAIRAxEAPwCEG1cg19bWpUX+rUEsa3o+COh4IqZ4eOglgjo2JB0r7Dx0wgw9BHDDeiok8qlEYUXNgALknQAeJJ2FZ5zL8TACYuHqJCdO3IuPSKP837TaeANBfcfjYoFDTOqA7ZjqfQbmkMvO2EBsHv6GMf7nrL8PwDFYuYGVwZJDq8pLt7hQdB4Dan7/AA8EaZ5MYqAJnYtFtob2+9BtoNxfWgv+F5kw0mzW9gQPMlCbe9No2VlDKQwOxUgg+4rCsfgsMgzw45JXUXAWJ0a+misHOXrrRXB+csThzo3aDqHNifVgNT6g+tBthjrqyUi5Y50w+LIS/ZzH/pvpm/YP5qtHZ+VAteOh3jt0ps8NDSx0CqVbVFTGSOh2h8qCjWoiFKiQUbAKAnDptTOCLSh8KnrTXDxUE+GipnBD4VDh46r/AMTuLnDcPfIbSTsIUI6XBLkeeQH3NBn3xF5zOLc4fDt/ZkNiw2nI/MfFB0HXfWqdGlRKbAW2qWGQse6t7ewHqToKBry/jBDiopWd0UMM7LfNl6g21Kk2uPCm/PXGY8VLEI5O1EcfeKgrEXLE3UHewA1qvQYVnICmO52GZmY+gQGjRwYi6tPEjDdXWYEeoyXFAvYmuhX+ulMX4NL+WbCv5CYIT7SKo+tB4zDSwi8sMiD9RF09pFuh+dBAddD6+/iPA1p3IXxE1XD45t9ExDH2Czfwf51lqPc6V1Y+lj8qD1RloaaOsv8AhdzzYrg8U3d0EErHb/2nJ3G2U+3UVqzjxoAJYaGaOmMgoR1oM6iFMMKtAQCmmGWgYYZdqdYVKV4VadYVKAyFKzD48Of7AvQ/aG9wIQPoxrVYlrPPjrw8tg8PMNexms37MiZf9yp86DGGN6KXYeH0HpTvkzlA4vPLNL2GGj0aU5QWPVYy/dFtLsbjWwub2t8XFODYfuwwHEkfnWMy6+c0xCfIAUBnw24M6RRyRTIJMQFkJKBjGivbIO8C2azC/QsD0sYvitxLDTnDtDNE7gyowjdXOUBDdyp0ysMov+pq7QfE7CpcR4Xsgdx2uHS++4QGp4/iBgGBzQQ+mfDk/wD6UUGdZfevsPM8RvGxQn9JIB9QNG9wa0mLiHC8TfNhlB8U7Jm9hBIW+lQYnlDh0pyw4hoJP0Ow1/8ArnCsfZqDMcaVY5nUA/qjAQ/5lHdb5CgJQR1uPH+YOxq/8a+G2MjBMWSdddEJR/ZH39mqmY7hkqKxkhmjCmxMkUiAeAJYAD50AGlrVunw05r+2Ycxyn7+EAMTu6bK/rpY/wDNYMDY095N439kxkM35bhXt+hzlb5aH2oPRTChzRTLqRUEgoM1hpnhjSuE02wq0DjBi9O8MKT4MU6w1AdHQfMvCRi8JPhz/wBRGCnazWupv0sQKOjFT5ARboaDzZMk0yLhUBePDflCnJnNy0kg/M1wbXICgEnpVbmlzHVswG3h/lGw9q0Tm/jmHiinwuEMsjSuzzYiQ5c9za12UGQBQF0sNOtZ92AOx+ov+6gFY+1cB/OjVQjYKPYmpYnIIuEYfpOcA+uVgfrQK3UHdQfrRmGx0qDKkjBP0Ekp/oa6/SjI8PM98iFvJEka3lpf99fTYWcDvRkftIw/3CgZ8K5yxuGAyOwTTpnjt4dmxy/LLWicF+JkOJQQYxcvaDs2dP7nvd0EhiTENb3NwPGsoKSuuQQu234EZj8gtM+F8lY6TvCB4h0aa0YPjdW7x+VA15v+HT4bO+Ek+0QxqGYZlM0akGzOFADqcrd4eG29Uh0upHQg1fOH84TYfBzYGaBroCoOfIyKdgQVOaO+osdL6abUEtZdBc20HifDTztQem+B4rtcLh5Tu8UZPrlF/rRLiunBsF2OHgiO8cSKfUKL/Wp3SgzaGKmuGj8qHhjpjAtAwwS06w60rwq04w4oDIxUwFRx1MKDJ/jHwRTImJd7AgR7XyhQzlvMm4Hlr41m2D4XHIyiOQ6lVuUylGfSO+uoLaa/WtW5jxEeNLxk2fDzyAIfziygMPG2Ugj+dIeJxSJEyRMqZrZgIstwD5G5a9rHoTQD8icvYOfDtLOr51zK6NmXKVYju2AuSQdLk0u4hwrDKbdsYFJ0zxsXIGxa40AvWjYfg8YwSYVzdZFIcXudevrfWguZOXbpEqFT2Vu42oDaak7200Jv9KCtcvcFBF8JxQFwQQFYLYeaaGrLDxLFq2TEuH8HUZfnSjgnK2GZSk0ALXzZ0lLEdBkcWKbnY1aYuDKLAs5UWAzG58NT1PnQSYWQgXBIqPE4m5NzpXDuBoKXlvvFUEktsANdPSgpHP8Agz2kTorM7hosoUszXUkAKouToaefDj4ayRyJiscuQoQ0UB1YN0eW2gtuF8d9hVw5e4aTiu0kjYdmpyFgbZm7t1PUhQdv1VbGoIDUTipmqFzQUiCOmECVBBHTKGOgJw1NIaBgSmEAoCkqUGo467saDOIuF4c4jEdpHd+2kuQzKT3iRsfOvuI4/DR4iOBiE7pfU9bgC5PXcj0oniahMdPfQMUb5oB/Csl47gppsU7sRaR7ISfy3yrYeFhQa6nF8PJMFjmTTSxdM2nle9MxiUn7rDvLp1B9iNelZLg+BYUl0kVQI3C9rE33v4Q2cFr3sb7D51p2LwixRxtDrksDc5mYHqT43/fQHx4VY/wrp5fx8aDxvEDsKklx6lLg6/upNiLa3NB1E5J3oTD437OTMbXlfLmKsyxqCBnfL+FAWuTpuK6ubKW/r3qx8DXs4VzC5kXUBWJUEXC2HTveW4oCoeDZZo5DPO8yWJYyEIQTqnYr3AvtfTerI1BcOiJ77aeW/kBfra2/UmjXoIHqAmpZNaiK0Fbw6UwhWoII9qOiSgnhFGRVBGKKjFBOtdyuldUqRTQZx8QoSmKQg27aIqD/AIkNiP8AS6/KsynM8eLKuY48rDLNPGzRgAaBbadd6274g8EfE4U9lrNEe0jA3YgG6e4+oFZvwUfbkHeBFtVN9+vnegiwcsjFv7Vwpc2pjMcozHUblgy+xpzJxnERgfcq8Q0cxSNJlG2ZcyKSPmfWjYeSdbh1Yr0Kg/I79KZ4nBFEs2gtrppQJk2ut8p1sagxEptUcmMWM5SRbpSvjHFlAsupPhQGS4rNaMbtoPcVcvh9weUYOF8VJK0jICY3IARdcqGygmw8TWf8CwjZjK+/Qe1bbhY7IoPRVH0F6CS1RvUpNRSUA8lRipWqM0CtFqeMV1iWiUWgljFEIKijWilFB3Fdq4WuJZQoLMQoAuWJAAA3JJ2FB9JIFBLEBQCSSbAAbkk7Dzrzli+ZOyx2Inwf9xJKzoraBgT3mXwzNmI9ab/E74gti/uMKSML+ZxoZz76iPTbr10tVFjBeJbDVb3t1G/01+dBov8A6noLMInDEd4dAfEEbiheKfEFplyQxm53Z7gD0HWs7Zqb8AwrO4AFA8wnDpJDmZyT5/yo3C8KObXU1ZuHcGyga0xh4eq3J0A6+FAqIEcTFtABr8q0Xl3j8GNhE2HfMvUbMjWByuu6mxH0rLeauKIikk6hWsnhcWu3+I6adB61R+TuYpcBiVkj1BAEidJFHS56jUg9D6mg9OMajahuF8TjxESzQsGRhoR08VYdGGxFE0ETCo8tSuKiBoA41ohRXIUAXNKeL8x4fDlRLKis18qG7SNbcJGgJJ8jQPEqTMKy7m74hYiFVOHgCAkWkxYCM2hJyYXMHC9C5sBVM4hzRxGSNxPimQZCMkeWMtqABdRe+vQ3oNp5l51wuCFpXzSWuIkF3PTXog82IrEuc+e8Rj2IY9nAD3YUY2PnI2mdvoL7daB4DwSTEMHcSCAyIss4sSC7lAe+byHPobXt1qTnHhRw0kcDMGdFZWZRYNaV8ptc27poFTL3TUWBlyuVJsCRr4HofSisujDzNATjb5GgtOAwkNwJ1yH9Q1Q/Larjw/l1QA0OVl/UhDD5iqBwbjRVcjrnA8ddPGj5eNHDoZMMxRm7oy6W3113Oh38KDUII8q3JsANbkCl3EOJXOSElj+oDuqfIn8R8/8AzVE4JzJM2JRMRIZFksveAAD6kWt43t8quGNxrAWjUEW32t5nw0oKFzPHlZUJuW7zE+H/ACT9DSPBrdyam4pjjITKx32/ZH4Rb0196ay8H7FpoiWE0GTtkYC1mC6xspN8pdbg/qv0oGfJ/Mc2BkMqKzwMwWVLHI5tcFWPdWUAj1Gh6W3Hg/F4sVEJYGzKdD0Knqrjoay7A8sCfhSlO3MqAkRQlLO0nZyntEewNh2YvcEAaUi5XxuIwuIniRmilaKVSNDaSNTIhIOhtlYeebzoN5aozWVcv/GEkAYyEHb7yHT/AFRsf3Gr/wAG5owmK/uJ0Zv0N3JB/kaxPtegyvmb4kYiYhIAYIwxu0bfeuNlAZhZBbewPrVWw3F5kziLLBf8RiH3j3v/AHkzEyMd9bjelsu4PnRBoIZo8xLHVjuxJLH9pjqfeiwHbDBRlzNPFCpfb8DuQx/SC8WvgagFEFnUYbslJcSSTKACxZ80Sp3RuB9ntbzNBu6rDh4jHnuhOXQLaNIVtJIQAQBmG9vxyAdRWPc29ri8azBbN2YkcOyqIQzM9pnJsmVWUG/kN9KZ8wcwSTyN2SxQnQ4iZSOzjYbkva8slzYb2tZQSS4q+KlvEY8OpWG4Ylh95iHFyHl3JAucqbC5JuxvQSnB2UurxyrmKsYmJCaLkzhlVlzHPYkW7u99K+4byvisWJGwsJlCFc9mRTdgSAM7C5sNfUeNCJFNBOFiKvI2UJ2dpEmD2yrY/iDaAqwGt9rXr0fyxwYYXDpEAoO7BdQCfyqx1ZV/CCdSLE60Hm2fCTYaQLNG8ba92RSpI62vv6i4rvxOMiOAdGzN5bgfxPzr0hzFy9DjYTFOtx+Vh+OM9GQ9D9D1rz7zVwKfBzLh8QbqmYxMB3WRmBLJ7gXHQ+xIC4fhc2JZxhrFoY2l3t+Ei2XTVr2tVr5k40v2JDGbNilB06Ja8h+fd96rXAOIYjDSLNhb3QDOArMjLfMUlIFgCPfqNqufJXIZxsn2jEKyYMMxhhY2Z1LFgvisQJt/i9NwR8qcsGZTjprphMM6O3dYtIqd9uzAHeAIUH1PhS3FcwLLxCfEyKUinLq4FyyIyhQ3mVKqxHkQOlekzhU7MxZF7MqUyAWXLa2UAbC1eauaeWJMFiXga7BbFGO7xm+Vj56EHzFBcuS+Py4eQwumZw0YZVYd4KOzDI50IKlBc2BGRrgBgW3NODT7Zw/EBJVeWRkYygKzZVfKJEGxC7EbjfpWc4HENJECDafDDQ9Xh6HzMZOUjqjj9Ju5j440kmGLSSkRnESkSHMIiIMqJGxBLLo5ude8B0vQUbDKDkud1X/aKIdSDcdPDpUDQ5Qqn9Kj6UYmqg/P+vlQcSDuj1qRtq6qLg1yDoPlQcMbAk9ATTniOFELRmeRowsSoqRkCaXQlyv/AGkzOwLtv+UNvSiQEggbmo48Oq69aCeWQy5EOWGJT3EUHIg8SNWdrbs1yfpU8M4cENo46DY+a0Mm/wDGpcHwyXESpHApMrHujb1LHoo3J/8AFAXwDiKYPGRYh4u0CMbqNCDYrmXpmFybHevRXCeIxYiJJoXEiONGH7iOhG1qwHm3libByBJrMrfglQEI+2YAfkYfpPTUX1t9ynzTNw6YvGC0L/3sN9G/xJ+lx49dj0sHosVXudeWUx+GaI2Ei96Jz+VrbHybY0x4HxmHFwrNh3DofZlPVXXdWHhRs0mUeZ0A8+ntQZx8M+CGTCvHisPZUkKFJV0YgKWYC9ic+cFragLY2rS0W1cRR2Ft/PxPU13oOQKo3xV5d+0YYTov3uHDHTdozrIvnawYfs+Zq7sTXO4oPLGd4pFliIzKbgEXUjqrDqpGhHgTRU8aBS8RHZupCAuC6lvxRuL5syC4udCCp1vVh5/5dGDxRRBaKQF4/AC9mQfskj2IqpJCFJI3/rSgFxG5rvGLraumJOtTw6Cg6If68a+c2I9R/wA1yx1866Obi/gRQEmuh1rjNXzUHZSbgAEkmwAFySdAABuSa3X4e8oDBRF5BfEygZ+oQbiJeml9SNz5AVW/hNyl+HGzr/8AHU+95T5nZfc+FaoKAXifDIsTE0UyB43GoP0IPQjcEbVhHOvKEuBks13hY/dzWG/6HsLK/roenUD0ATr/AFrQ+OwSTxvHKgeNxZg3X+Xkd70HnTlnmGbATdrAdDYPE34JAOjeB8G6eY0reuWOY4MenbQn8OhjbR42O+cfuPUXrFubeTJsG8hCtJh1Iyz6EC/5ZLahhsTa22utqU8G4lNhZRLA2Rxv1Vh+l1/MKD06r1yKrHKvNcWMjuCEmA78RO3mpP4l86dSYk6ar9b0BbDrXYN1oNcQb7qfc38rVNGbDXT30HvQVn4mcG+0YFiou8P3ieNgO+o9Vv8AIVkHKnBPtuKSDtMikMzMLE2UA2W+l9Rv51qnMXxMwWHZolJxEmoKxWKDoQ8h7vsLmsVwGOkgkSSFzG6G6sutvIg3uLaG9A0+IHKwwGIRFcukiFlLAZhY5WDW03I186QqtHcY4tNi5e1xD52tYWACgb2UCwFDLtQQA33qKYaGvk2riT+vlQdklvXDyUPF0rsx1oH3LHOmLwLfdPniJ70MmqHzU7xnzGniDW18o8/YTHd1W7Oa1zDJox842/C49NfECvPCGoMabC40IUkEbg+IPQ0HrTNc13YHxt59faqd8LcU8mARpHZ28XYsdh1NXA0HDYdSpUqCpBBUi4IO4YHesc555FfCEy4RGfDkHMLhmg2te+rJ/i1Itr41s4rgDWg83YLESROskTlHBurDp/MeVbbyjxz7bhzI4KMmj2FkuBfMrdfTpWRc2RhMVOqAKFlcAKAABcWAA2q2YiVk/wD5ioxUfZ81lJAzdoozWH5tTrvQMuL/ABTwyArh43ncXF2UwpceJcBj7Cs65i5xxmMuJpSkf/ZhGRP8x/E/ubeVOvjHCq4uMqoBeIFiAAWN92I3PmaoJagkKKLZRtXUmomNcXoCY7fWjeH4PtmZcwWylhfrawsLka63t5UtU1PhD30/aH76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8" name="AutoShape 14" descr="data:image/jpeg;base64,/9j/4AAQSkZJRgABAQAAAQABAAD/2wCEAAkGBxQTERQUEhQWFhUXGBgaGRYVGBcXFxccHRUXFxgYFRcYHCggGBwlHBUXITEhJSkrLi4uFx8zODMsNygtLisBCgoKBQUFDgUFDisZExkrKysrKysrKysrKysrKysrKysrKysrKysrKysrKysrKysrKysrKysrKysrKysrKysrK//AABEIAMoAkAMBIgACEQEDEQH/xAAcAAACAwADAQAAAAAAAAAAAAAEBQMGBwECCAD/xABCEAACAQIEAwYDBQUHAwUBAAABAgMAEQQSITEFBkETIlFhcYEHkaEUIzJCUnKxwdHwJDNigpKy4UNT8RdjdIOiFf/EABQBAQAAAAAAAAAAAAAAAAAAAAD/xAAUEQEAAAAAAAAAAAAAAAAAAAAA/9oADAMBAAIRAxEAPwCEG1cg19bWpUX+rUEsa3o+COh4IqZ4eOglgjo2JB0r7Dx0wgw9BHDDeiok8qlEYUXNgALknQAeJJ2FZ5zL8TACYuHqJCdO3IuPSKP837TaeANBfcfjYoFDTOqA7ZjqfQbmkMvO2EBsHv6GMf7nrL8PwDFYuYGVwZJDq8pLt7hQdB4Dan7/AA8EaZ5MYqAJnYtFtob2+9BtoNxfWgv+F5kw0mzW9gQPMlCbe9No2VlDKQwOxUgg+4rCsfgsMgzw45JXUXAWJ0a+misHOXrrRXB+csThzo3aDqHNifVgNT6g+tBthjrqyUi5Y50w+LIS/ZzH/pvpm/YP5qtHZ+VAteOh3jt0ps8NDSx0CqVbVFTGSOh2h8qCjWoiFKiQUbAKAnDptTOCLSh8KnrTXDxUE+GipnBD4VDh46r/AMTuLnDcPfIbSTsIUI6XBLkeeQH3NBn3xF5zOLc4fDt/ZkNiw2nI/MfFB0HXfWqdGlRKbAW2qWGQse6t7ewHqToKBry/jBDiopWd0UMM7LfNl6g21Kk2uPCm/PXGY8VLEI5O1EcfeKgrEXLE3UHewA1qvQYVnICmO52GZmY+gQGjRwYi6tPEjDdXWYEeoyXFAvYmuhX+ulMX4NL+WbCv5CYIT7SKo+tB4zDSwi8sMiD9RF09pFuh+dBAddD6+/iPA1p3IXxE1XD45t9ExDH2Czfwf51lqPc6V1Y+lj8qD1RloaaOsv8AhdzzYrg8U3d0EErHb/2nJ3G2U+3UVqzjxoAJYaGaOmMgoR1oM6iFMMKtAQCmmGWgYYZdqdYVKV4VadYVKAyFKzD48Of7AvQ/aG9wIQPoxrVYlrPPjrw8tg8PMNexms37MiZf9yp86DGGN6KXYeH0HpTvkzlA4vPLNL2GGj0aU5QWPVYy/dFtLsbjWwub2t8XFODYfuwwHEkfnWMy6+c0xCfIAUBnw24M6RRyRTIJMQFkJKBjGivbIO8C2azC/QsD0sYvitxLDTnDtDNE7gyowjdXOUBDdyp0ysMov+pq7QfE7CpcR4Xsgdx2uHS++4QGp4/iBgGBzQQ+mfDk/wD6UUGdZfevsPM8RvGxQn9JIB9QNG9wa0mLiHC8TfNhlB8U7Jm9hBIW+lQYnlDh0pyw4hoJP0Ow1/8ArnCsfZqDMcaVY5nUA/qjAQ/5lHdb5CgJQR1uPH+YOxq/8a+G2MjBMWSdddEJR/ZH39mqmY7hkqKxkhmjCmxMkUiAeAJYAD50AGlrVunw05r+2Ycxyn7+EAMTu6bK/rpY/wDNYMDY095N439kxkM35bhXt+hzlb5aH2oPRTChzRTLqRUEgoM1hpnhjSuE02wq0DjBi9O8MKT4MU6w1AdHQfMvCRi8JPhz/wBRGCnazWupv0sQKOjFT5ARboaDzZMk0yLhUBePDflCnJnNy0kg/M1wbXICgEnpVbmlzHVswG3h/lGw9q0Tm/jmHiinwuEMsjSuzzYiQ5c9za12UGQBQF0sNOtZ92AOx+ov+6gFY+1cB/OjVQjYKPYmpYnIIuEYfpOcA+uVgfrQK3UHdQfrRmGx0qDKkjBP0Ekp/oa6/SjI8PM98iFvJEka3lpf99fTYWcDvRkftIw/3CgZ8K5yxuGAyOwTTpnjt4dmxy/LLWicF+JkOJQQYxcvaDs2dP7nvd0EhiTENb3NwPGsoKSuuQQu234EZj8gtM+F8lY6TvCB4h0aa0YPjdW7x+VA15v+HT4bO+Ek+0QxqGYZlM0akGzOFADqcrd4eG29Uh0upHQg1fOH84TYfBzYGaBroCoOfIyKdgQVOaO+osdL6abUEtZdBc20HifDTztQem+B4rtcLh5Tu8UZPrlF/rRLiunBsF2OHgiO8cSKfUKL/Wp3SgzaGKmuGj8qHhjpjAtAwwS06w60rwq04w4oDIxUwFRx1MKDJ/jHwRTImJd7AgR7XyhQzlvMm4Hlr41m2D4XHIyiOQ6lVuUylGfSO+uoLaa/WtW5jxEeNLxk2fDzyAIfziygMPG2Ugj+dIeJxSJEyRMqZrZgIstwD5G5a9rHoTQD8icvYOfDtLOr51zK6NmXKVYju2AuSQdLk0u4hwrDKbdsYFJ0zxsXIGxa40AvWjYfg8YwSYVzdZFIcXudevrfWguZOXbpEqFT2Vu42oDaak7200Jv9KCtcvcFBF8JxQFwQQFYLYeaaGrLDxLFq2TEuH8HUZfnSjgnK2GZSk0ALXzZ0lLEdBkcWKbnY1aYuDKLAs5UWAzG58NT1PnQSYWQgXBIqPE4m5NzpXDuBoKXlvvFUEktsANdPSgpHP8Agz2kTorM7hosoUszXUkAKouToaefDj4ayRyJiscuQoQ0UB1YN0eW2gtuF8d9hVw5e4aTiu0kjYdmpyFgbZm7t1PUhQdv1VbGoIDUTipmqFzQUiCOmECVBBHTKGOgJw1NIaBgSmEAoCkqUGo467saDOIuF4c4jEdpHd+2kuQzKT3iRsfOvuI4/DR4iOBiE7pfU9bgC5PXcj0oniahMdPfQMUb5oB/Csl47gppsU7sRaR7ISfy3yrYeFhQa6nF8PJMFjmTTSxdM2nle9MxiUn7rDvLp1B9iNelZLg+BYUl0kVQI3C9rE33v4Q2cFr3sb7D51p2LwixRxtDrksDc5mYHqT43/fQHx4VY/wrp5fx8aDxvEDsKklx6lLg6/upNiLa3NB1E5J3oTD437OTMbXlfLmKsyxqCBnfL+FAWuTpuK6ubKW/r3qx8DXs4VzC5kXUBWJUEXC2HTveW4oCoeDZZo5DPO8yWJYyEIQTqnYr3AvtfTerI1BcOiJ77aeW/kBfra2/UmjXoIHqAmpZNaiK0Fbw6UwhWoII9qOiSgnhFGRVBGKKjFBOtdyuldUqRTQZx8QoSmKQg27aIqD/AIkNiP8AS6/KsynM8eLKuY48rDLNPGzRgAaBbadd6274g8EfE4U9lrNEe0jA3YgG6e4+oFZvwUfbkHeBFtVN9+vnegiwcsjFv7Vwpc2pjMcozHUblgy+xpzJxnERgfcq8Q0cxSNJlG2ZcyKSPmfWjYeSdbh1Yr0Kg/I79KZ4nBFEs2gtrppQJk2ut8p1sagxEptUcmMWM5SRbpSvjHFlAsupPhQGS4rNaMbtoPcVcvh9weUYOF8VJK0jICY3IARdcqGygmw8TWf8CwjZjK+/Qe1bbhY7IoPRVH0F6CS1RvUpNRSUA8lRipWqM0CtFqeMV1iWiUWgljFEIKijWilFB3Fdq4WuJZQoLMQoAuWJAAA3JJ2FB9JIFBLEBQCSSbAAbkk7Dzrzli+ZOyx2Inwf9xJKzoraBgT3mXwzNmI9ab/E74gti/uMKSML+ZxoZz76iPTbr10tVFjBeJbDVb3t1G/01+dBov8A6noLMInDEd4dAfEEbiheKfEFplyQxm53Z7gD0HWs7Zqb8AwrO4AFA8wnDpJDmZyT5/yo3C8KObXU1ZuHcGyga0xh4eq3J0A6+FAqIEcTFtABr8q0Xl3j8GNhE2HfMvUbMjWByuu6mxH0rLeauKIikk6hWsnhcWu3+I6adB61R+TuYpcBiVkj1BAEidJFHS56jUg9D6mg9OMajahuF8TjxESzQsGRhoR08VYdGGxFE0ETCo8tSuKiBoA41ohRXIUAXNKeL8x4fDlRLKis18qG7SNbcJGgJJ8jQPEqTMKy7m74hYiFVOHgCAkWkxYCM2hJyYXMHC9C5sBVM4hzRxGSNxPimQZCMkeWMtqABdRe+vQ3oNp5l51wuCFpXzSWuIkF3PTXog82IrEuc+e8Rj2IY9nAD3YUY2PnI2mdvoL7daB4DwSTEMHcSCAyIss4sSC7lAe+byHPobXt1qTnHhRw0kcDMGdFZWZRYNaV8ptc27poFTL3TUWBlyuVJsCRr4HofSisujDzNATjb5GgtOAwkNwJ1yH9Q1Q/Larjw/l1QA0OVl/UhDD5iqBwbjRVcjrnA8ddPGj5eNHDoZMMxRm7oy6W3113Oh38KDUII8q3JsANbkCl3EOJXOSElj+oDuqfIn8R8/8AzVE4JzJM2JRMRIZFksveAAD6kWt43t8quGNxrAWjUEW32t5nw0oKFzPHlZUJuW7zE+H/ACT9DSPBrdyam4pjjITKx32/ZH4Rb0196ay8H7FpoiWE0GTtkYC1mC6xspN8pdbg/qv0oGfJ/Mc2BkMqKzwMwWVLHI5tcFWPdWUAj1Gh6W3Hg/F4sVEJYGzKdD0Knqrjoay7A8sCfhSlO3MqAkRQlLO0nZyntEewNh2YvcEAaUi5XxuIwuIniRmilaKVSNDaSNTIhIOhtlYeebzoN5aozWVcv/GEkAYyEHb7yHT/AFRsf3Gr/wAG5owmK/uJ0Zv0N3JB/kaxPtegyvmb4kYiYhIAYIwxu0bfeuNlAZhZBbewPrVWw3F5kziLLBf8RiH3j3v/AHkzEyMd9bjelsu4PnRBoIZo8xLHVjuxJLH9pjqfeiwHbDBRlzNPFCpfb8DuQx/SC8WvgagFEFnUYbslJcSSTKACxZ80Sp3RuB9ntbzNBu6rDh4jHnuhOXQLaNIVtJIQAQBmG9vxyAdRWPc29ri8azBbN2YkcOyqIQzM9pnJsmVWUG/kN9KZ8wcwSTyN2SxQnQ4iZSOzjYbkva8slzYb2tZQSS4q+KlvEY8OpWG4Ylh95iHFyHl3JAucqbC5JuxvQSnB2UurxyrmKsYmJCaLkzhlVlzHPYkW7u99K+4byvisWJGwsJlCFc9mRTdgSAM7C5sNfUeNCJFNBOFiKvI2UJ2dpEmD2yrY/iDaAqwGt9rXr0fyxwYYXDpEAoO7BdQCfyqx1ZV/CCdSLE60Hm2fCTYaQLNG8ba92RSpI62vv6i4rvxOMiOAdGzN5bgfxPzr0hzFy9DjYTFOtx+Vh+OM9GQ9D9D1rz7zVwKfBzLh8QbqmYxMB3WRmBLJ7gXHQ+xIC4fhc2JZxhrFoY2l3t+Ei2XTVr2tVr5k40v2JDGbNilB06Ja8h+fd96rXAOIYjDSLNhb3QDOArMjLfMUlIFgCPfqNqufJXIZxsn2jEKyYMMxhhY2Z1LFgvisQJt/i9NwR8qcsGZTjprphMM6O3dYtIqd9uzAHeAIUH1PhS3FcwLLxCfEyKUinLq4FyyIyhQ3mVKqxHkQOlekzhU7MxZF7MqUyAWXLa2UAbC1eauaeWJMFiXga7BbFGO7xm+Vj56EHzFBcuS+Py4eQwumZw0YZVYd4KOzDI50IKlBc2BGRrgBgW3NODT7Zw/EBJVeWRkYygKzZVfKJEGxC7EbjfpWc4HENJECDafDDQ9Xh6HzMZOUjqjj9Ju5j440kmGLSSkRnESkSHMIiIMqJGxBLLo5ude8B0vQUbDKDkud1X/aKIdSDcdPDpUDQ5Qqn9Kj6UYmqg/P+vlQcSDuj1qRtq6qLg1yDoPlQcMbAk9ATTniOFELRmeRowsSoqRkCaXQlyv/AGkzOwLtv+UNvSiQEggbmo48Oq69aCeWQy5EOWGJT3EUHIg8SNWdrbs1yfpU8M4cENo46DY+a0Mm/wDGpcHwyXESpHApMrHujb1LHoo3J/8AFAXwDiKYPGRYh4u0CMbqNCDYrmXpmFybHevRXCeIxYiJJoXEiONGH7iOhG1qwHm3libByBJrMrfglQEI+2YAfkYfpPTUX1t9ynzTNw6YvGC0L/3sN9G/xJ+lx49dj0sHosVXudeWUx+GaI2Ei96Jz+VrbHybY0x4HxmHFwrNh3DofZlPVXXdWHhRs0mUeZ0A8+ntQZx8M+CGTCvHisPZUkKFJV0YgKWYC9ic+cFragLY2rS0W1cRR2Ft/PxPU13oOQKo3xV5d+0YYTov3uHDHTdozrIvnawYfs+Zq7sTXO4oPLGd4pFliIzKbgEXUjqrDqpGhHgTRU8aBS8RHZupCAuC6lvxRuL5syC4udCCp1vVh5/5dGDxRRBaKQF4/AC9mQfskj2IqpJCFJI3/rSgFxG5rvGLraumJOtTw6Cg6If68a+c2I9R/wA1yx1866Obi/gRQEmuh1rjNXzUHZSbgAEkmwAFySdAABuSa3X4e8oDBRF5BfEygZ+oQbiJeml9SNz5AVW/hNyl+HGzr/8AHU+95T5nZfc+FaoKAXifDIsTE0UyB43GoP0IPQjcEbVhHOvKEuBks13hY/dzWG/6HsLK/roenUD0ATr/AFrQ+OwSTxvHKgeNxZg3X+Xkd70HnTlnmGbATdrAdDYPE34JAOjeB8G6eY0reuWOY4MenbQn8OhjbR42O+cfuPUXrFubeTJsG8hCtJh1Iyz6EC/5ZLahhsTa22utqU8G4lNhZRLA2Rxv1Vh+l1/MKD06r1yKrHKvNcWMjuCEmA78RO3mpP4l86dSYk6ar9b0BbDrXYN1oNcQb7qfc38rVNGbDXT30HvQVn4mcG+0YFiou8P3ieNgO+o9Vv8AIVkHKnBPtuKSDtMikMzMLE2UA2W+l9Rv51qnMXxMwWHZolJxEmoKxWKDoQ8h7vsLmsVwGOkgkSSFzG6G6sutvIg3uLaG9A0+IHKwwGIRFcukiFlLAZhY5WDW03I186QqtHcY4tNi5e1xD52tYWACgb2UCwFDLtQQA33qKYaGvk2riT+vlQdklvXDyUPF0rsx1oH3LHOmLwLfdPniJ70MmqHzU7xnzGniDW18o8/YTHd1W7Oa1zDJox842/C49NfECvPCGoMabC40IUkEbg+IPQ0HrTNc13YHxt59faqd8LcU8mARpHZ28XYsdh1NXA0HDYdSpUqCpBBUi4IO4YHesc555FfCEy4RGfDkHMLhmg2te+rJ/i1Itr41s4rgDWg83YLESROskTlHBurDp/MeVbbyjxz7bhzI4KMmj2FkuBfMrdfTpWRc2RhMVOqAKFlcAKAABcWAA2q2YiVk/wD5ioxUfZ81lJAzdoozWH5tTrvQMuL/ABTwyArh43ncXF2UwpceJcBj7Cs65i5xxmMuJpSkf/ZhGRP8x/E/ubeVOvjHCq4uMqoBeIFiAAWN92I3PmaoJagkKKLZRtXUmomNcXoCY7fWjeH4PtmZcwWylhfrawsLka63t5UtU1PhD30/aH76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1571603" y="1519230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6370881" y="1535118"/>
            <a:ext cx="617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3950374" y="1503342"/>
            <a:ext cx="619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2096106" y="4369495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4252700" y="4028488"/>
            <a:ext cx="633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8357380" y="1449652"/>
            <a:ext cx="635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5500694" y="4214818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________________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________________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________________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________________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________________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________________</a:t>
            </a:r>
            <a:endParaRPr lang="hu-HU" dirty="0"/>
          </a:p>
        </p:txBody>
      </p:sp>
      <p:sp>
        <p:nvSpPr>
          <p:cNvPr id="4" name="AutoShape 4" descr="Képtalálat a következőre: „gagarin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7" descr="Képtalálat a következőre: „neil armstrong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5364088" y="3422656"/>
            <a:ext cx="1006793" cy="4383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6. Rendszerezze!</a:t>
            </a:r>
            <a:endParaRPr lang="hu-HU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7358082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364526"/>
              </p:ext>
            </p:extLst>
          </p:nvPr>
        </p:nvGraphicFramePr>
        <p:xfrm>
          <a:off x="551506" y="2054256"/>
          <a:ext cx="7572428" cy="1221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709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Rákosi korszak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Kádár</a:t>
                      </a:r>
                      <a:r>
                        <a:rPr lang="hu-HU" baseline="0" dirty="0" smtClean="0"/>
                        <a:t> rendszer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747"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 feladat</a:t>
                      </a:r>
                      <a:r>
                        <a:rPr lang="hu-HU" baseline="0" dirty="0" smtClean="0"/>
                        <a:t>ot lásd a lenti linkre kattintva! A feladat </a:t>
                      </a:r>
                      <a:r>
                        <a:rPr lang="hu-HU" baseline="0" dirty="0" err="1" smtClean="0"/>
                        <a:t>Learning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Apps</a:t>
                      </a:r>
                      <a:r>
                        <a:rPr lang="hu-HU" baseline="0" dirty="0" smtClean="0"/>
                        <a:t> online feladatkészítő szoftverrel készült!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églalap 6"/>
          <p:cNvSpPr/>
          <p:nvPr/>
        </p:nvSpPr>
        <p:spPr>
          <a:xfrm>
            <a:off x="2051720" y="36392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learningapps.org/display?v=pzuz8xtmc18</a:t>
            </a: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7. Párosítsa az évszámot és eseményt!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143768" y="6143644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7504" y="2500536"/>
            <a:ext cx="16561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1958</a:t>
            </a:r>
            <a:endParaRPr lang="hu-HU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1966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1968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1978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1986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1987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483768" y="2500536"/>
            <a:ext cx="52565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hu-HU" dirty="0" smtClean="0"/>
              <a:t>„Lánchídi” csata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hu-HU" dirty="0" smtClean="0"/>
              <a:t>Első táncdalfesztivál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hu-HU" dirty="0" smtClean="0"/>
              <a:t>Lakitelki találkozó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hu-HU" dirty="0" smtClean="0"/>
              <a:t>Nagy Imre kivégzése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hu-HU" dirty="0" smtClean="0"/>
              <a:t>Új gazdasági mechanizmus indulása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hu-HU" dirty="0" smtClean="0"/>
              <a:t>USA visszaadja a Szent Koronát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8. Írja a táblázatba ki volt ez a személy?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286644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943128"/>
              </p:ext>
            </p:extLst>
          </p:nvPr>
        </p:nvGraphicFramePr>
        <p:xfrm>
          <a:off x="1475656" y="2204864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Személy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Pozsgay Imre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Kádár János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Nagy Imre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Grósz Károly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Brezsnyev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1392</TotalTime>
  <Words>1257</Words>
  <Application>Microsoft Office PowerPoint</Application>
  <PresentationFormat>Diavetítés a képernyőre (4:3 oldalarány)</PresentationFormat>
  <Paragraphs>254</Paragraphs>
  <Slides>25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0" baseType="lpstr">
      <vt:lpstr>Calibri</vt:lpstr>
      <vt:lpstr>Georgia</vt:lpstr>
      <vt:lpstr>Trebuchet MS</vt:lpstr>
      <vt:lpstr>Wingdings 2</vt:lpstr>
      <vt:lpstr>Urbánus</vt:lpstr>
      <vt:lpstr>8. évfolyam – 4. téma </vt:lpstr>
      <vt:lpstr>1 Mely pártok rövidítései!</vt:lpstr>
      <vt:lpstr>2. Ábraelemzés! Válaszolja meg a kérdéseket! </vt:lpstr>
      <vt:lpstr>3. Melyik fogalomra ismer?</vt:lpstr>
      <vt:lpstr>4. Rendezze időrendbe!</vt:lpstr>
      <vt:lpstr>5. Kire ismer a képeken?</vt:lpstr>
      <vt:lpstr>6. Rendszerezze!</vt:lpstr>
      <vt:lpstr>7. Párosítsa az évszámot és eseményt!</vt:lpstr>
      <vt:lpstr>8. Írja a táblázatba ki volt ez a személy?</vt:lpstr>
      <vt:lpstr>9. Szövegértés!</vt:lpstr>
      <vt:lpstr>10. Milyen eseménynek állít emléket a festmény? Mit tud róla?</vt:lpstr>
      <vt:lpstr>11. Töltse ki a gondolattérképet!</vt:lpstr>
      <vt:lpstr>11. Töltse ki a gondolattérképet!</vt:lpstr>
      <vt:lpstr>1. Megoldás</vt:lpstr>
      <vt:lpstr>2. Megoldás! </vt:lpstr>
      <vt:lpstr>3. Megoldás</vt:lpstr>
      <vt:lpstr>4. Megoldás</vt:lpstr>
      <vt:lpstr>5. Megoldás</vt:lpstr>
      <vt:lpstr>6. Megoldás!</vt:lpstr>
      <vt:lpstr>7. Megoldás</vt:lpstr>
      <vt:lpstr>8. Megoldás</vt:lpstr>
      <vt:lpstr>9. Megoldás</vt:lpstr>
      <vt:lpstr>10. Megoldás</vt:lpstr>
      <vt:lpstr>11. Megoldás</vt:lpstr>
      <vt:lpstr>12. Megoldás</vt:lpstr>
    </vt:vector>
  </TitlesOfParts>
  <Company>Iskola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évfolyam – 1. téma</dc:title>
  <dc:creator>TVT</dc:creator>
  <cp:lastModifiedBy>Maczko András</cp:lastModifiedBy>
  <cp:revision>117</cp:revision>
  <dcterms:created xsi:type="dcterms:W3CDTF">2012-11-14T06:30:43Z</dcterms:created>
  <dcterms:modified xsi:type="dcterms:W3CDTF">2022-04-01T09:03:26Z</dcterms:modified>
</cp:coreProperties>
</file>