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9" r:id="rId4"/>
    <p:sldId id="280" r:id="rId5"/>
    <p:sldId id="282" r:id="rId6"/>
    <p:sldId id="283" r:id="rId7"/>
    <p:sldId id="284" r:id="rId8"/>
    <p:sldId id="285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264"/>
    <a:srgbClr val="963232"/>
    <a:srgbClr val="323232"/>
    <a:srgbClr val="967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EDE-6BA2-423B-BF16-56D17C78A9A5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FF14-1B1A-4EF1-A33D-95A154F890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5573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EDE-6BA2-423B-BF16-56D17C78A9A5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FF14-1B1A-4EF1-A33D-95A154F890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8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EDE-6BA2-423B-BF16-56D17C78A9A5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FF14-1B1A-4EF1-A33D-95A154F890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986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EDE-6BA2-423B-BF16-56D17C78A9A5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FF14-1B1A-4EF1-A33D-95A154F890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6477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EDE-6BA2-423B-BF16-56D17C78A9A5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FF14-1B1A-4EF1-A33D-95A154F890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425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EDE-6BA2-423B-BF16-56D17C78A9A5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FF14-1B1A-4EF1-A33D-95A154F890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3671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EDE-6BA2-423B-BF16-56D17C78A9A5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FF14-1B1A-4EF1-A33D-95A154F890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6881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EDE-6BA2-423B-BF16-56D17C78A9A5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FF14-1B1A-4EF1-A33D-95A154F890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621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EDE-6BA2-423B-BF16-56D17C78A9A5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FF14-1B1A-4EF1-A33D-95A154F890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0756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EDE-6BA2-423B-BF16-56D17C78A9A5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FF14-1B1A-4EF1-A33D-95A154F890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626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EDE-6BA2-423B-BF16-56D17C78A9A5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FF14-1B1A-4EF1-A33D-95A154F890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202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83EDE-6BA2-423B-BF16-56D17C78A9A5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FF14-1B1A-4EF1-A33D-95A154F890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00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ingapps.org/display?v=ppvynodet19" TargetMode="External"/><Relationship Id="rId3" Type="http://schemas.openxmlformats.org/officeDocument/2006/relationships/hyperlink" Target="http://maczko.k3net.hu/tori/jogallam_gazdasag.pptx" TargetMode="External"/><Relationship Id="rId7" Type="http://schemas.openxmlformats.org/officeDocument/2006/relationships/hyperlink" Target="http://maczko.k3net.hu/tori_8.html" TargetMode="External"/><Relationship Id="rId2" Type="http://schemas.openxmlformats.org/officeDocument/2006/relationships/hyperlink" Target="https://www.tankonyvkatalogus.hu/pdf/FI-504010801_1__teljes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earningapps.org/display?v=pzfvrbhea18" TargetMode="External"/><Relationship Id="rId5" Type="http://schemas.openxmlformats.org/officeDocument/2006/relationships/hyperlink" Target="https://learningapps.org/display?v=pup8wogg520" TargetMode="External"/><Relationship Id="rId10" Type="http://schemas.openxmlformats.org/officeDocument/2006/relationships/hyperlink" Target="http://maczko.k3net.hu/tori/demokratikus_viszonyok_megteremtese_osszefoglalas.pptx" TargetMode="External"/><Relationship Id="rId4" Type="http://schemas.openxmlformats.org/officeDocument/2006/relationships/hyperlink" Target="http://maczko.k3net.hu/tori/mo_nemzetisegei_magyarok_hataron_kivul.pptx" TargetMode="External"/><Relationship Id="rId9" Type="http://schemas.openxmlformats.org/officeDocument/2006/relationships/hyperlink" Target="http://maczko.k3net.hu/tori_8.html#vide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3232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demokratikus </a:t>
            </a:r>
            <a:r>
              <a:rPr lang="hu-HU" b="1" dirty="0" smtClean="0">
                <a:solidFill>
                  <a:srgbClr val="3232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viszonyok megteremtése és kiépítése Magyarországon</a:t>
            </a:r>
            <a:endParaRPr lang="hu-HU" b="1" dirty="0">
              <a:solidFill>
                <a:srgbClr val="3232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323264"/>
                </a:solidFill>
              </a:rPr>
              <a:t>Történelem 8. osztály tankönyvhöz</a:t>
            </a:r>
          </a:p>
          <a:p>
            <a:r>
              <a:rPr lang="hu-HU" b="1" dirty="0" smtClean="0">
                <a:solidFill>
                  <a:srgbClr val="323264"/>
                </a:solidFill>
              </a:rPr>
              <a:t>FI-504010801/1</a:t>
            </a:r>
          </a:p>
          <a:p>
            <a:r>
              <a:rPr lang="hu-HU" b="1" dirty="0" smtClean="0">
                <a:solidFill>
                  <a:srgbClr val="323264"/>
                </a:solidFill>
              </a:rPr>
              <a:t>Összefoglalás</a:t>
            </a:r>
            <a:endParaRPr lang="hu-HU" b="1" dirty="0">
              <a:solidFill>
                <a:srgbClr val="3232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ábláza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253743"/>
              </p:ext>
            </p:extLst>
          </p:nvPr>
        </p:nvGraphicFramePr>
        <p:xfrm>
          <a:off x="283779" y="719670"/>
          <a:ext cx="11340662" cy="613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3872">
                  <a:extLst>
                    <a:ext uri="{9D8B030D-6E8A-4147-A177-3AD203B41FA5}">
                      <a16:colId xmlns:a16="http://schemas.microsoft.com/office/drawing/2014/main" val="2192123266"/>
                    </a:ext>
                  </a:extLst>
                </a:gridCol>
                <a:gridCol w="2326790">
                  <a:extLst>
                    <a:ext uri="{9D8B030D-6E8A-4147-A177-3AD203B41FA5}">
                      <a16:colId xmlns:a16="http://schemas.microsoft.com/office/drawing/2014/main" val="447039276"/>
                    </a:ext>
                  </a:extLst>
                </a:gridCol>
              </a:tblGrid>
              <a:tr h="61383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882304"/>
                  </a:ext>
                </a:extLst>
              </a:tr>
              <a:tr h="61383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064"/>
                  </a:ext>
                </a:extLst>
              </a:tr>
              <a:tr h="61383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003333"/>
                  </a:ext>
                </a:extLst>
              </a:tr>
              <a:tr h="61383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7520"/>
                  </a:ext>
                </a:extLst>
              </a:tr>
              <a:tr h="61383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371419"/>
                  </a:ext>
                </a:extLst>
              </a:tr>
              <a:tr h="61383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195158"/>
                  </a:ext>
                </a:extLst>
              </a:tr>
              <a:tr h="61383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976552"/>
                  </a:ext>
                </a:extLst>
              </a:tr>
              <a:tr h="61383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601997"/>
                  </a:ext>
                </a:extLst>
              </a:tr>
              <a:tr h="61383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776119"/>
                  </a:ext>
                </a:extLst>
              </a:tr>
              <a:tr h="61383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717405"/>
                  </a:ext>
                </a:extLst>
              </a:tr>
            </a:tbl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1394692" y="0"/>
            <a:ext cx="9568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rgbClr val="323264"/>
                </a:solidFill>
              </a:rPr>
              <a:t>Demokratikus </a:t>
            </a:r>
            <a:r>
              <a:rPr lang="hu-HU" sz="4000" b="1" dirty="0" smtClean="0">
                <a:solidFill>
                  <a:srgbClr val="323264"/>
                </a:solidFill>
              </a:rPr>
              <a:t>viszonyok kiépítése</a:t>
            </a:r>
            <a:endParaRPr lang="hu-HU" sz="4000" b="1" dirty="0" smtClean="0">
              <a:solidFill>
                <a:srgbClr val="323264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0"/>
            <a:ext cx="1450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 smtClean="0">
                <a:solidFill>
                  <a:srgbClr val="323264"/>
                </a:solidFill>
              </a:rPr>
              <a:t>Maczkó András Pécs</a:t>
            </a:r>
            <a:endParaRPr lang="hu-HU" sz="1100" b="1" dirty="0">
              <a:solidFill>
                <a:srgbClr val="323264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574819" y="2095349"/>
            <a:ext cx="4826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Power</a:t>
            </a:r>
            <a:r>
              <a:rPr lang="hu-HU" b="1" dirty="0" smtClean="0"/>
              <a:t> </a:t>
            </a:r>
            <a:r>
              <a:rPr lang="hu-HU" b="1" dirty="0" err="1" smtClean="0"/>
              <a:t>Point</a:t>
            </a:r>
            <a:r>
              <a:rPr lang="hu-HU" b="1" dirty="0" smtClean="0"/>
              <a:t> bemutató Történelem </a:t>
            </a:r>
            <a:r>
              <a:rPr lang="hu-HU" b="1" dirty="0" err="1" smtClean="0"/>
              <a:t>tk</a:t>
            </a:r>
            <a:r>
              <a:rPr lang="hu-HU" b="1" dirty="0" smtClean="0"/>
              <a:t>. 32 – 33. </a:t>
            </a:r>
            <a:endParaRPr lang="hu-HU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384278" y="1474426"/>
            <a:ext cx="5673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FI – 504010801/1 Történelem 8. osztály tankönyv </a:t>
            </a:r>
            <a:endParaRPr lang="hu-HU" b="1" dirty="0"/>
          </a:p>
        </p:txBody>
      </p:sp>
      <p:sp>
        <p:nvSpPr>
          <p:cNvPr id="6" name="Téglalap 5">
            <a:hlinkClick r:id="rId2"/>
          </p:cNvPr>
          <p:cNvSpPr/>
          <p:nvPr/>
        </p:nvSpPr>
        <p:spPr>
          <a:xfrm>
            <a:off x="9637335" y="1384224"/>
            <a:ext cx="1234911" cy="499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LINK 1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580073" y="2710205"/>
            <a:ext cx="4826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Power</a:t>
            </a:r>
            <a:r>
              <a:rPr lang="hu-HU" b="1" dirty="0" smtClean="0"/>
              <a:t> </a:t>
            </a:r>
            <a:r>
              <a:rPr lang="hu-HU" b="1" dirty="0" err="1" smtClean="0"/>
              <a:t>Point</a:t>
            </a:r>
            <a:r>
              <a:rPr lang="hu-HU" b="1" dirty="0" smtClean="0"/>
              <a:t> bemutató Történelem </a:t>
            </a:r>
            <a:r>
              <a:rPr lang="hu-HU" b="1" dirty="0" err="1" smtClean="0"/>
              <a:t>tk</a:t>
            </a:r>
            <a:r>
              <a:rPr lang="hu-HU" b="1" dirty="0" smtClean="0"/>
              <a:t>. 34 – 36. </a:t>
            </a:r>
            <a:endParaRPr lang="hu-HU" b="1" dirty="0"/>
          </a:p>
        </p:txBody>
      </p:sp>
      <p:sp>
        <p:nvSpPr>
          <p:cNvPr id="8" name="Téglalap 7">
            <a:hlinkClick r:id="rId3"/>
          </p:cNvPr>
          <p:cNvSpPr/>
          <p:nvPr/>
        </p:nvSpPr>
        <p:spPr>
          <a:xfrm>
            <a:off x="9663612" y="2030610"/>
            <a:ext cx="1234911" cy="499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LINK 2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9" name="Téglalap 8">
            <a:hlinkClick r:id="rId4"/>
          </p:cNvPr>
          <p:cNvSpPr/>
          <p:nvPr/>
        </p:nvSpPr>
        <p:spPr>
          <a:xfrm>
            <a:off x="9668866" y="2624445"/>
            <a:ext cx="1234911" cy="499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LINK 3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0" name="Téglalap 9">
            <a:hlinkClick r:id="rId5"/>
          </p:cNvPr>
          <p:cNvSpPr/>
          <p:nvPr/>
        </p:nvSpPr>
        <p:spPr>
          <a:xfrm>
            <a:off x="9674123" y="3239299"/>
            <a:ext cx="1234911" cy="499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LINK 4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1" name="Téglalap 10">
            <a:hlinkClick r:id="rId6"/>
          </p:cNvPr>
          <p:cNvSpPr/>
          <p:nvPr/>
        </p:nvSpPr>
        <p:spPr>
          <a:xfrm>
            <a:off x="9663612" y="3838390"/>
            <a:ext cx="1234911" cy="499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LINK 5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2" name="Téglalap 11">
            <a:hlinkClick r:id="rId7"/>
          </p:cNvPr>
          <p:cNvSpPr/>
          <p:nvPr/>
        </p:nvSpPr>
        <p:spPr>
          <a:xfrm>
            <a:off x="9674123" y="4447989"/>
            <a:ext cx="1234911" cy="499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LINK 6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1671144" y="3367102"/>
            <a:ext cx="607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Learning</a:t>
            </a:r>
            <a:r>
              <a:rPr lang="hu-HU" b="1" dirty="0" smtClean="0"/>
              <a:t> </a:t>
            </a:r>
            <a:r>
              <a:rPr lang="hu-HU" b="1" dirty="0" err="1" smtClean="0"/>
              <a:t>Apps</a:t>
            </a:r>
            <a:r>
              <a:rPr lang="hu-HU" b="1" dirty="0" smtClean="0"/>
              <a:t> gyakorló feladat – rendszerváltás eseményei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1629103" y="4533751"/>
            <a:ext cx="6421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Redmenta feladatsorok – honlap 8. évfolyam utolsó 7 feladat</a:t>
            </a:r>
            <a:endParaRPr lang="hu-HU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769475" y="3939914"/>
            <a:ext cx="4325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Learning</a:t>
            </a:r>
            <a:r>
              <a:rPr lang="hu-HU" b="1" dirty="0" smtClean="0"/>
              <a:t> </a:t>
            </a:r>
            <a:r>
              <a:rPr lang="hu-HU" b="1" dirty="0" err="1" smtClean="0"/>
              <a:t>Apps</a:t>
            </a:r>
            <a:r>
              <a:rPr lang="hu-HU" b="1" dirty="0" smtClean="0"/>
              <a:t> gyakorló feladat – pártok</a:t>
            </a:r>
            <a:endParaRPr lang="hu-HU" b="1" dirty="0"/>
          </a:p>
        </p:txBody>
      </p:sp>
      <p:sp>
        <p:nvSpPr>
          <p:cNvPr id="16" name="Téglalap 15">
            <a:hlinkClick r:id="rId8"/>
          </p:cNvPr>
          <p:cNvSpPr/>
          <p:nvPr/>
        </p:nvSpPr>
        <p:spPr>
          <a:xfrm>
            <a:off x="9668868" y="5073354"/>
            <a:ext cx="1234911" cy="499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LINK 7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7" name="Téglalap 16">
            <a:hlinkClick r:id="rId9"/>
          </p:cNvPr>
          <p:cNvSpPr/>
          <p:nvPr/>
        </p:nvSpPr>
        <p:spPr>
          <a:xfrm>
            <a:off x="9663613" y="5667188"/>
            <a:ext cx="1234911" cy="499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LINK 8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8" name="Téglalap 17">
            <a:hlinkClick r:id="rId10"/>
          </p:cNvPr>
          <p:cNvSpPr/>
          <p:nvPr/>
        </p:nvSpPr>
        <p:spPr>
          <a:xfrm>
            <a:off x="9663613" y="6297809"/>
            <a:ext cx="1234911" cy="499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LINK 9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095082" y="5169625"/>
            <a:ext cx="381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Learning</a:t>
            </a:r>
            <a:r>
              <a:rPr lang="hu-HU" b="1" dirty="0" smtClean="0"/>
              <a:t> </a:t>
            </a:r>
            <a:r>
              <a:rPr lang="hu-HU" b="1" dirty="0" err="1" smtClean="0"/>
              <a:t>Apps</a:t>
            </a:r>
            <a:r>
              <a:rPr lang="hu-HU" b="1" dirty="0" smtClean="0"/>
              <a:t> - miniszterelnökök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1418897" y="5737185"/>
            <a:ext cx="7078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Digitális tanórák videói – honlap 8. évfolyam videók a tananyagokhoz</a:t>
            </a:r>
            <a:endParaRPr lang="hu-HU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2606350" y="6341529"/>
            <a:ext cx="4826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Power</a:t>
            </a:r>
            <a:r>
              <a:rPr lang="hu-HU" b="1" dirty="0" smtClean="0"/>
              <a:t> </a:t>
            </a:r>
            <a:r>
              <a:rPr lang="hu-HU" b="1" dirty="0" err="1" smtClean="0"/>
              <a:t>Point</a:t>
            </a:r>
            <a:r>
              <a:rPr lang="hu-HU" b="1" dirty="0" smtClean="0"/>
              <a:t> bemutató  összefoglaló óra anyaga 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6902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Táblázat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428040"/>
              </p:ext>
            </p:extLst>
          </p:nvPr>
        </p:nvGraphicFramePr>
        <p:xfrm>
          <a:off x="325822" y="1402838"/>
          <a:ext cx="11498316" cy="4824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9254">
                  <a:extLst>
                    <a:ext uri="{9D8B030D-6E8A-4147-A177-3AD203B41FA5}">
                      <a16:colId xmlns:a16="http://schemas.microsoft.com/office/drawing/2014/main" val="336721903"/>
                    </a:ext>
                  </a:extLst>
                </a:gridCol>
                <a:gridCol w="882869">
                  <a:extLst>
                    <a:ext uri="{9D8B030D-6E8A-4147-A177-3AD203B41FA5}">
                      <a16:colId xmlns:a16="http://schemas.microsoft.com/office/drawing/2014/main" val="157994921"/>
                    </a:ext>
                  </a:extLst>
                </a:gridCol>
                <a:gridCol w="5276193">
                  <a:extLst>
                    <a:ext uri="{9D8B030D-6E8A-4147-A177-3AD203B41FA5}">
                      <a16:colId xmlns:a16="http://schemas.microsoft.com/office/drawing/2014/main" val="4119803119"/>
                    </a:ext>
                  </a:extLst>
                </a:gridCol>
              </a:tblGrid>
              <a:tr h="723203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A oszlop</a:t>
                      </a:r>
                      <a:r>
                        <a:rPr lang="hu-HU" sz="2800" baseline="0" dirty="0" smtClean="0"/>
                        <a:t> eseménye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Meg-oldás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B oszlop eseménye</a:t>
                      </a:r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363258"/>
                  </a:ext>
                </a:extLst>
              </a:tr>
              <a:tr h="585905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41947"/>
                  </a:ext>
                </a:extLst>
              </a:tr>
              <a:tr h="585905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677762"/>
                  </a:ext>
                </a:extLst>
              </a:tr>
              <a:tr h="585905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92671"/>
                  </a:ext>
                </a:extLst>
              </a:tr>
              <a:tr h="585905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872727"/>
                  </a:ext>
                </a:extLst>
              </a:tr>
              <a:tr h="585905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932813"/>
                  </a:ext>
                </a:extLst>
              </a:tr>
              <a:tr h="585905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470228"/>
                  </a:ext>
                </a:extLst>
              </a:tr>
              <a:tr h="585905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146021"/>
                  </a:ext>
                </a:extLst>
              </a:tr>
            </a:tbl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1394692" y="0"/>
            <a:ext cx="9568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rgbClr val="323264"/>
                </a:solidFill>
              </a:rPr>
              <a:t>Demokratikus </a:t>
            </a:r>
            <a:r>
              <a:rPr lang="hu-HU" sz="4000" b="1" dirty="0" smtClean="0">
                <a:solidFill>
                  <a:srgbClr val="323264"/>
                </a:solidFill>
              </a:rPr>
              <a:t>viszonyok kiépítése</a:t>
            </a:r>
            <a:endParaRPr lang="hu-HU" sz="4000" b="1" dirty="0" smtClean="0">
              <a:solidFill>
                <a:srgbClr val="323264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0" y="0"/>
            <a:ext cx="1450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 smtClean="0">
                <a:solidFill>
                  <a:srgbClr val="323264"/>
                </a:solidFill>
              </a:rPr>
              <a:t>Maczkó András Pécs</a:t>
            </a:r>
            <a:endParaRPr lang="hu-HU" sz="1100" b="1" dirty="0">
              <a:solidFill>
                <a:srgbClr val="323264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0" y="624426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b="1" dirty="0">
                <a:solidFill>
                  <a:srgbClr val="002060"/>
                </a:solidFill>
              </a:rPr>
              <a:t>1</a:t>
            </a:r>
            <a:r>
              <a:rPr lang="hu-HU" sz="2200" b="1" dirty="0" smtClean="0">
                <a:solidFill>
                  <a:srgbClr val="002060"/>
                </a:solidFill>
              </a:rPr>
              <a:t>. Melyik történt napjainkhoz képest régebben a kettő közül az A, vagy a B oszlopban történt esemény? </a:t>
            </a:r>
            <a:r>
              <a:rPr lang="hu-HU" sz="2200" b="1" dirty="0" smtClean="0">
                <a:solidFill>
                  <a:schemeClr val="accent2">
                    <a:lumMod val="75000"/>
                  </a:schemeClr>
                </a:solidFill>
              </a:rPr>
              <a:t>Ha a helyes megoldásra kattint, megjelenik a megoldás középen!</a:t>
            </a:r>
            <a:endParaRPr lang="hu-HU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430924" y="2228187"/>
            <a:ext cx="5234151" cy="367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Nagy Imre és társainak ünnepélyes újratemetése</a:t>
            </a:r>
            <a:endParaRPr lang="hu-HU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6684579" y="2212422"/>
            <a:ext cx="493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Kádár János halála</a:t>
            </a:r>
            <a:endParaRPr lang="hu-HU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409904" y="2827282"/>
            <a:ext cx="5328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Nemzeti Kerekasztal létrehozása</a:t>
            </a:r>
            <a:endParaRPr lang="hu-HU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6589986" y="2837792"/>
            <a:ext cx="520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Nagy Imre és társainak ünnepélyes újratemetése</a:t>
            </a:r>
            <a:endParaRPr lang="hu-HU" dirty="0"/>
          </a:p>
        </p:txBody>
      </p:sp>
      <p:sp>
        <p:nvSpPr>
          <p:cNvPr id="53" name="Szövegdoboz 52"/>
          <p:cNvSpPr txBox="1"/>
          <p:nvPr/>
        </p:nvSpPr>
        <p:spPr>
          <a:xfrm>
            <a:off x="478220" y="3400096"/>
            <a:ext cx="520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Az orosz csapatok kivonulása </a:t>
            </a:r>
            <a:endParaRPr lang="hu-HU" dirty="0"/>
          </a:p>
        </p:txBody>
      </p:sp>
      <p:sp>
        <p:nvSpPr>
          <p:cNvPr id="54" name="Szövegdoboz 53"/>
          <p:cNvSpPr txBox="1"/>
          <p:nvPr/>
        </p:nvSpPr>
        <p:spPr>
          <a:xfrm>
            <a:off x="6584728" y="3410605"/>
            <a:ext cx="520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Ellenzéki Kerekasztal létrejötte</a:t>
            </a:r>
            <a:endParaRPr lang="hu-HU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415156" y="3967654"/>
            <a:ext cx="520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Első szabad országgyűlési választások</a:t>
            </a:r>
            <a:endParaRPr lang="hu-HU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6579471" y="4004439"/>
            <a:ext cx="520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Első szabad önkormányzati választások</a:t>
            </a:r>
            <a:endParaRPr lang="hu-HU" dirty="0"/>
          </a:p>
        </p:txBody>
      </p:sp>
      <p:sp>
        <p:nvSpPr>
          <p:cNvPr id="57" name="Szövegdoboz 56"/>
          <p:cNvSpPr txBox="1"/>
          <p:nvPr/>
        </p:nvSpPr>
        <p:spPr>
          <a:xfrm>
            <a:off x="6568961" y="4593018"/>
            <a:ext cx="520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Határozat az Alkotmánybíróság felállításáról</a:t>
            </a:r>
            <a:endParaRPr lang="hu-HU" dirty="0"/>
          </a:p>
        </p:txBody>
      </p:sp>
      <p:sp>
        <p:nvSpPr>
          <p:cNvPr id="58" name="Szövegdoboz 57"/>
          <p:cNvSpPr txBox="1"/>
          <p:nvPr/>
        </p:nvSpPr>
        <p:spPr>
          <a:xfrm>
            <a:off x="388880" y="4603530"/>
            <a:ext cx="520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Hatályba lépnek az Alkotmánymódosítások</a:t>
            </a:r>
            <a:endParaRPr lang="hu-HU" dirty="0"/>
          </a:p>
        </p:txBody>
      </p:sp>
      <p:sp>
        <p:nvSpPr>
          <p:cNvPr id="59" name="Szövegdoboz 58"/>
          <p:cNvSpPr txBox="1"/>
          <p:nvPr/>
        </p:nvSpPr>
        <p:spPr>
          <a:xfrm>
            <a:off x="399384" y="5160578"/>
            <a:ext cx="520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Kikiáltják a harmadik </a:t>
            </a:r>
            <a:r>
              <a:rPr lang="hu-HU" dirty="0"/>
              <a:t>M</a:t>
            </a:r>
            <a:r>
              <a:rPr lang="hu-HU" dirty="0" smtClean="0"/>
              <a:t>agyar Köztársaságot</a:t>
            </a:r>
            <a:endParaRPr lang="hu-HU" dirty="0"/>
          </a:p>
        </p:txBody>
      </p:sp>
      <p:sp>
        <p:nvSpPr>
          <p:cNvPr id="60" name="Szövegdoboz 59"/>
          <p:cNvSpPr txBox="1"/>
          <p:nvPr/>
        </p:nvSpPr>
        <p:spPr>
          <a:xfrm>
            <a:off x="6584722" y="5134302"/>
            <a:ext cx="520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Megkezdődik a nyugati műszaki határzár lebontása </a:t>
            </a:r>
            <a:endParaRPr lang="hu-HU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404637" y="5764923"/>
            <a:ext cx="520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Kádár János halála</a:t>
            </a:r>
            <a:endParaRPr lang="hu-HU" dirty="0"/>
          </a:p>
        </p:txBody>
      </p:sp>
      <p:sp>
        <p:nvSpPr>
          <p:cNvPr id="62" name="Szövegdoboz 61"/>
          <p:cNvSpPr txBox="1"/>
          <p:nvPr/>
        </p:nvSpPr>
        <p:spPr>
          <a:xfrm>
            <a:off x="6574212" y="5733392"/>
            <a:ext cx="520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Kimondják az MSZMP feloszlatást</a:t>
            </a:r>
            <a:endParaRPr lang="hu-HU" dirty="0"/>
          </a:p>
        </p:txBody>
      </p:sp>
      <p:sp>
        <p:nvSpPr>
          <p:cNvPr id="63" name="Téglalap 62"/>
          <p:cNvSpPr/>
          <p:nvPr/>
        </p:nvSpPr>
        <p:spPr>
          <a:xfrm>
            <a:off x="5770179" y="2196662"/>
            <a:ext cx="662152" cy="441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4" name="Téglalap 63"/>
          <p:cNvSpPr/>
          <p:nvPr/>
        </p:nvSpPr>
        <p:spPr>
          <a:xfrm>
            <a:off x="5764929" y="5733377"/>
            <a:ext cx="662152" cy="441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5" name="Téglalap 64"/>
          <p:cNvSpPr/>
          <p:nvPr/>
        </p:nvSpPr>
        <p:spPr>
          <a:xfrm>
            <a:off x="5775431" y="5134293"/>
            <a:ext cx="662152" cy="441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6" name="Téglalap 65"/>
          <p:cNvSpPr/>
          <p:nvPr/>
        </p:nvSpPr>
        <p:spPr>
          <a:xfrm>
            <a:off x="5775439" y="4556221"/>
            <a:ext cx="662152" cy="441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/>
          <p:cNvSpPr/>
          <p:nvPr/>
        </p:nvSpPr>
        <p:spPr>
          <a:xfrm>
            <a:off x="5764929" y="3957132"/>
            <a:ext cx="662152" cy="441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8" name="Téglalap 67"/>
          <p:cNvSpPr/>
          <p:nvPr/>
        </p:nvSpPr>
        <p:spPr>
          <a:xfrm>
            <a:off x="5764929" y="3379066"/>
            <a:ext cx="662152" cy="441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9" name="Téglalap 68"/>
          <p:cNvSpPr/>
          <p:nvPr/>
        </p:nvSpPr>
        <p:spPr>
          <a:xfrm>
            <a:off x="5775432" y="2790488"/>
            <a:ext cx="662152" cy="441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0" name="Téglalap 69"/>
          <p:cNvSpPr/>
          <p:nvPr/>
        </p:nvSpPr>
        <p:spPr>
          <a:xfrm>
            <a:off x="5906814" y="5780696"/>
            <a:ext cx="399393" cy="367862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A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71" name="Téglalap 70"/>
          <p:cNvSpPr/>
          <p:nvPr/>
        </p:nvSpPr>
        <p:spPr>
          <a:xfrm>
            <a:off x="5901558" y="2222959"/>
            <a:ext cx="399393" cy="367862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A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72" name="Téglalap 71"/>
          <p:cNvSpPr/>
          <p:nvPr/>
        </p:nvSpPr>
        <p:spPr>
          <a:xfrm>
            <a:off x="5912069" y="2822037"/>
            <a:ext cx="399393" cy="367862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A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73" name="Téglalap 72"/>
          <p:cNvSpPr/>
          <p:nvPr/>
        </p:nvSpPr>
        <p:spPr>
          <a:xfrm>
            <a:off x="5891049" y="3400111"/>
            <a:ext cx="399393" cy="367862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B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74" name="Téglalap 73"/>
          <p:cNvSpPr/>
          <p:nvPr/>
        </p:nvSpPr>
        <p:spPr>
          <a:xfrm>
            <a:off x="5901559" y="3999188"/>
            <a:ext cx="399393" cy="367862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A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75" name="Téglalap 74"/>
          <p:cNvSpPr/>
          <p:nvPr/>
        </p:nvSpPr>
        <p:spPr>
          <a:xfrm>
            <a:off x="5901559" y="4587767"/>
            <a:ext cx="399393" cy="367862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B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76" name="Téglalap 75"/>
          <p:cNvSpPr/>
          <p:nvPr/>
        </p:nvSpPr>
        <p:spPr>
          <a:xfrm>
            <a:off x="5901558" y="5165838"/>
            <a:ext cx="399393" cy="367862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B</a:t>
            </a:r>
            <a:endParaRPr 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6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ábláza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165775"/>
              </p:ext>
            </p:extLst>
          </p:nvPr>
        </p:nvGraphicFramePr>
        <p:xfrm>
          <a:off x="40960" y="1096743"/>
          <a:ext cx="11655720" cy="5624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891">
                  <a:extLst>
                    <a:ext uri="{9D8B030D-6E8A-4147-A177-3AD203B41FA5}">
                      <a16:colId xmlns:a16="http://schemas.microsoft.com/office/drawing/2014/main" val="1719630162"/>
                    </a:ext>
                  </a:extLst>
                </a:gridCol>
                <a:gridCol w="9294829">
                  <a:extLst>
                    <a:ext uri="{9D8B030D-6E8A-4147-A177-3AD203B41FA5}">
                      <a16:colId xmlns:a16="http://schemas.microsoft.com/office/drawing/2014/main" val="2081362381"/>
                    </a:ext>
                  </a:extLst>
                </a:gridCol>
              </a:tblGrid>
              <a:tr h="43265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Rövidítés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Párt neve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315731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77674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205258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142036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79056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04196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791958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00850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269337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38071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187994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807865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165722"/>
                  </a:ext>
                </a:extLst>
              </a:tr>
            </a:tbl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1394692" y="0"/>
            <a:ext cx="9568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rgbClr val="323264"/>
                </a:solidFill>
              </a:rPr>
              <a:t>Demokratikus </a:t>
            </a:r>
            <a:r>
              <a:rPr lang="hu-HU" sz="4000" b="1" dirty="0" smtClean="0">
                <a:solidFill>
                  <a:srgbClr val="323264"/>
                </a:solidFill>
              </a:rPr>
              <a:t>viszonyok kiépítése</a:t>
            </a:r>
            <a:endParaRPr lang="hu-HU" sz="4000" b="1" dirty="0" smtClean="0">
              <a:solidFill>
                <a:srgbClr val="323264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73755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002060"/>
                </a:solidFill>
              </a:rPr>
              <a:t>2. Melyik párt rövidítésére ismer?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</a:rPr>
              <a:t>A helyes megoldásért kattintson a párt rövidített nevére!</a:t>
            </a:r>
            <a:endParaRPr lang="hu-H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82803" y="1470581"/>
            <a:ext cx="132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MSZMP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74948" y="5846190"/>
            <a:ext cx="132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Jobbik</a:t>
            </a:r>
            <a:endParaRPr lang="hu-HU" sz="24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303228" y="4526437"/>
            <a:ext cx="132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MLP</a:t>
            </a:r>
            <a:endParaRPr lang="hu-HU" sz="24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293803" y="2820185"/>
            <a:ext cx="132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FIDESZ</a:t>
            </a:r>
            <a:endParaRPr lang="hu-HU" sz="24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322083" y="3234966"/>
            <a:ext cx="132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SZDSZ</a:t>
            </a:r>
            <a:endParaRPr lang="hu-HU" sz="24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293802" y="3706305"/>
            <a:ext cx="132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FKGP</a:t>
            </a:r>
            <a:endParaRPr lang="hu-HU" sz="24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93802" y="4092804"/>
            <a:ext cx="132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KDNP</a:t>
            </a:r>
            <a:endParaRPr lang="hu-HU" sz="24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40936" y="1943493"/>
            <a:ext cx="132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MSZP</a:t>
            </a:r>
            <a:endParaRPr lang="hu-HU" sz="2400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284376" y="6279823"/>
            <a:ext cx="1695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Mi Hazánk</a:t>
            </a:r>
            <a:endParaRPr lang="hu-HU" sz="2400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285947" y="5414128"/>
            <a:ext cx="882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DK</a:t>
            </a:r>
            <a:endParaRPr lang="hu-HU" sz="2400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323653" y="2359844"/>
            <a:ext cx="132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MDF</a:t>
            </a:r>
            <a:endParaRPr lang="hu-HU" sz="24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95373" y="5027629"/>
            <a:ext cx="132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LMP</a:t>
            </a:r>
            <a:endParaRPr lang="hu-HU" sz="24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2526384" y="15365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Magyar Szocialista Munkáspárt</a:t>
            </a:r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2499675" y="1990627"/>
            <a:ext cx="261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Magyar Szocialista Párt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2507529" y="2432114"/>
            <a:ext cx="2969444" cy="377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Magyar Demokrata Fórum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2495424" y="6286090"/>
            <a:ext cx="227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 Hazánk Mozgalom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2513866" y="2869502"/>
            <a:ext cx="905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Fiatal Demokraták Szövetsége Magyar Polgári Szövetség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2485801" y="3292633"/>
            <a:ext cx="3741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Szabad Demokraták Szövetsége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2524299" y="3725771"/>
            <a:ext cx="5195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Független Kisgazda-, Földmunkás- és Polgári Párt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2513072" y="4138054"/>
            <a:ext cx="3233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Kereszténydemokrata Néppárt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2505050" y="4601670"/>
            <a:ext cx="2423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Magyar Liberális Párt</a:t>
            </a:r>
            <a:endParaRPr lang="hu-HU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2495425" y="5015555"/>
            <a:ext cx="5031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Lehet Más a Politika – Magyarország Zöld Pártja</a:t>
            </a:r>
            <a:endParaRPr lang="hu-HU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2484195" y="5447088"/>
            <a:ext cx="5031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Demokratikus Koalíció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2472965" y="5888246"/>
            <a:ext cx="5031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Jobbik Magyarországért Mozgalom</a:t>
            </a:r>
            <a:endParaRPr lang="hu-HU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0" y="0"/>
            <a:ext cx="1450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 smtClean="0">
                <a:solidFill>
                  <a:srgbClr val="323264"/>
                </a:solidFill>
              </a:rPr>
              <a:t>Maczkó András Pécs</a:t>
            </a:r>
            <a:endParaRPr lang="hu-HU" sz="1100" b="1" dirty="0">
              <a:solidFill>
                <a:srgbClr val="3232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31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394692" y="0"/>
            <a:ext cx="9568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rgbClr val="323264"/>
                </a:solidFill>
              </a:rPr>
              <a:t>Demokratikus </a:t>
            </a:r>
            <a:r>
              <a:rPr lang="hu-HU" sz="4000" b="1" dirty="0" smtClean="0">
                <a:solidFill>
                  <a:srgbClr val="323264"/>
                </a:solidFill>
              </a:rPr>
              <a:t>viszonyok kiépítése</a:t>
            </a:r>
            <a:endParaRPr lang="hu-HU" sz="4000" b="1" dirty="0" smtClean="0">
              <a:solidFill>
                <a:srgbClr val="323264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0"/>
            <a:ext cx="1450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 smtClean="0">
                <a:solidFill>
                  <a:srgbClr val="323264"/>
                </a:solidFill>
              </a:rPr>
              <a:t>Maczkó András Pécs</a:t>
            </a:r>
            <a:endParaRPr lang="hu-HU" sz="1100" b="1" dirty="0">
              <a:solidFill>
                <a:srgbClr val="323264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0" y="737550"/>
            <a:ext cx="12273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002060"/>
                </a:solidFill>
              </a:rPr>
              <a:t>4. Párosítsa a képeket és a személyek nevét?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</a:rPr>
              <a:t>A helyes megoldásért kattintson a képre!</a:t>
            </a:r>
            <a:endParaRPr lang="hu-H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79" y="4029895"/>
            <a:ext cx="1729279" cy="2131637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08" y="1360219"/>
            <a:ext cx="1761661" cy="213534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459" y="4007727"/>
            <a:ext cx="1941257" cy="2140826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967" y="3976030"/>
            <a:ext cx="2143125" cy="214312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066" y="1177496"/>
            <a:ext cx="1693972" cy="215364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054" y="4011745"/>
            <a:ext cx="1640445" cy="2178848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2974428" y="1292771"/>
            <a:ext cx="1569863" cy="36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Kádár János</a:t>
            </a:r>
            <a:endParaRPr lang="hu-HU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953155" y="1343571"/>
            <a:ext cx="1569863" cy="36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Orbán Viktor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4156364" y="2017825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Gyurcsány Ferenc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7587992" y="2036298"/>
            <a:ext cx="1569863" cy="36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Antall József</a:t>
            </a:r>
            <a:endParaRPr lang="hu-HU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080646" y="2738262"/>
            <a:ext cx="1569863" cy="36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Áder János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934682" y="2719789"/>
            <a:ext cx="1569863" cy="36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Göncz Árpád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3363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-0.56224 0.215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12" y="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59259E-6 L 0.56367 0.0879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77" y="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0.42734 0.7009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67" y="3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16758 0.5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85" y="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29636 0.7180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18" y="3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81481E-6 L 0.45494 0.5986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7" y="2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394692" y="0"/>
            <a:ext cx="9568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rgbClr val="323264"/>
                </a:solidFill>
              </a:rPr>
              <a:t>Demokratikus </a:t>
            </a:r>
            <a:r>
              <a:rPr lang="hu-HU" sz="4000" b="1" dirty="0" smtClean="0">
                <a:solidFill>
                  <a:srgbClr val="323264"/>
                </a:solidFill>
              </a:rPr>
              <a:t>viszonyok kiépítése</a:t>
            </a:r>
            <a:endParaRPr lang="hu-HU" sz="4000" b="1" dirty="0" smtClean="0">
              <a:solidFill>
                <a:srgbClr val="323264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0"/>
            <a:ext cx="1450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 smtClean="0">
                <a:solidFill>
                  <a:srgbClr val="323264"/>
                </a:solidFill>
              </a:rPr>
              <a:t>Maczkó András Pécs</a:t>
            </a:r>
            <a:endParaRPr lang="hu-HU" sz="1100" b="1" dirty="0">
              <a:solidFill>
                <a:srgbClr val="323264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0" y="737550"/>
            <a:ext cx="11990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002060"/>
                </a:solidFill>
              </a:rPr>
              <a:t>5. Egészítse ki a szöveget</a:t>
            </a:r>
            <a:r>
              <a:rPr lang="hu-HU" sz="2400" b="1" dirty="0" smtClean="0">
                <a:solidFill>
                  <a:srgbClr val="002060"/>
                </a:solidFill>
              </a:rPr>
              <a:t>!</a:t>
            </a:r>
            <a:r>
              <a:rPr lang="hu-HU" sz="2400" b="1" dirty="0" smtClean="0">
                <a:solidFill>
                  <a:srgbClr val="002060"/>
                </a:solidFill>
              </a:rPr>
              <a:t>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</a:rPr>
              <a:t>A helyes megoldásért kattintson a hiányzó részre!</a:t>
            </a:r>
            <a:endParaRPr lang="hu-H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69683" y="1319829"/>
            <a:ext cx="115289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Az 1940-es évek végétől kezdődő államosítások után több </a:t>
            </a:r>
            <a:r>
              <a:rPr lang="hu-HU" sz="2400" dirty="0"/>
              <a:t>mint </a:t>
            </a:r>
            <a:r>
              <a:rPr lang="hu-HU" sz="2400" dirty="0" smtClean="0"/>
              <a:t>                     </a:t>
            </a:r>
            <a:r>
              <a:rPr lang="hu-HU" sz="2400" dirty="0"/>
              <a:t>év </a:t>
            </a:r>
            <a:r>
              <a:rPr lang="hu-HU" sz="2400" dirty="0" smtClean="0"/>
              <a:t>elteltével az </a:t>
            </a:r>
            <a:r>
              <a:rPr lang="hu-HU" sz="2400" dirty="0"/>
              <a:t>eredeti tulajdonuk visszaadása is </a:t>
            </a:r>
            <a:r>
              <a:rPr lang="hu-HU" sz="2400" dirty="0" smtClean="0"/>
              <a:t>megoldhatatlan lett </a:t>
            </a:r>
            <a:r>
              <a:rPr lang="hu-HU" sz="2400" dirty="0"/>
              <a:t>volna. Ezért veszteségeiket úgy orvosolták, hogy </a:t>
            </a:r>
            <a:r>
              <a:rPr lang="hu-HU" sz="2400" dirty="0" smtClean="0"/>
              <a:t>az államtól                                       igényelhettek</a:t>
            </a:r>
            <a:r>
              <a:rPr lang="hu-HU" sz="2400" dirty="0"/>
              <a:t>, a tőlük </a:t>
            </a:r>
            <a:r>
              <a:rPr lang="hu-HU" sz="2400" dirty="0" smtClean="0"/>
              <a:t>elvett vagyon </a:t>
            </a:r>
            <a:r>
              <a:rPr lang="hu-HU" sz="2400" dirty="0"/>
              <a:t>értékének arányában</a:t>
            </a:r>
            <a:r>
              <a:rPr lang="hu-HU" sz="2400" dirty="0" smtClean="0"/>
              <a:t>. </a:t>
            </a:r>
            <a:r>
              <a:rPr lang="hu-HU" sz="2400" dirty="0"/>
              <a:t>Kb. 1,8 </a:t>
            </a:r>
            <a:r>
              <a:rPr lang="hu-HU" sz="2400" dirty="0" smtClean="0"/>
              <a:t>millió igény érkezett. </a:t>
            </a:r>
            <a:r>
              <a:rPr lang="hu-HU" sz="2400" dirty="0"/>
              <a:t>Ha az egykor elvett </a:t>
            </a:r>
            <a:r>
              <a:rPr lang="hu-HU" sz="2400" dirty="0" smtClean="0"/>
              <a:t>tulajdon értéke </a:t>
            </a:r>
            <a:r>
              <a:rPr lang="hu-HU" sz="2400" dirty="0"/>
              <a:t>nem haladta meg a </a:t>
            </a:r>
            <a:r>
              <a:rPr lang="hu-HU" sz="2400" dirty="0" smtClean="0"/>
              <a:t>                                , </a:t>
            </a:r>
            <a:r>
              <a:rPr lang="hu-HU" sz="2400" dirty="0"/>
              <a:t>akkor a </a:t>
            </a:r>
            <a:r>
              <a:rPr lang="hu-HU" sz="2400" dirty="0" smtClean="0"/>
              <a:t>tulajdonos (vagy </a:t>
            </a:r>
            <a:r>
              <a:rPr lang="hu-HU" sz="2400" dirty="0"/>
              <a:t>örököse) a teljes érteket megkapta kárpótlási jegyben. E </a:t>
            </a:r>
            <a:r>
              <a:rPr lang="hu-HU" sz="2400" dirty="0" smtClean="0"/>
              <a:t>fölött azonban </a:t>
            </a:r>
            <a:r>
              <a:rPr lang="hu-HU" sz="2400" dirty="0"/>
              <a:t>a </a:t>
            </a:r>
            <a:r>
              <a:rPr lang="hu-HU" sz="2400" dirty="0" smtClean="0"/>
              <a:t>kárpótlás </a:t>
            </a:r>
            <a:r>
              <a:rPr lang="hu-HU" sz="2400" dirty="0"/>
              <a:t>mértéke erősen csökkent. Minél nagyobb </a:t>
            </a:r>
            <a:r>
              <a:rPr lang="hu-HU" sz="2400" dirty="0" smtClean="0"/>
              <a:t>értékű volt </a:t>
            </a:r>
            <a:r>
              <a:rPr lang="hu-HU" sz="2400" dirty="0"/>
              <a:t>egykori tulajdon, az érte kapott a kárpótlási jegyek annál </a:t>
            </a:r>
            <a:r>
              <a:rPr lang="hu-HU" sz="2400" dirty="0" smtClean="0"/>
              <a:t>kisebb mértékben </a:t>
            </a:r>
            <a:r>
              <a:rPr lang="hu-HU" sz="2400" dirty="0"/>
              <a:t>fedezték azt</a:t>
            </a:r>
            <a:r>
              <a:rPr lang="hu-HU" sz="2400" dirty="0" smtClean="0"/>
              <a:t>. A </a:t>
            </a:r>
            <a:r>
              <a:rPr lang="hu-HU" sz="2400" dirty="0"/>
              <a:t>korábbi tulajdonlást </a:t>
            </a:r>
            <a:r>
              <a:rPr lang="hu-HU" sz="2400" dirty="0" smtClean="0"/>
              <a:t>                            kellett </a:t>
            </a:r>
            <a:r>
              <a:rPr lang="hu-HU" sz="2400" dirty="0"/>
              <a:t>igazolni</a:t>
            </a:r>
            <a:r>
              <a:rPr lang="hu-HU" sz="2400" dirty="0" smtClean="0"/>
              <a:t>. </a:t>
            </a:r>
            <a:r>
              <a:rPr lang="hu-HU" sz="2400" dirty="0"/>
              <a:t>A kárpótlási jegyekkel </a:t>
            </a:r>
            <a:r>
              <a:rPr lang="hu-HU" sz="2400" dirty="0" smtClean="0"/>
              <a:t>                       , </a:t>
            </a:r>
            <a:r>
              <a:rPr lang="hu-HU" sz="2400" dirty="0"/>
              <a:t>házat, lakást, </a:t>
            </a:r>
            <a:r>
              <a:rPr lang="hu-HU" sz="2400" dirty="0" smtClean="0"/>
              <a:t>üzletrészt, vállalti </a:t>
            </a:r>
            <a:r>
              <a:rPr lang="hu-HU" sz="2400" dirty="0"/>
              <a:t>részvényt, vagyontárgyakat </a:t>
            </a:r>
            <a:r>
              <a:rPr lang="hu-HU" sz="2400" dirty="0" smtClean="0"/>
              <a:t>és  életjáradékot lehetett </a:t>
            </a:r>
            <a:r>
              <a:rPr lang="hu-HU" sz="2400" dirty="0"/>
              <a:t>vásárolni</a:t>
            </a:r>
            <a:r>
              <a:rPr lang="hu-HU" sz="2400" dirty="0" smtClean="0"/>
              <a:t>. </a:t>
            </a:r>
            <a:r>
              <a:rPr lang="hu-HU" sz="2400" dirty="0"/>
              <a:t>I</a:t>
            </a:r>
            <a:r>
              <a:rPr lang="hu-HU" sz="2400" dirty="0" smtClean="0"/>
              <a:t>dővel </a:t>
            </a:r>
            <a:r>
              <a:rPr lang="hu-HU" sz="2400" dirty="0"/>
              <a:t>felgyorsul </a:t>
            </a:r>
            <a:r>
              <a:rPr lang="hu-HU" sz="2400" dirty="0" smtClean="0"/>
              <a:t>a privatizáció</a:t>
            </a:r>
            <a:r>
              <a:rPr lang="hu-HU" sz="2400" dirty="0"/>
              <a:t>, s a jegyekkel </a:t>
            </a:r>
            <a:r>
              <a:rPr lang="hu-HU" sz="2400" dirty="0" smtClean="0"/>
              <a:t>egyesek értékes </a:t>
            </a:r>
            <a:r>
              <a:rPr lang="hu-HU" sz="2400" dirty="0"/>
              <a:t>tulajdont </a:t>
            </a:r>
            <a:r>
              <a:rPr lang="hu-HU" sz="2400" dirty="0" smtClean="0"/>
              <a:t>szerezhettek. Így </a:t>
            </a:r>
            <a:r>
              <a:rPr lang="hu-HU" sz="2400" dirty="0"/>
              <a:t>a kárpótlás is hozzájárult a </a:t>
            </a:r>
            <a:r>
              <a:rPr lang="hu-HU" sz="2400" dirty="0" smtClean="0"/>
              <a:t>vagyonos befektetői </a:t>
            </a:r>
            <a:r>
              <a:rPr lang="hu-HU" sz="2400" dirty="0"/>
              <a:t>réteg megerősödéséhez.</a:t>
            </a:r>
            <a:endParaRPr lang="hu-HU" sz="2400" dirty="0"/>
          </a:p>
        </p:txBody>
      </p:sp>
      <p:sp>
        <p:nvSpPr>
          <p:cNvPr id="7" name="Téglalap 6"/>
          <p:cNvSpPr/>
          <p:nvPr/>
        </p:nvSpPr>
        <p:spPr>
          <a:xfrm>
            <a:off x="3836954" y="2047129"/>
            <a:ext cx="2688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</a:rPr>
              <a:t>kárpótlási jegyeket</a:t>
            </a:r>
          </a:p>
        </p:txBody>
      </p:sp>
      <p:sp>
        <p:nvSpPr>
          <p:cNvPr id="8" name="Téglalap 7"/>
          <p:cNvSpPr/>
          <p:nvPr/>
        </p:nvSpPr>
        <p:spPr>
          <a:xfrm>
            <a:off x="3962813" y="2018850"/>
            <a:ext cx="2645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 smtClean="0"/>
              <a:t>____2 (mit)______ </a:t>
            </a:r>
            <a:endParaRPr lang="hu-HU" sz="2400" dirty="0"/>
          </a:p>
        </p:txBody>
      </p:sp>
      <p:sp>
        <p:nvSpPr>
          <p:cNvPr id="9" name="Téglalap 8"/>
          <p:cNvSpPr/>
          <p:nvPr/>
        </p:nvSpPr>
        <p:spPr>
          <a:xfrm>
            <a:off x="8176626" y="1311840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</a:rPr>
              <a:t>negyven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8050491" y="1272617"/>
            <a:ext cx="164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_1 (hány)_</a:t>
            </a:r>
            <a:endParaRPr lang="hu-HU" sz="2400" dirty="0"/>
          </a:p>
        </p:txBody>
      </p:sp>
      <p:sp>
        <p:nvSpPr>
          <p:cNvPr id="11" name="Téglalap 10"/>
          <p:cNvSpPr/>
          <p:nvPr/>
        </p:nvSpPr>
        <p:spPr>
          <a:xfrm>
            <a:off x="2085671" y="2791848"/>
            <a:ext cx="2347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</a:rPr>
              <a:t>200 ezer forintot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1960775" y="6334812"/>
            <a:ext cx="222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3" name="Téglalap 12"/>
          <p:cNvSpPr/>
          <p:nvPr/>
        </p:nvSpPr>
        <p:spPr>
          <a:xfrm>
            <a:off x="2077816" y="2765139"/>
            <a:ext cx="2348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 smtClean="0"/>
              <a:t>____3 (hány)___</a:t>
            </a:r>
            <a:endParaRPr lang="hu-HU" sz="2400" dirty="0"/>
          </a:p>
        </p:txBody>
      </p:sp>
      <p:sp>
        <p:nvSpPr>
          <p:cNvPr id="15" name="Téglalap 14"/>
          <p:cNvSpPr/>
          <p:nvPr/>
        </p:nvSpPr>
        <p:spPr>
          <a:xfrm>
            <a:off x="6025740" y="3904210"/>
            <a:ext cx="1981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</a:rPr>
              <a:t>okmányokkal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6061435" y="3864990"/>
            <a:ext cx="1923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__4 (mivel)__</a:t>
            </a:r>
            <a:endParaRPr lang="hu-HU" sz="2400" dirty="0"/>
          </a:p>
        </p:txBody>
      </p:sp>
      <p:sp>
        <p:nvSpPr>
          <p:cNvPr id="17" name="Téglalap 16"/>
          <p:cNvSpPr/>
          <p:nvPr/>
        </p:nvSpPr>
        <p:spPr>
          <a:xfrm>
            <a:off x="1551787" y="4243577"/>
            <a:ext cx="1721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termőföldet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480008" y="420435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__5 (mit)___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95254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394692" y="0"/>
            <a:ext cx="9568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rgbClr val="323264"/>
                </a:solidFill>
              </a:rPr>
              <a:t>Demokratikus </a:t>
            </a:r>
            <a:r>
              <a:rPr lang="hu-HU" sz="4000" b="1" dirty="0" smtClean="0">
                <a:solidFill>
                  <a:srgbClr val="323264"/>
                </a:solidFill>
              </a:rPr>
              <a:t>viszonyok kiépítése</a:t>
            </a:r>
            <a:endParaRPr lang="hu-HU" sz="4000" b="1" dirty="0" smtClean="0">
              <a:solidFill>
                <a:srgbClr val="323264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0"/>
            <a:ext cx="1450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 smtClean="0">
                <a:solidFill>
                  <a:srgbClr val="323264"/>
                </a:solidFill>
              </a:rPr>
              <a:t>Maczkó András Pécs</a:t>
            </a:r>
            <a:endParaRPr lang="hu-HU" sz="1100" b="1" dirty="0">
              <a:solidFill>
                <a:srgbClr val="323264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1023" y="82163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002060"/>
                </a:solidFill>
              </a:rPr>
              <a:t>6</a:t>
            </a:r>
            <a:r>
              <a:rPr lang="hu-HU" sz="2400" b="1" dirty="0" smtClean="0">
                <a:solidFill>
                  <a:srgbClr val="002060"/>
                </a:solidFill>
              </a:rPr>
              <a:t>. Párosítsa a magyar, vagy magyar származású személyeket és amiről ismertek</a:t>
            </a:r>
            <a:r>
              <a:rPr lang="hu-HU" sz="2400" b="1" dirty="0" smtClean="0">
                <a:solidFill>
                  <a:srgbClr val="002060"/>
                </a:solidFill>
              </a:rPr>
              <a:t>!</a:t>
            </a:r>
            <a:r>
              <a:rPr lang="hu-HU" sz="2400" b="1" dirty="0" smtClean="0">
                <a:solidFill>
                  <a:srgbClr val="002060"/>
                </a:solidFill>
              </a:rPr>
              <a:t>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</a:rPr>
              <a:t>A helyes megoldásért kattintson a személy nevére!</a:t>
            </a:r>
            <a:endParaRPr lang="hu-H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461937"/>
              </p:ext>
            </p:extLst>
          </p:nvPr>
        </p:nvGraphicFramePr>
        <p:xfrm>
          <a:off x="693394" y="2246808"/>
          <a:ext cx="4566763" cy="401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6763">
                  <a:extLst>
                    <a:ext uri="{9D8B030D-6E8A-4147-A177-3AD203B41FA5}">
                      <a16:colId xmlns:a16="http://schemas.microsoft.com/office/drawing/2014/main" val="2929555657"/>
                    </a:ext>
                  </a:extLst>
                </a:gridCol>
              </a:tblGrid>
              <a:tr h="668765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Személyek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093226"/>
                  </a:ext>
                </a:extLst>
              </a:tr>
              <a:tr h="668765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1337292"/>
                  </a:ext>
                </a:extLst>
              </a:tr>
              <a:tr h="668765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5045363"/>
                  </a:ext>
                </a:extLst>
              </a:tr>
              <a:tr h="668765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3280386"/>
                  </a:ext>
                </a:extLst>
              </a:tr>
              <a:tr h="668765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3809014"/>
                  </a:ext>
                </a:extLst>
              </a:tr>
              <a:tr h="668765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4039017"/>
                  </a:ext>
                </a:extLst>
              </a:tr>
            </a:tbl>
          </a:graphicData>
        </a:graphic>
      </p:graphicFrame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5222"/>
              </p:ext>
            </p:extLst>
          </p:nvPr>
        </p:nvGraphicFramePr>
        <p:xfrm>
          <a:off x="6920745" y="2262578"/>
          <a:ext cx="4566763" cy="401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6763">
                  <a:extLst>
                    <a:ext uri="{9D8B030D-6E8A-4147-A177-3AD203B41FA5}">
                      <a16:colId xmlns:a16="http://schemas.microsoft.com/office/drawing/2014/main" val="2929555657"/>
                    </a:ext>
                  </a:extLst>
                </a:gridCol>
              </a:tblGrid>
              <a:tr h="668765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Miről ismert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093226"/>
                  </a:ext>
                </a:extLst>
              </a:tr>
              <a:tr h="668765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„Bűvös” kocka feltalálója</a:t>
                      </a:r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1337292"/>
                  </a:ext>
                </a:extLst>
              </a:tr>
              <a:tr h="668765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Golyóstoll feltalálója</a:t>
                      </a:r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5045363"/>
                  </a:ext>
                </a:extLst>
              </a:tr>
              <a:tr h="668765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C-vitamin</a:t>
                      </a:r>
                      <a:r>
                        <a:rPr lang="hu-HU" sz="2400" baseline="0" dirty="0" smtClean="0"/>
                        <a:t> feltalálója</a:t>
                      </a:r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3280386"/>
                  </a:ext>
                </a:extLst>
              </a:tr>
              <a:tr h="668765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Digitális számítógép elvi alapjai</a:t>
                      </a:r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3809014"/>
                  </a:ext>
                </a:extLst>
              </a:tr>
              <a:tr h="668765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Sorstalanság írója</a:t>
                      </a:r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4039017"/>
                  </a:ext>
                </a:extLst>
              </a:tr>
            </a:tbl>
          </a:graphicData>
        </a:graphic>
      </p:graphicFrame>
      <p:sp>
        <p:nvSpPr>
          <p:cNvPr id="7" name="Téglalap 6"/>
          <p:cNvSpPr/>
          <p:nvPr/>
        </p:nvSpPr>
        <p:spPr>
          <a:xfrm>
            <a:off x="1903461" y="3013106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dirty="0"/>
              <a:t>Neumann János</a:t>
            </a:r>
            <a:endParaRPr lang="hu-HU" sz="2400" dirty="0"/>
          </a:p>
        </p:txBody>
      </p:sp>
      <p:sp>
        <p:nvSpPr>
          <p:cNvPr id="8" name="Téglalap 7"/>
          <p:cNvSpPr/>
          <p:nvPr/>
        </p:nvSpPr>
        <p:spPr>
          <a:xfrm>
            <a:off x="1619536" y="3664747"/>
            <a:ext cx="2835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dirty="0"/>
              <a:t>Szent-Györgyi Albert</a:t>
            </a:r>
            <a:endParaRPr lang="hu-HU" sz="2400" dirty="0"/>
          </a:p>
        </p:txBody>
      </p:sp>
      <p:sp>
        <p:nvSpPr>
          <p:cNvPr id="9" name="Téglalap 8"/>
          <p:cNvSpPr/>
          <p:nvPr/>
        </p:nvSpPr>
        <p:spPr>
          <a:xfrm>
            <a:off x="2010227" y="4358430"/>
            <a:ext cx="1781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dirty="0"/>
              <a:t>Kertész Imre</a:t>
            </a:r>
            <a:endParaRPr lang="hu-HU" sz="2400" dirty="0"/>
          </a:p>
        </p:txBody>
      </p:sp>
      <p:sp>
        <p:nvSpPr>
          <p:cNvPr id="10" name="Téglalap 9"/>
          <p:cNvSpPr/>
          <p:nvPr/>
        </p:nvSpPr>
        <p:spPr>
          <a:xfrm>
            <a:off x="2084675" y="5020581"/>
            <a:ext cx="1611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dirty="0"/>
              <a:t>Rubik Ernő</a:t>
            </a:r>
            <a:endParaRPr lang="hu-HU" sz="2400" dirty="0"/>
          </a:p>
        </p:txBody>
      </p:sp>
      <p:sp>
        <p:nvSpPr>
          <p:cNvPr id="11" name="Téglalap 10"/>
          <p:cNvSpPr/>
          <p:nvPr/>
        </p:nvSpPr>
        <p:spPr>
          <a:xfrm>
            <a:off x="2085476" y="5661714"/>
            <a:ext cx="1609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dirty="0"/>
              <a:t>Bíró Zoltán</a:t>
            </a:r>
            <a:endParaRPr lang="hu-HU" sz="2400" dirty="0"/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5223641" y="3258207"/>
            <a:ext cx="1723697" cy="20810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>
            <a:off x="5249917" y="3957145"/>
            <a:ext cx="1707931" cy="6779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5249917" y="4514193"/>
            <a:ext cx="1697421" cy="14241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5260427" y="3237186"/>
            <a:ext cx="1665890" cy="20022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V="1">
            <a:off x="5255172" y="3867808"/>
            <a:ext cx="1723697" cy="21020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89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394692" y="0"/>
            <a:ext cx="9568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rgbClr val="323264"/>
                </a:solidFill>
              </a:rPr>
              <a:t>Demokratikus </a:t>
            </a:r>
            <a:r>
              <a:rPr lang="hu-HU" sz="4000" b="1" dirty="0" smtClean="0">
                <a:solidFill>
                  <a:srgbClr val="323264"/>
                </a:solidFill>
              </a:rPr>
              <a:t>viszonyok kiépítése</a:t>
            </a:r>
            <a:endParaRPr lang="hu-HU" sz="4000" b="1" dirty="0" smtClean="0">
              <a:solidFill>
                <a:srgbClr val="323264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0"/>
            <a:ext cx="1450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 smtClean="0">
                <a:solidFill>
                  <a:srgbClr val="323264"/>
                </a:solidFill>
              </a:rPr>
              <a:t>Maczkó András Pécs</a:t>
            </a:r>
            <a:endParaRPr lang="hu-HU" sz="1100" b="1" dirty="0">
              <a:solidFill>
                <a:srgbClr val="323264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1023" y="821633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b="1" dirty="0">
                <a:solidFill>
                  <a:srgbClr val="002060"/>
                </a:solidFill>
              </a:rPr>
              <a:t>6</a:t>
            </a:r>
            <a:r>
              <a:rPr lang="hu-HU" sz="2200" b="1" dirty="0" smtClean="0">
                <a:solidFill>
                  <a:srgbClr val="002060"/>
                </a:solidFill>
              </a:rPr>
              <a:t>. Döntse el, Hogy I (igaz) vagy H (hamis) az állítás</a:t>
            </a:r>
            <a:r>
              <a:rPr lang="hu-HU" sz="2200" b="1" dirty="0" smtClean="0">
                <a:solidFill>
                  <a:srgbClr val="002060"/>
                </a:solidFill>
              </a:rPr>
              <a:t>!</a:t>
            </a:r>
            <a:r>
              <a:rPr lang="hu-HU" sz="2200" b="1" dirty="0" smtClean="0">
                <a:solidFill>
                  <a:srgbClr val="002060"/>
                </a:solidFill>
              </a:rPr>
              <a:t> </a:t>
            </a:r>
            <a:r>
              <a:rPr lang="hu-HU" sz="2200" b="1" dirty="0" smtClean="0">
                <a:solidFill>
                  <a:schemeClr val="accent2">
                    <a:lumMod val="75000"/>
                  </a:schemeClr>
                </a:solidFill>
              </a:rPr>
              <a:t>Megoldásért kattintson az állítás számára!</a:t>
            </a:r>
            <a:endParaRPr lang="hu-HU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842036"/>
              </p:ext>
            </p:extLst>
          </p:nvPr>
        </p:nvGraphicFramePr>
        <p:xfrm>
          <a:off x="707009" y="1492667"/>
          <a:ext cx="10961661" cy="515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1029">
                  <a:extLst>
                    <a:ext uri="{9D8B030D-6E8A-4147-A177-3AD203B41FA5}">
                      <a16:colId xmlns:a16="http://schemas.microsoft.com/office/drawing/2014/main" val="4118576592"/>
                    </a:ext>
                  </a:extLst>
                </a:gridCol>
                <a:gridCol w="1220632">
                  <a:extLst>
                    <a:ext uri="{9D8B030D-6E8A-4147-A177-3AD203B41FA5}">
                      <a16:colId xmlns:a16="http://schemas.microsoft.com/office/drawing/2014/main" val="1515734064"/>
                    </a:ext>
                  </a:extLst>
                </a:gridCol>
              </a:tblGrid>
              <a:tr h="572581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Állítás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I/H</a:t>
                      </a:r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795867"/>
                  </a:ext>
                </a:extLst>
              </a:tr>
              <a:tr h="572581"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0" dirty="0" smtClean="0"/>
                        <a:t> trianoni békediktátum után hazánkban a nemzetiségek aránya 10 % alá csökkent. 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501514"/>
                  </a:ext>
                </a:extLst>
              </a:tr>
              <a:tr h="572581">
                <a:tc>
                  <a:txBody>
                    <a:bodyPr/>
                    <a:lstStyle/>
                    <a:p>
                      <a:r>
                        <a:rPr lang="hu-HU" dirty="0" smtClean="0"/>
                        <a:t>Magyarországon a legnagyobb</a:t>
                      </a:r>
                      <a:r>
                        <a:rPr lang="hu-HU" baseline="0" dirty="0" smtClean="0"/>
                        <a:t> lélekszámú nemzetiségi népcsoport a cigányság.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29896"/>
                  </a:ext>
                </a:extLst>
              </a:tr>
              <a:tr h="572581">
                <a:tc>
                  <a:txBody>
                    <a:bodyPr/>
                    <a:lstStyle/>
                    <a:p>
                      <a:r>
                        <a:rPr lang="hu-HU" baseline="0" dirty="0" smtClean="0"/>
                        <a:t>A nemzetiségi törvényben az a</a:t>
                      </a:r>
                      <a:r>
                        <a:rPr lang="hu-HU" dirty="0" smtClean="0"/>
                        <a:t>rabot,</a:t>
                      </a:r>
                      <a:r>
                        <a:rPr lang="hu-HU" baseline="0" dirty="0" smtClean="0"/>
                        <a:t> az oroszt és a kínait is honos nemzetiségként ismerik el.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295098"/>
                  </a:ext>
                </a:extLst>
              </a:tr>
              <a:tr h="572581">
                <a:tc>
                  <a:txBody>
                    <a:bodyPr/>
                    <a:lstStyle/>
                    <a:p>
                      <a:r>
                        <a:rPr lang="hu-HU" dirty="0" smtClean="0"/>
                        <a:t>A világban élő magyarok számát több, mint 20 millióra becsülik.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92698"/>
                  </a:ext>
                </a:extLst>
              </a:tr>
              <a:tr h="572581">
                <a:tc>
                  <a:txBody>
                    <a:bodyPr/>
                    <a:lstStyle/>
                    <a:p>
                      <a:r>
                        <a:rPr lang="hu-HU" dirty="0" smtClean="0"/>
                        <a:t>Romániában él a legnagyobb lélekszámú magyar nemzetiség.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851261"/>
                  </a:ext>
                </a:extLst>
              </a:tr>
              <a:tr h="572581">
                <a:tc>
                  <a:txBody>
                    <a:bodyPr/>
                    <a:lstStyle/>
                    <a:p>
                      <a:r>
                        <a:rPr lang="hu-HU" dirty="0" smtClean="0"/>
                        <a:t>A honosítási törvény lehetővé teszi a magyar állampolgárság felvételét.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146510"/>
                  </a:ext>
                </a:extLst>
              </a:tr>
              <a:tr h="572581">
                <a:tc>
                  <a:txBody>
                    <a:bodyPr/>
                    <a:lstStyle/>
                    <a:p>
                      <a:r>
                        <a:rPr lang="hu-HU" dirty="0" smtClean="0"/>
                        <a:t>A magyar állampolgárság felvétele nem jár együtt a szavazati joggal.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954936"/>
                  </a:ext>
                </a:extLst>
              </a:tr>
              <a:tr h="572581">
                <a:tc>
                  <a:txBody>
                    <a:bodyPr/>
                    <a:lstStyle/>
                    <a:p>
                      <a:r>
                        <a:rPr lang="hu-HU" dirty="0" smtClean="0"/>
                        <a:t>A Duna Televízió műholdas magyar adásokkal szolgálja a határokon túli magyarok igényeit.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564939"/>
                  </a:ext>
                </a:extLst>
              </a:tr>
            </a:tbl>
          </a:graphicData>
        </a:graphic>
      </p:graphicFrame>
      <p:sp>
        <p:nvSpPr>
          <p:cNvPr id="7" name="Téglalap 6"/>
          <p:cNvSpPr/>
          <p:nvPr/>
        </p:nvSpPr>
        <p:spPr>
          <a:xfrm>
            <a:off x="10718657" y="2102177"/>
            <a:ext cx="782425" cy="471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10869347" y="2170416"/>
            <a:ext cx="424206" cy="339365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I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0704802" y="2688686"/>
            <a:ext cx="782425" cy="471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10855492" y="2756925"/>
            <a:ext cx="424206" cy="339365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I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0704802" y="3261341"/>
            <a:ext cx="782425" cy="471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10855492" y="3329580"/>
            <a:ext cx="424206" cy="339365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H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10704802" y="3824759"/>
            <a:ext cx="782425" cy="471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10855492" y="3892998"/>
            <a:ext cx="424206" cy="339365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H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10695567" y="4415886"/>
            <a:ext cx="782425" cy="471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10846257" y="4484125"/>
            <a:ext cx="424206" cy="339365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I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10714044" y="4988533"/>
            <a:ext cx="782425" cy="471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10864734" y="5056772"/>
            <a:ext cx="424206" cy="339365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I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10704809" y="5561185"/>
            <a:ext cx="782425" cy="471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Téglalap 19"/>
          <p:cNvSpPr/>
          <p:nvPr/>
        </p:nvSpPr>
        <p:spPr>
          <a:xfrm>
            <a:off x="10855499" y="5629424"/>
            <a:ext cx="424206" cy="339365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H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10723275" y="6096902"/>
            <a:ext cx="782425" cy="471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/>
          <p:cNvSpPr/>
          <p:nvPr/>
        </p:nvSpPr>
        <p:spPr>
          <a:xfrm>
            <a:off x="10873965" y="6165141"/>
            <a:ext cx="424206" cy="339365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I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320512" y="6174557"/>
            <a:ext cx="377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8</a:t>
            </a:r>
            <a:r>
              <a:rPr lang="hu-HU" sz="2000" b="1" dirty="0" smtClean="0">
                <a:solidFill>
                  <a:srgbClr val="FF0000"/>
                </a:solidFill>
              </a:rPr>
              <a:t>.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293803" y="2725918"/>
            <a:ext cx="377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2</a:t>
            </a:r>
            <a:r>
              <a:rPr lang="hu-HU" sz="2000" b="1" dirty="0" smtClean="0">
                <a:solidFill>
                  <a:srgbClr val="FF0000"/>
                </a:solidFill>
              </a:rPr>
              <a:t>.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293803" y="3282099"/>
            <a:ext cx="377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3</a:t>
            </a:r>
            <a:r>
              <a:rPr lang="hu-HU" sz="2000" b="1" dirty="0" smtClean="0">
                <a:solidFill>
                  <a:srgbClr val="FF0000"/>
                </a:solidFill>
              </a:rPr>
              <a:t>.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303230" y="3838282"/>
            <a:ext cx="377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4</a:t>
            </a:r>
            <a:r>
              <a:rPr lang="hu-HU" sz="2000" b="1" dirty="0" smtClean="0">
                <a:solidFill>
                  <a:srgbClr val="FF0000"/>
                </a:solidFill>
              </a:rPr>
              <a:t>.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303230" y="4441596"/>
            <a:ext cx="377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5</a:t>
            </a:r>
            <a:r>
              <a:rPr lang="hu-HU" sz="2000" b="1" dirty="0" smtClean="0">
                <a:solidFill>
                  <a:srgbClr val="FF0000"/>
                </a:solidFill>
              </a:rPr>
              <a:t>.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303230" y="4978925"/>
            <a:ext cx="377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6</a:t>
            </a:r>
            <a:r>
              <a:rPr lang="hu-HU" sz="2000" b="1" dirty="0" smtClean="0">
                <a:solidFill>
                  <a:srgbClr val="FF0000"/>
                </a:solidFill>
              </a:rPr>
              <a:t>.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303230" y="5582239"/>
            <a:ext cx="377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7</a:t>
            </a:r>
            <a:r>
              <a:rPr lang="hu-HU" sz="2000" b="1" dirty="0" smtClean="0">
                <a:solidFill>
                  <a:srgbClr val="FF0000"/>
                </a:solidFill>
              </a:rPr>
              <a:t>.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303230" y="2179163"/>
            <a:ext cx="377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</a:rPr>
              <a:t>1.</a:t>
            </a:r>
            <a:endParaRPr lang="hu-H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00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. egyéni sé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2384</TotalTime>
  <Words>744</Words>
  <Application>Microsoft Office PowerPoint</Application>
  <PresentationFormat>Szélesvásznú</PresentationFormat>
  <Paragraphs>147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Office-téma</vt:lpstr>
      <vt:lpstr>A demokratikus viszonyok megteremtése és kiépítése Magyarországon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történelem kezdete</dc:title>
  <dc:creator>Maczko András</dc:creator>
  <cp:lastModifiedBy>Maczko András</cp:lastModifiedBy>
  <cp:revision>203</cp:revision>
  <dcterms:created xsi:type="dcterms:W3CDTF">2018-08-20T12:49:51Z</dcterms:created>
  <dcterms:modified xsi:type="dcterms:W3CDTF">2020-03-29T15:19:26Z</dcterms:modified>
</cp:coreProperties>
</file>