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89" r:id="rId5"/>
    <p:sldId id="290" r:id="rId6"/>
    <p:sldId id="292" r:id="rId7"/>
    <p:sldId id="293" r:id="rId8"/>
    <p:sldId id="278" r:id="rId9"/>
    <p:sldId id="279" r:id="rId10"/>
    <p:sldId id="280" r:id="rId11"/>
    <p:sldId id="282" r:id="rId12"/>
    <p:sldId id="285" r:id="rId13"/>
    <p:sldId id="284" r:id="rId14"/>
    <p:sldId id="283" r:id="rId15"/>
    <p:sldId id="28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323264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2021. 03. 08.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kp.hu/tankonyv/tortenelem_8/lecke_05_032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8/lecke_05_03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8/lecke_05_03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hyperlink" Target="https://www.nkp.hu/tankonyv/tortenelem_8/lecke_05_03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kp.hu/tankonyv/tortenelem_8/lecke_05_033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8/lecke_04_03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nza.tv/tortenelem/demokratikus-viszonyok-megteremtese-es-kiepitese-magyarorszagon/kadar-rendszer-valsaga-i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https://www.nkp.hu/tankonyv/tortenelem_8/lecke_05_03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nkp.hu/tankonyv/tortenelem_8/lecke_05_031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8/lecke_05_03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IZkGokHzG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8/lecke_05_03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8/lecke_05_03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5.png"/><Relationship Id="rId7" Type="http://schemas.openxmlformats.org/officeDocument/2006/relationships/hyperlink" Target="https://www.nkp.hu/tankonyv/tortenelem_8/lecke_05_03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demokratikus jogállam működése </a:t>
            </a:r>
            <a:b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gazdaság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8.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FI-504010801/1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63415"/>
              </p:ext>
            </p:extLst>
          </p:nvPr>
        </p:nvGraphicFramePr>
        <p:xfrm>
          <a:off x="42945" y="672532"/>
          <a:ext cx="12064212" cy="338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702">
                  <a:extLst>
                    <a:ext uri="{9D8B030D-6E8A-4147-A177-3AD203B41FA5}">
                      <a16:colId xmlns:a16="http://schemas.microsoft.com/office/drawing/2014/main" val="1462100348"/>
                    </a:ext>
                  </a:extLst>
                </a:gridCol>
                <a:gridCol w="2010702">
                  <a:extLst>
                    <a:ext uri="{9D8B030D-6E8A-4147-A177-3AD203B41FA5}">
                      <a16:colId xmlns:a16="http://schemas.microsoft.com/office/drawing/2014/main" val="3190239416"/>
                    </a:ext>
                  </a:extLst>
                </a:gridCol>
                <a:gridCol w="2010702">
                  <a:extLst>
                    <a:ext uri="{9D8B030D-6E8A-4147-A177-3AD203B41FA5}">
                      <a16:colId xmlns:a16="http://schemas.microsoft.com/office/drawing/2014/main" val="2295202418"/>
                    </a:ext>
                  </a:extLst>
                </a:gridCol>
                <a:gridCol w="2010702">
                  <a:extLst>
                    <a:ext uri="{9D8B030D-6E8A-4147-A177-3AD203B41FA5}">
                      <a16:colId xmlns:a16="http://schemas.microsoft.com/office/drawing/2014/main" val="545227977"/>
                    </a:ext>
                  </a:extLst>
                </a:gridCol>
                <a:gridCol w="2010702">
                  <a:extLst>
                    <a:ext uri="{9D8B030D-6E8A-4147-A177-3AD203B41FA5}">
                      <a16:colId xmlns:a16="http://schemas.microsoft.com/office/drawing/2014/main" val="4090283804"/>
                    </a:ext>
                  </a:extLst>
                </a:gridCol>
                <a:gridCol w="2010702">
                  <a:extLst>
                    <a:ext uri="{9D8B030D-6E8A-4147-A177-3AD203B41FA5}">
                      <a16:colId xmlns:a16="http://schemas.microsoft.com/office/drawing/2014/main" val="2169500521"/>
                    </a:ext>
                  </a:extLst>
                </a:gridCol>
              </a:tblGrid>
              <a:tr h="50581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9671"/>
                  </a:ext>
                </a:extLst>
              </a:tr>
              <a:tr h="287517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574990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394691" y="0"/>
            <a:ext cx="1045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köztársasági elnökei - államfői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823713" y="-19826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11" y="4211655"/>
            <a:ext cx="1852233" cy="20477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6067"/>
          <a:stretch/>
        </p:blipFill>
        <p:spPr>
          <a:xfrm>
            <a:off x="8189338" y="4213782"/>
            <a:ext cx="1714500" cy="20786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t="11746" b="8641"/>
          <a:stretch/>
        </p:blipFill>
        <p:spPr>
          <a:xfrm>
            <a:off x="214263" y="4185505"/>
            <a:ext cx="1714500" cy="20550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b="4618"/>
          <a:stretch/>
        </p:blipFill>
        <p:spPr>
          <a:xfrm>
            <a:off x="10216590" y="4215257"/>
            <a:ext cx="1730314" cy="20629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/>
          <a:srcRect l="-10447" t="-4040" r="10447" b="11927"/>
          <a:stretch/>
        </p:blipFill>
        <p:spPr>
          <a:xfrm>
            <a:off x="1986503" y="4100416"/>
            <a:ext cx="1714500" cy="214955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l="-1649" t="6650" r="1649" b="13595"/>
          <a:stretch/>
        </p:blipFill>
        <p:spPr>
          <a:xfrm>
            <a:off x="6115441" y="4232637"/>
            <a:ext cx="1714500" cy="207389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4840" y="725864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1990 - 2000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75469" y="727436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2000 - 2005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102230" y="746290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2005 - 2010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02285" y="747861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2010 - 2012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102340" y="740007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2012 - 2017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045830" y="694443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2017 - 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034672" y="6211669"/>
            <a:ext cx="17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Göncz Árpád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99533" y="6211669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Sólyom  László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198019" y="6241518"/>
            <a:ext cx="15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Kövér László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146278" y="6324789"/>
            <a:ext cx="17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Áder János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191893" y="6211669"/>
            <a:ext cx="168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Mádl Ferenc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0163668" y="6298080"/>
            <a:ext cx="17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Schmitt Pál</a:t>
            </a:r>
            <a:endParaRPr lang="hu-HU" b="1" dirty="0"/>
          </a:p>
        </p:txBody>
      </p:sp>
      <p:pic>
        <p:nvPicPr>
          <p:cNvPr id="23" name="Kép 2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32136 -0.4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2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31562 -0.430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4931 -0.430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61" y="-215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49297 -0.4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32891 -0.42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2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33007 -0.4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2682 -0.4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-2169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32435 -0.4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50443 -0.43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-21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50091 -0.415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3816 -0.437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2185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33359 -0.403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4691" y="0"/>
            <a:ext cx="1045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Demokratikus jogállam </a:t>
            </a:r>
            <a:r>
              <a:rPr lang="hu-HU" sz="4000" b="1" dirty="0" smtClean="0">
                <a:solidFill>
                  <a:srgbClr val="323264"/>
                </a:solidFill>
              </a:rPr>
              <a:t>működése</a:t>
            </a:r>
          </a:p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Választások és kormányfők a rendszerváltástól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66198" y="1686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3462"/>
              </p:ext>
            </p:extLst>
          </p:nvPr>
        </p:nvGraphicFramePr>
        <p:xfrm>
          <a:off x="0" y="1544952"/>
          <a:ext cx="12083070" cy="256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53">
                  <a:extLst>
                    <a:ext uri="{9D8B030D-6E8A-4147-A177-3AD203B41FA5}">
                      <a16:colId xmlns:a16="http://schemas.microsoft.com/office/drawing/2014/main" val="3696477602"/>
                    </a:ext>
                  </a:extLst>
                </a:gridCol>
                <a:gridCol w="2582944">
                  <a:extLst>
                    <a:ext uri="{9D8B030D-6E8A-4147-A177-3AD203B41FA5}">
                      <a16:colId xmlns:a16="http://schemas.microsoft.com/office/drawing/2014/main" val="656246835"/>
                    </a:ext>
                  </a:extLst>
                </a:gridCol>
                <a:gridCol w="2639505">
                  <a:extLst>
                    <a:ext uri="{9D8B030D-6E8A-4147-A177-3AD203B41FA5}">
                      <a16:colId xmlns:a16="http://schemas.microsoft.com/office/drawing/2014/main" val="3297171311"/>
                    </a:ext>
                  </a:extLst>
                </a:gridCol>
                <a:gridCol w="2733773">
                  <a:extLst>
                    <a:ext uri="{9D8B030D-6E8A-4147-A177-3AD203B41FA5}">
                      <a16:colId xmlns:a16="http://schemas.microsoft.com/office/drawing/2014/main" val="2995130382"/>
                    </a:ext>
                  </a:extLst>
                </a:gridCol>
                <a:gridCol w="2623795">
                  <a:extLst>
                    <a:ext uri="{9D8B030D-6E8A-4147-A177-3AD203B41FA5}">
                      <a16:colId xmlns:a16="http://schemas.microsoft.com/office/drawing/2014/main" val="2915863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456822"/>
                  </a:ext>
                </a:extLst>
              </a:tr>
              <a:tr h="127562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Kormányfő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8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Koalíciós kormány pártok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78732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05145" y="2126187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1990-1993 Antall József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34996" y="2570816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1993-1994 Boross Péter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23677" y="2288010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Horn Gyula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768444" y="2327288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34999" y="1543292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1990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76077" y="1563716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1994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825009" y="1573143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1998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530501" y="1563717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2002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719034" y="1921938"/>
            <a:ext cx="190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2002-2004 Medgyessy Péter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814873" y="2545680"/>
            <a:ext cx="190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2004-2006 Gyurcsány Ferenc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519286" y="3205554"/>
            <a:ext cx="255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MDF </a:t>
            </a:r>
          </a:p>
          <a:p>
            <a:pPr algn="ctr"/>
            <a:r>
              <a:rPr lang="hu-HU" dirty="0" smtClean="0"/>
              <a:t>FKGP </a:t>
            </a:r>
          </a:p>
          <a:p>
            <a:pPr algn="ctr"/>
            <a:r>
              <a:rPr lang="hu-HU" dirty="0" smtClean="0"/>
              <a:t>KDNP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884709" y="3169418"/>
            <a:ext cx="255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 </a:t>
            </a:r>
          </a:p>
          <a:p>
            <a:pPr algn="ctr"/>
            <a:r>
              <a:rPr lang="hu-HU" dirty="0" smtClean="0"/>
              <a:t>FKGP </a:t>
            </a:r>
          </a:p>
          <a:p>
            <a:pPr algn="ctr"/>
            <a:r>
              <a:rPr lang="hu-HU" dirty="0" smtClean="0"/>
              <a:t>MDF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122659" y="3339101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MSZP </a:t>
            </a:r>
          </a:p>
          <a:p>
            <a:pPr algn="ctr"/>
            <a:r>
              <a:rPr lang="hu-HU" dirty="0" smtClean="0"/>
              <a:t> SZDSZ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9478656" y="3302965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MSZP </a:t>
            </a:r>
          </a:p>
          <a:p>
            <a:pPr algn="ctr"/>
            <a:r>
              <a:rPr lang="hu-HU" dirty="0" smtClean="0"/>
              <a:t> SZDSZ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021385" y="6298679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1990-1993 Antall József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621624" y="6224833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1993-1994 Boross Péter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394707" y="4404335"/>
            <a:ext cx="255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MDF </a:t>
            </a:r>
          </a:p>
          <a:p>
            <a:pPr algn="ctr"/>
            <a:r>
              <a:rPr lang="hu-HU" dirty="0" smtClean="0"/>
              <a:t>FKGP </a:t>
            </a:r>
          </a:p>
          <a:p>
            <a:pPr algn="ctr"/>
            <a:r>
              <a:rPr lang="hu-HU" dirty="0" smtClean="0"/>
              <a:t>KDNP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241632" y="5508776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Horn Gyula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9547746" y="4487505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761680" y="4457540"/>
            <a:ext cx="190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2002-2004 Medgyessy Péter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371119" y="5196785"/>
            <a:ext cx="190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2004-2006 Gyurcsány Ferenc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246016" y="5541391"/>
            <a:ext cx="255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 </a:t>
            </a:r>
          </a:p>
          <a:p>
            <a:pPr algn="ctr"/>
            <a:r>
              <a:rPr lang="hu-HU" dirty="0" smtClean="0"/>
              <a:t>FKGP </a:t>
            </a:r>
          </a:p>
          <a:p>
            <a:pPr algn="ctr"/>
            <a:r>
              <a:rPr lang="hu-HU" dirty="0" smtClean="0"/>
              <a:t>MDF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326501" y="5114308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MSZP </a:t>
            </a:r>
          </a:p>
          <a:p>
            <a:pPr algn="ctr"/>
            <a:r>
              <a:rPr lang="hu-HU" dirty="0" smtClean="0"/>
              <a:t> SZDSZ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-191674" y="4298624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MSZP </a:t>
            </a:r>
          </a:p>
          <a:p>
            <a:pPr algn="ctr"/>
            <a:r>
              <a:rPr lang="hu-HU" dirty="0" smtClean="0"/>
              <a:t> SZDSZ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0" y="1157476"/>
            <a:ext cx="1146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4. Nézzen utána az interneten a választások eredményének, és töltse ki a táblázatot!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1" name="Kép 3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4691" y="0"/>
            <a:ext cx="1045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Demokratikus jogállam </a:t>
            </a:r>
            <a:r>
              <a:rPr lang="hu-HU" sz="4000" b="1" dirty="0" smtClean="0">
                <a:solidFill>
                  <a:srgbClr val="323264"/>
                </a:solidFill>
              </a:rPr>
              <a:t>működése</a:t>
            </a:r>
          </a:p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Választások és kormányfők a rendszerváltástól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668012" y="80103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3462"/>
              </p:ext>
            </p:extLst>
          </p:nvPr>
        </p:nvGraphicFramePr>
        <p:xfrm>
          <a:off x="0" y="1544952"/>
          <a:ext cx="12083070" cy="256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53">
                  <a:extLst>
                    <a:ext uri="{9D8B030D-6E8A-4147-A177-3AD203B41FA5}">
                      <a16:colId xmlns:a16="http://schemas.microsoft.com/office/drawing/2014/main" val="3696477602"/>
                    </a:ext>
                  </a:extLst>
                </a:gridCol>
                <a:gridCol w="2582944">
                  <a:extLst>
                    <a:ext uri="{9D8B030D-6E8A-4147-A177-3AD203B41FA5}">
                      <a16:colId xmlns:a16="http://schemas.microsoft.com/office/drawing/2014/main" val="656246835"/>
                    </a:ext>
                  </a:extLst>
                </a:gridCol>
                <a:gridCol w="2639505">
                  <a:extLst>
                    <a:ext uri="{9D8B030D-6E8A-4147-A177-3AD203B41FA5}">
                      <a16:colId xmlns:a16="http://schemas.microsoft.com/office/drawing/2014/main" val="3297171311"/>
                    </a:ext>
                  </a:extLst>
                </a:gridCol>
                <a:gridCol w="2733773">
                  <a:extLst>
                    <a:ext uri="{9D8B030D-6E8A-4147-A177-3AD203B41FA5}">
                      <a16:colId xmlns:a16="http://schemas.microsoft.com/office/drawing/2014/main" val="2995130382"/>
                    </a:ext>
                  </a:extLst>
                </a:gridCol>
                <a:gridCol w="2623795">
                  <a:extLst>
                    <a:ext uri="{9D8B030D-6E8A-4147-A177-3AD203B41FA5}">
                      <a16:colId xmlns:a16="http://schemas.microsoft.com/office/drawing/2014/main" val="2915863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456822"/>
                  </a:ext>
                </a:extLst>
              </a:tr>
              <a:tr h="127562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Kormányfő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8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Koalíciós kormány pártok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78732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24991" y="1902821"/>
            <a:ext cx="257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2006 – 2009 </a:t>
            </a:r>
            <a:br>
              <a:rPr lang="hu-HU" dirty="0" smtClean="0"/>
            </a:br>
            <a:r>
              <a:rPr lang="hu-HU" dirty="0" smtClean="0"/>
              <a:t>Gyurcsány Ferenc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34996" y="2570816"/>
            <a:ext cx="257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2009 - 2010 Bajnai Gordon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39178" y="2288010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768444" y="2327288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34999" y="1543292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2006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76077" y="1563716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825009" y="1573143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530501" y="1563717"/>
            <a:ext cx="24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714469" y="2298712"/>
            <a:ext cx="190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531887" y="3207642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MSZP</a:t>
            </a:r>
          </a:p>
          <a:p>
            <a:pPr algn="ctr"/>
            <a:r>
              <a:rPr lang="hu-HU" dirty="0" smtClean="0"/>
              <a:t>SZDSZ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861484" y="3316875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 </a:t>
            </a:r>
          </a:p>
          <a:p>
            <a:pPr algn="ctr"/>
            <a:r>
              <a:rPr lang="hu-HU" dirty="0" smtClean="0"/>
              <a:t>KDNP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122659" y="3339101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</a:t>
            </a:r>
          </a:p>
          <a:p>
            <a:pPr algn="ctr"/>
            <a:r>
              <a:rPr lang="hu-HU" dirty="0" smtClean="0"/>
              <a:t>KDNP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9478656" y="3302965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</a:t>
            </a:r>
          </a:p>
          <a:p>
            <a:pPr algn="ctr"/>
            <a:r>
              <a:rPr lang="hu-HU" dirty="0" smtClean="0"/>
              <a:t> KDNP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047780" y="6130584"/>
            <a:ext cx="257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2006 – 2009 </a:t>
            </a:r>
            <a:br>
              <a:rPr lang="hu-HU" dirty="0" smtClean="0"/>
            </a:br>
            <a:r>
              <a:rPr lang="hu-HU" dirty="0" smtClean="0"/>
              <a:t>Gyurcsány Ferenc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427598" y="6065669"/>
            <a:ext cx="248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2009 - 2010 </a:t>
            </a:r>
            <a:br>
              <a:rPr lang="hu-HU" dirty="0" smtClean="0"/>
            </a:br>
            <a:r>
              <a:rPr lang="hu-HU" dirty="0" smtClean="0"/>
              <a:t>Bajnai Gordon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394707" y="4404335"/>
            <a:ext cx="255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MDF </a:t>
            </a:r>
          </a:p>
          <a:p>
            <a:pPr algn="ctr"/>
            <a:r>
              <a:rPr lang="hu-HU" dirty="0" smtClean="0"/>
              <a:t>FKGP </a:t>
            </a:r>
          </a:p>
          <a:p>
            <a:pPr algn="ctr"/>
            <a:r>
              <a:rPr lang="hu-HU" dirty="0" smtClean="0"/>
              <a:t>KDNP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627961" y="5387815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9547746" y="4487505"/>
            <a:ext cx="2570376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761680" y="4457540"/>
            <a:ext cx="190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651766" y="5782023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 </a:t>
            </a:r>
          </a:p>
          <a:p>
            <a:pPr algn="ctr"/>
            <a:r>
              <a:rPr lang="hu-HU" dirty="0" smtClean="0"/>
              <a:t>KDNP 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326501" y="5114308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</a:t>
            </a:r>
          </a:p>
          <a:p>
            <a:pPr algn="ctr"/>
            <a:r>
              <a:rPr lang="hu-HU" dirty="0" smtClean="0"/>
              <a:t> KDNP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-191674" y="4298624"/>
            <a:ext cx="25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FIDESZ </a:t>
            </a:r>
          </a:p>
          <a:p>
            <a:pPr algn="ctr"/>
            <a:r>
              <a:rPr lang="hu-HU" dirty="0" smtClean="0"/>
              <a:t> KDNP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0" y="1157476"/>
            <a:ext cx="1146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4. Nézzen utána az interneten a választások eredményének, és töltse ki a táblázatot!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65608" y="63237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MSZP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2437258" y="376872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MSZP</a:t>
            </a:r>
            <a:endParaRPr lang="hu-HU" dirty="0"/>
          </a:p>
        </p:txBody>
      </p:sp>
      <p:pic>
        <p:nvPicPr>
          <p:cNvPr id="32" name="Kép 3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4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4691" y="0"/>
            <a:ext cx="1045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Demokratikus jogállam </a:t>
            </a:r>
            <a:r>
              <a:rPr lang="hu-HU" sz="4000" b="1" dirty="0" smtClean="0">
                <a:solidFill>
                  <a:srgbClr val="323264"/>
                </a:solidFill>
              </a:rPr>
              <a:t>működése</a:t>
            </a:r>
          </a:p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és Európa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4268" y="1346012"/>
            <a:ext cx="46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4. Párosítsa az egymáshoz tartozó elemeket!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9047" y="1762813"/>
            <a:ext cx="278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Visegrádi együttműködés</a:t>
            </a:r>
          </a:p>
          <a:p>
            <a:pPr algn="ctr"/>
            <a:r>
              <a:rPr lang="hu-HU" b="1" dirty="0" smtClean="0"/>
              <a:t>Visegrádi négyek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59409" y="3216111"/>
            <a:ext cx="171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Európa Tanács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4876800" y="5191342"/>
            <a:ext cx="703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1949-ben </a:t>
            </a:r>
            <a:r>
              <a:rPr lang="hu-HU" dirty="0"/>
              <a:t>alapított </a:t>
            </a:r>
            <a:r>
              <a:rPr lang="hu-HU" dirty="0" smtClean="0"/>
              <a:t>nemzetközi szervezet</a:t>
            </a:r>
            <a:r>
              <a:rPr lang="hu-HU" dirty="0"/>
              <a:t>, amely a tagországok (jelenleg</a:t>
            </a:r>
          </a:p>
          <a:p>
            <a:pPr algn="just"/>
            <a:r>
              <a:rPr lang="hu-HU" dirty="0"/>
              <a:t>47) kormányainak </a:t>
            </a:r>
            <a:r>
              <a:rPr lang="hu-HU" dirty="0" smtClean="0"/>
              <a:t>együttműködését segíti</a:t>
            </a:r>
            <a:r>
              <a:rPr lang="hu-HU" dirty="0"/>
              <a:t>. Foglalkozik a tagországok közötti </a:t>
            </a:r>
            <a:r>
              <a:rPr lang="hu-HU" dirty="0" smtClean="0"/>
              <a:t>viták megoldásával</a:t>
            </a:r>
            <a:r>
              <a:rPr lang="hu-HU" dirty="0"/>
              <a:t>, az emberi jogok </a:t>
            </a:r>
            <a:r>
              <a:rPr lang="hu-HU" dirty="0" smtClean="0"/>
              <a:t>védelmével és </a:t>
            </a:r>
            <a:r>
              <a:rPr lang="hu-HU" dirty="0"/>
              <a:t>a környezetvédelemmel.</a:t>
            </a:r>
          </a:p>
        </p:txBody>
      </p:sp>
      <p:sp>
        <p:nvSpPr>
          <p:cNvPr id="8" name="Téglalap 7"/>
          <p:cNvSpPr/>
          <p:nvPr/>
        </p:nvSpPr>
        <p:spPr>
          <a:xfrm>
            <a:off x="4876800" y="2637399"/>
            <a:ext cx="7076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Együttműködés </a:t>
            </a:r>
            <a:r>
              <a:rPr lang="hu-HU" dirty="0"/>
              <a:t>az Európai Unión belül, négy közép-európai tagállam, Csehország, Lengyelország, Magyarország és Szlovákia regionális szervezete.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24932" y="4301767"/>
            <a:ext cx="948965" cy="37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NATO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94994" y="5423555"/>
            <a:ext cx="16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Európai Unió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4933360" y="1763608"/>
            <a:ext cx="7066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Az Észak-atlanti Szerződés Szervezete, </a:t>
            </a:r>
            <a:r>
              <a:rPr lang="hu-HU" dirty="0" smtClean="0"/>
              <a:t>katonai </a:t>
            </a:r>
            <a:r>
              <a:rPr lang="hu-HU" dirty="0"/>
              <a:t>egyesülés, 29 észak-amerikai és európai ország szövetsége,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920791" y="3793273"/>
            <a:ext cx="7088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Gazdasági </a:t>
            </a:r>
            <a:r>
              <a:rPr lang="hu-HU" dirty="0"/>
              <a:t>és politikai egyesülés, melyet 27 európai ország alkot. A regionális integráció iránt elkötelezett szervezet 1993. november 1-jével jött létre az 1992. február 7-én aláírt maastrichti </a:t>
            </a:r>
            <a:r>
              <a:rPr lang="hu-HU" dirty="0" smtClean="0"/>
              <a:t>szerződéssel.</a:t>
            </a:r>
            <a:endParaRPr lang="hu-HU" dirty="0"/>
          </a:p>
        </p:txBody>
      </p:sp>
      <p:cxnSp>
        <p:nvCxnSpPr>
          <p:cNvPr id="14" name="Egyenes összekötő nyíllal 13"/>
          <p:cNvCxnSpPr>
            <a:stCxn id="5" idx="3"/>
          </p:cNvCxnSpPr>
          <p:nvPr/>
        </p:nvCxnSpPr>
        <p:spPr>
          <a:xfrm>
            <a:off x="3289955" y="2085979"/>
            <a:ext cx="1583703" cy="88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6" idx="3"/>
            <a:endCxn id="7" idx="1"/>
          </p:cNvCxnSpPr>
          <p:nvPr/>
        </p:nvCxnSpPr>
        <p:spPr>
          <a:xfrm>
            <a:off x="2573517" y="3400777"/>
            <a:ext cx="2303283" cy="2390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9" idx="3"/>
            <a:endCxn id="11" idx="1"/>
          </p:cNvCxnSpPr>
          <p:nvPr/>
        </p:nvCxnSpPr>
        <p:spPr>
          <a:xfrm flipV="1">
            <a:off x="2073897" y="2086774"/>
            <a:ext cx="2859463" cy="2401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0" idx="3"/>
            <a:endCxn id="12" idx="1"/>
          </p:cNvCxnSpPr>
          <p:nvPr/>
        </p:nvCxnSpPr>
        <p:spPr>
          <a:xfrm flipV="1">
            <a:off x="2413263" y="4254938"/>
            <a:ext cx="2507528" cy="1353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46947" y="0"/>
            <a:ext cx="954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gazdaság átalakulása - privatizáció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824259" y="-60673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09461" y="28894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Korrupciógyanús ügyletek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95068" y="3121612"/>
            <a:ext cx="227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Külföldi tulajdonosok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56540" y="4216725"/>
            <a:ext cx="26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Magántulajdon aránya nő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63032" y="4013588"/>
            <a:ext cx="249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Állami tulajdon magán-kézbe adása magánosítás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666662" y="3760468"/>
            <a:ext cx="239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Állam bevételekhez jut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14175" y="3366214"/>
            <a:ext cx="240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Veszteséges vállalatok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638258" y="2833200"/>
            <a:ext cx="190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Külföldiek célja: Piac felvásárlása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16073" y="3504042"/>
            <a:ext cx="176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Olcsó munkaerő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51920" y="3562276"/>
            <a:ext cx="180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Munkanélküliség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259893" y="3902631"/>
            <a:ext cx="176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Szűk réteg meggazdagodik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0" y="707886"/>
            <a:ext cx="2027605" cy="139164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" y="2698771"/>
            <a:ext cx="2466975" cy="18573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/>
          <a:srcRect t="11513"/>
          <a:stretch/>
        </p:blipFill>
        <p:spPr>
          <a:xfrm>
            <a:off x="6638522" y="4754882"/>
            <a:ext cx="2232208" cy="147949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083" y="4787165"/>
            <a:ext cx="2695575" cy="169545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36" y="5042363"/>
            <a:ext cx="2455291" cy="130237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2601" y="5007579"/>
            <a:ext cx="2406000" cy="144616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0862" y="653438"/>
            <a:ext cx="2857500" cy="16002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2013" y="657958"/>
            <a:ext cx="2792985" cy="146857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3147" y="2537520"/>
            <a:ext cx="2562225" cy="1781175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9610072" y="4057087"/>
            <a:ext cx="1707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https://kivultagasabb.blog.hu/</a:t>
            </a:r>
          </a:p>
        </p:txBody>
      </p:sp>
      <p:sp>
        <p:nvSpPr>
          <p:cNvPr id="27" name="Téglalap 26"/>
          <p:cNvSpPr/>
          <p:nvPr/>
        </p:nvSpPr>
        <p:spPr>
          <a:xfrm>
            <a:off x="10526257" y="645511"/>
            <a:ext cx="1423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https://www.jofogas.hu/</a:t>
            </a:r>
          </a:p>
        </p:txBody>
      </p:sp>
      <p:sp>
        <p:nvSpPr>
          <p:cNvPr id="28" name="Téglalap 27"/>
          <p:cNvSpPr/>
          <p:nvPr/>
        </p:nvSpPr>
        <p:spPr>
          <a:xfrm>
            <a:off x="3924771" y="6184821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https://www.kriptoworld.hu/</a:t>
            </a:r>
          </a:p>
        </p:txBody>
      </p:sp>
      <p:sp>
        <p:nvSpPr>
          <p:cNvPr id="29" name="Téglalap 28"/>
          <p:cNvSpPr/>
          <p:nvPr/>
        </p:nvSpPr>
        <p:spPr>
          <a:xfrm>
            <a:off x="7542382" y="5914613"/>
            <a:ext cx="1409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https://www.vatera.hu/</a:t>
            </a:r>
          </a:p>
        </p:txBody>
      </p:sp>
      <p:sp>
        <p:nvSpPr>
          <p:cNvPr id="30" name="Téglalap 29"/>
          <p:cNvSpPr/>
          <p:nvPr/>
        </p:nvSpPr>
        <p:spPr>
          <a:xfrm>
            <a:off x="2834357" y="1964174"/>
            <a:ext cx="1085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https://szeged.hu/</a:t>
            </a:r>
          </a:p>
        </p:txBody>
      </p:sp>
      <p:sp>
        <p:nvSpPr>
          <p:cNvPr id="31" name="Téglalap 30"/>
          <p:cNvSpPr/>
          <p:nvPr/>
        </p:nvSpPr>
        <p:spPr>
          <a:xfrm>
            <a:off x="181085" y="2724570"/>
            <a:ext cx="1218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https://filmdroid.hu/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7772" y="835604"/>
            <a:ext cx="3714750" cy="1228725"/>
          </a:xfrm>
          <a:prstGeom prst="rect">
            <a:avLst/>
          </a:prstGeom>
        </p:spPr>
      </p:pic>
      <p:sp>
        <p:nvSpPr>
          <p:cNvPr id="33" name="Téglalap 32"/>
          <p:cNvSpPr/>
          <p:nvPr/>
        </p:nvSpPr>
        <p:spPr>
          <a:xfrm>
            <a:off x="5651485" y="1843239"/>
            <a:ext cx="16748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https://</a:t>
            </a:r>
            <a:r>
              <a:rPr lang="hu-HU" sz="1000" dirty="0" smtClean="0"/>
              <a:t>www.indiamart.com</a:t>
            </a:r>
            <a:endParaRPr lang="hu-HU" sz="1000" dirty="0"/>
          </a:p>
        </p:txBody>
      </p:sp>
      <p:pic>
        <p:nvPicPr>
          <p:cNvPr id="34" name="Kép 33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55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57747 -0.2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39 L -0.20013 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20651 0.31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6263 0.494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6016 0.492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6446 0.450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6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38424 0.05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781 -0.093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655 -0.2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17878 -0.2122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4691" y="0"/>
            <a:ext cx="1045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magyar gazdaság alakulása - kárpótlás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837067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28008" y="1277036"/>
            <a:ext cx="282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Anyagi elégtétel; </a:t>
            </a:r>
            <a:endParaRPr lang="hu-HU" dirty="0" smtClean="0"/>
          </a:p>
          <a:p>
            <a:pPr algn="ctr"/>
            <a:r>
              <a:rPr lang="hu-HU" dirty="0" smtClean="0"/>
              <a:t>bekövetkezett </a:t>
            </a:r>
            <a:r>
              <a:rPr lang="hu-HU" dirty="0"/>
              <a:t>kár jóvátétele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67" y="4337902"/>
            <a:ext cx="2735669" cy="19650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07" y="4337606"/>
            <a:ext cx="2606414" cy="195166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377993" y="1976189"/>
            <a:ext cx="131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Értékpapír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246018" y="3493904"/>
            <a:ext cx="1682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Kárpótlási jegy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5312005" y="2937723"/>
            <a:ext cx="144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Földárverés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4567288" y="4002952"/>
            <a:ext cx="305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Politikai üldözöttek jóvátétele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147" y="1439846"/>
            <a:ext cx="2466975" cy="18478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84" y="1244878"/>
            <a:ext cx="2095500" cy="2181225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141381" y="3234907"/>
            <a:ext cx="13516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</a:t>
            </a:r>
            <a:r>
              <a:rPr lang="hu-HU" sz="1000" dirty="0" smtClean="0">
                <a:solidFill>
                  <a:schemeClr val="bg1"/>
                </a:solidFill>
              </a:rPr>
              <a:t>tenytar.blog.hu</a:t>
            </a:r>
            <a:r>
              <a:rPr lang="hu-HU" sz="1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7" name="Téglalap 16"/>
          <p:cNvSpPr/>
          <p:nvPr/>
        </p:nvSpPr>
        <p:spPr>
          <a:xfrm>
            <a:off x="9106271" y="2942676"/>
            <a:ext cx="1216080" cy="366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</a:t>
            </a:r>
            <a:r>
              <a:rPr lang="hu-HU" sz="1000" dirty="0" smtClean="0">
                <a:solidFill>
                  <a:schemeClr val="bg1"/>
                </a:solidFill>
              </a:rPr>
              <a:t>u.wikipedia.org</a:t>
            </a:r>
            <a:r>
              <a:rPr lang="hu-HU" dirty="0" smtClean="0"/>
              <a:t>/</a:t>
            </a:r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381" y="4503950"/>
            <a:ext cx="2581275" cy="177165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0" y="808684"/>
            <a:ext cx="46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2</a:t>
            </a:r>
            <a:r>
              <a:rPr lang="hu-HU" b="1" dirty="0" smtClean="0">
                <a:solidFill>
                  <a:srgbClr val="002060"/>
                </a:solidFill>
              </a:rPr>
              <a:t>. Párosítsa az egymáshoz tartozó elemeket!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5294723" y="2449101"/>
            <a:ext cx="144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Privatizáció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77" y="4397653"/>
            <a:ext cx="2511550" cy="1795758"/>
          </a:xfrm>
          <a:prstGeom prst="rect">
            <a:avLst/>
          </a:prstGeom>
        </p:spPr>
      </p:pic>
      <p:pic>
        <p:nvPicPr>
          <p:cNvPr id="22" name="Kép 21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37604 0.6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35885 0.3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306 0.4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1875 0.56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36784 0.49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34362 -0.102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911248" y="85133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077909" y="8513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077909" y="16565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77909" y="2335546"/>
            <a:ext cx="1160830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Megoldás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6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Maczkó András Pécs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323264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1055427" y="28584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44186" y="1233684"/>
          <a:ext cx="6883388" cy="562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249">
                  <a:extLst>
                    <a:ext uri="{9D8B030D-6E8A-4147-A177-3AD203B41FA5}">
                      <a16:colId xmlns:a16="http://schemas.microsoft.com/office/drawing/2014/main" val="2782312439"/>
                    </a:ext>
                  </a:extLst>
                </a:gridCol>
                <a:gridCol w="735495">
                  <a:extLst>
                    <a:ext uri="{9D8B030D-6E8A-4147-A177-3AD203B41FA5}">
                      <a16:colId xmlns:a16="http://schemas.microsoft.com/office/drawing/2014/main" val="2188564308"/>
                    </a:ext>
                  </a:extLst>
                </a:gridCol>
                <a:gridCol w="5446644">
                  <a:extLst>
                    <a:ext uri="{9D8B030D-6E8A-4147-A177-3AD203B41FA5}">
                      <a16:colId xmlns:a16="http://schemas.microsoft.com/office/drawing/2014/main" val="1119899262"/>
                    </a:ext>
                  </a:extLst>
                </a:gridCol>
              </a:tblGrid>
              <a:tr h="707249">
                <a:tc>
                  <a:txBody>
                    <a:bodyPr/>
                    <a:lstStyle/>
                    <a:p>
                      <a:r>
                        <a:rPr lang="hu-HU" dirty="0" smtClean="0"/>
                        <a:t>Év-szám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Sor-rend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86388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r>
                        <a:rPr lang="hu-HU" dirty="0" smtClean="0"/>
                        <a:t>1985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64956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r>
                        <a:rPr lang="hu-HU" dirty="0" smtClean="0"/>
                        <a:t>1987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73573"/>
                  </a:ext>
                </a:extLst>
              </a:tr>
              <a:tr h="409756">
                <a:tc rowSpan="2">
                  <a:txBody>
                    <a:bodyPr/>
                    <a:lstStyle/>
                    <a:p>
                      <a:r>
                        <a:rPr lang="hu-HU" dirty="0" smtClean="0"/>
                        <a:t>1988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7320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68499"/>
                  </a:ext>
                </a:extLst>
              </a:tr>
              <a:tr h="409756">
                <a:tc rowSpan="8">
                  <a:txBody>
                    <a:bodyPr/>
                    <a:lstStyle/>
                    <a:p>
                      <a:r>
                        <a:rPr lang="hu-HU" dirty="0" smtClean="0"/>
                        <a:t>1989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6712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33410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71728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3906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2338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56863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53078"/>
                  </a:ext>
                </a:extLst>
              </a:tr>
              <a:tr h="40975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84794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24" name="Kép 2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038" cy="87303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73038" y="558365"/>
            <a:ext cx="969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1. A videó alapján rakja sorrendbe a rendszerváltás eseményeit!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Megoldás –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 sor-rend oszlopban a számra!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73038" y="0"/>
            <a:ext cx="98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30. A pártállam megszűnése</a:t>
            </a:r>
            <a:endParaRPr lang="hu-HU" sz="36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4"/>
          </p:cNvPr>
          <p:cNvSpPr/>
          <p:nvPr/>
        </p:nvSpPr>
        <p:spPr>
          <a:xfrm>
            <a:off x="11055427" y="28584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013407" y="5265239"/>
            <a:ext cx="27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Ellenzék monori találkozója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009766" y="3145648"/>
            <a:ext cx="505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Ellenzék lakiteleki találkozója – MDF megalakulása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013407" y="6457147"/>
            <a:ext cx="21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Fidesz megalakulása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09766" y="4795988"/>
            <a:ext cx="518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Kádár János leváltása – Grósz Károly az MSZMP élén 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013407" y="6047177"/>
            <a:ext cx="444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Pozsgay Imre 1956-t népfölkelésnek nevezte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013407" y="4418161"/>
            <a:ext cx="322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Ellenzéki Kerekasztal létrejön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013407" y="1948665"/>
            <a:ext cx="322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Nemzeti Kerekasztal létrejön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99452" y="2760416"/>
            <a:ext cx="34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Sarkalatos törvények elfogadása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013407" y="5637487"/>
            <a:ext cx="260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 Imre újratemetése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999452" y="3996358"/>
            <a:ext cx="21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Kádár János halála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013406" y="3583776"/>
            <a:ext cx="34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MSZMP helyett létrejön az MSZP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013407" y="2345510"/>
            <a:ext cx="406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Harmadik Magyar Köztársaság kikiáltása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1079344" y="778480"/>
            <a:ext cx="111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2’01-től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73036" y="1963944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53159" y="6457147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73036" y="2371036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886290" y="2781852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69727" y="3182727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863102" y="3603482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66417" y="4004357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859793" y="4405232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863108" y="4825985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856484" y="5236799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49860" y="5647613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10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853173" y="6048488"/>
            <a:ext cx="4833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11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45377 -0.4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45521 -0.1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417 L -0.45299 -0.534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78 L -0.45208 -0.233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45247 -0.35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45364 -0.059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45364 0.358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45208 -0.118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78 L -0.45182 0.179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9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-0.45273 0.420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45299 0.361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45209 0.602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rendszerváltozás eseményei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5" name="Kép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73038" y="558365"/>
            <a:ext cx="1131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2</a:t>
            </a:r>
            <a:r>
              <a:rPr lang="hu-HU" sz="2000" b="1" dirty="0" smtClean="0">
                <a:solidFill>
                  <a:srgbClr val="002060"/>
                </a:solidFill>
              </a:rPr>
              <a:t>. Az adatok alapján döntse el, melyik diagram fejezi ki az eredményt!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Megoldás –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 diagramra!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" y="1172817"/>
            <a:ext cx="3323710" cy="55051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12033" r="13515"/>
          <a:stretch/>
        </p:blipFill>
        <p:spPr>
          <a:xfrm>
            <a:off x="8577470" y="958475"/>
            <a:ext cx="3258492" cy="29746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/>
          <a:srcRect l="12953" r="14739"/>
          <a:stretch/>
        </p:blipFill>
        <p:spPr>
          <a:xfrm>
            <a:off x="4191553" y="3890280"/>
            <a:ext cx="3166164" cy="297606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l="13288" r="14905"/>
          <a:stretch/>
        </p:blipFill>
        <p:spPr>
          <a:xfrm>
            <a:off x="3458816" y="981531"/>
            <a:ext cx="3080205" cy="291550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/>
          <a:srcRect l="13193" r="14163"/>
          <a:stretch/>
        </p:blipFill>
        <p:spPr>
          <a:xfrm>
            <a:off x="7466738" y="3920097"/>
            <a:ext cx="3138313" cy="2936288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465628" y="1192595"/>
            <a:ext cx="43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A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736681" y="1224452"/>
            <a:ext cx="43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B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343585" y="4127951"/>
            <a:ext cx="43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C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653132" y="4124103"/>
            <a:ext cx="43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D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532519" y="2934833"/>
            <a:ext cx="201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F2CC"/>
                </a:solidFill>
              </a:rPr>
              <a:t>Helytelen</a:t>
            </a:r>
            <a:endParaRPr lang="hu-HU" sz="3600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69" y="1028602"/>
            <a:ext cx="1652434" cy="216671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rendszerváltozás eseményei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5" name="Kép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73038" y="558365"/>
            <a:ext cx="1009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3. Párosítsa a pártok vezető, meghatározó alakjait a képekhez!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Megoldás –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 képre!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9" y="1059967"/>
            <a:ext cx="1781010" cy="2156419"/>
          </a:xfrm>
          <a:prstGeom prst="rect">
            <a:avLst/>
          </a:prstGeom>
        </p:spPr>
      </p:pic>
      <p:sp>
        <p:nvSpPr>
          <p:cNvPr id="8" name="AutoShape 2" descr="Torgyán József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688" y="1056627"/>
            <a:ext cx="1784633" cy="219987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385" y="1040916"/>
            <a:ext cx="1642640" cy="237172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7732203" y="1038414"/>
            <a:ext cx="1866900" cy="403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https://www.parlament.hu/kepviselo/elet/s334.htm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279386" y="3036312"/>
            <a:ext cx="1642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https://hu.wikipedia.org/wiki/Pet%C5%91_Iv%C3%A1n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781454" y="2940526"/>
            <a:ext cx="1737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https://hu.wikipedia.org/wiki/Torgy%C3%A1n_J%C3%B3zsef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5189" y="2743923"/>
            <a:ext cx="178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https://hu.wikipedia.org/wiki/Antall_J%C3%B3zsef_(politikus,_1932%E2%80%931993)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1874" y="1028794"/>
            <a:ext cx="1750548" cy="2166520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9876878" y="2872199"/>
            <a:ext cx="1805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https://zoom.hu/hir/2017/08/03/ne-akarjon-magyar-miniszterelnok-lenni/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89" y="3895323"/>
            <a:ext cx="1544707" cy="2321281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66258" y="5894365"/>
            <a:ext cx="1743075" cy="34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https://hu.wikipedia.org/wiki/Surj%C3%A1n_L%C3%A1szl%C3%B3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737" y="4081138"/>
            <a:ext cx="1501897" cy="2121728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10465914" y="5846223"/>
            <a:ext cx="1580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https://hu.wikipedia.org/wiki/Horn_Gyula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143219" y="4449665"/>
            <a:ext cx="149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Antall József </a:t>
            </a:r>
          </a:p>
          <a:p>
            <a:pPr algn="ctr"/>
            <a:r>
              <a:rPr lang="hu-HU" dirty="0" smtClean="0"/>
              <a:t>MDF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438586" y="4437284"/>
            <a:ext cx="169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Torgyán József</a:t>
            </a:r>
          </a:p>
          <a:p>
            <a:pPr algn="ctr"/>
            <a:r>
              <a:rPr lang="hu-HU" dirty="0" smtClean="0"/>
              <a:t>FKGP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650734" y="5255838"/>
            <a:ext cx="164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Pető Iván</a:t>
            </a:r>
          </a:p>
          <a:p>
            <a:pPr algn="ctr"/>
            <a:r>
              <a:rPr lang="hu-HU" dirty="0" smtClean="0"/>
              <a:t>SZDSZ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051326" y="5248034"/>
            <a:ext cx="169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Szabad György</a:t>
            </a:r>
          </a:p>
          <a:p>
            <a:pPr algn="ctr"/>
            <a:r>
              <a:rPr lang="hu-HU" dirty="0" smtClean="0"/>
              <a:t>MDF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887647" y="4437284"/>
            <a:ext cx="145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Orbán Viktor</a:t>
            </a:r>
          </a:p>
          <a:p>
            <a:pPr algn="ctr"/>
            <a:r>
              <a:rPr lang="hu-HU" dirty="0" smtClean="0"/>
              <a:t>Fidesz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228018" y="5183520"/>
            <a:ext cx="189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Surján László</a:t>
            </a:r>
          </a:p>
          <a:p>
            <a:pPr algn="ctr"/>
            <a:r>
              <a:rPr lang="hu-HU" dirty="0" smtClean="0"/>
              <a:t>KDNP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688828" y="4442725"/>
            <a:ext cx="14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Horn Gyula</a:t>
            </a:r>
          </a:p>
          <a:p>
            <a:pPr algn="ctr"/>
            <a:r>
              <a:rPr lang="hu-HU" dirty="0" smtClean="0"/>
              <a:t>MSZP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0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4858 -0.1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46393 -0.17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3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21393 -0.274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2224 -0.3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50898 -0.1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5931 0.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72331 0.25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59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59366"/>
            <a:ext cx="117296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Mit kíván a magyar nemzet</a:t>
            </a:r>
            <a:r>
              <a:rPr lang="hu-HU" dirty="0" smtClean="0"/>
              <a:t>?</a:t>
            </a:r>
            <a:endParaRPr lang="hu-HU" dirty="0"/>
          </a:p>
          <a:p>
            <a:r>
              <a:rPr lang="hu-HU" dirty="0"/>
              <a:t>Szabad, független, demokratikus Magyarországot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1. Valódi népképviseletet és többpártrendszert. Biztosítsák a választások szabadságát és tisztaságát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2. Rendőrállam helyébe jogállamot. Érvényesüljenek az emberi jogok, legyen bírói függetlenség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3. Szólás-, sajtó-, lelkiismereti és oktatási szabadságot. Számolják föl a hírközlés állami monopóliumát. Oszlassák föl az Állami Egyházügyi Hivatalt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4. Jogot a sztrájkra. Ne korlátozzák az érdekvédelem, a követelés és a szolidaritás szabadságát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5. Méltányos közteherviselést, a közkiadások társadalmi ellenőrzését. Szüntessék meg az egyéni és csoportos kiváltságokat. Adják meg mindenkinek az emberhez méltó élet alapfeltételeit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6. Észszerű gazdálkodást, működő piacot, a tulajdonformák egyenjogúságát. Állítsák le a pénzemésztő és környezetpusztító nagyberuházásokat, szüntessék be a veszteséges vállalatok támogatását, vessenek véget a vállalkozás és a lakosság megsarcolásának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7. A bürokrácia és az erőszakapparátus leépítését. Oszlassák föl a Munkásőrséget és az Ifjúgárdát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8. Szabadságot és önrendelkezést Kelet- és Közép-Európa népeinek. Szűnjék meg Európa katonai, gazdasági és emberjogi kettéosztása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9. Semleges, független Magyarországot. Vonják ki a szovjet csapatokat hazánk területéről. Töröljék a magyar ünnepek sorából november 7-ét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10. Felelős kisebbségi és menekültpolitikát. A kormány lépjen föl a nemzetközi fórumokon a magyar kisebbségek védelmében. Szűnjék meg a rendőri szemlélet és a jogtalan megkülönböztetés a romániai menekültek ügyében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11. Nemzeti önbecsülést. Vessenek véget a történelemhamisításnak. Adják vissza a nemzetnek címerét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12. Igazságot '56-nak, tisztességet a forradalom mártírjainak. Nyilvánítsák nemzeti ünneppé október 23-át.</a:t>
            </a:r>
          </a:p>
        </p:txBody>
      </p:sp>
      <p:pic>
        <p:nvPicPr>
          <p:cNvPr id="3" name="Kép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6"/>
            <a:ext cx="873038" cy="8730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73038" y="596139"/>
            <a:ext cx="1131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4. 1989. </a:t>
            </a:r>
            <a:r>
              <a:rPr lang="hu-HU" sz="2000" b="1" smtClean="0">
                <a:solidFill>
                  <a:srgbClr val="002060"/>
                </a:solidFill>
              </a:rPr>
              <a:t>március 15-én </a:t>
            </a:r>
            <a:r>
              <a:rPr lang="hu-HU" sz="2000" b="1" dirty="0" smtClean="0">
                <a:solidFill>
                  <a:srgbClr val="002060"/>
                </a:solidFill>
              </a:rPr>
              <a:t>megfogalmazott 12 pont! Figyelje meg a hangulatot!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Megoldás –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 képre!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églalap 4">
            <a:hlinkClick r:id="rId4"/>
          </p:cNvPr>
          <p:cNvSpPr/>
          <p:nvPr/>
        </p:nvSpPr>
        <p:spPr>
          <a:xfrm>
            <a:off x="11169545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rendszerváltozás eseményei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7846" y="888464"/>
            <a:ext cx="1210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4.Az előző dián lévő 1989. március 15-én megfogalmazott 12 pont! Rendszerezze a pontokat!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Megoldás –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szempontra!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Kép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6"/>
            <a:ext cx="873038" cy="8730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rendszerváltozás eseményei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12626"/>
              </p:ext>
            </p:extLst>
          </p:nvPr>
        </p:nvGraphicFramePr>
        <p:xfrm>
          <a:off x="869018" y="1806449"/>
          <a:ext cx="7918891" cy="309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624">
                  <a:extLst>
                    <a:ext uri="{9D8B030D-6E8A-4147-A177-3AD203B41FA5}">
                      <a16:colId xmlns:a16="http://schemas.microsoft.com/office/drawing/2014/main" val="1216301612"/>
                    </a:ext>
                  </a:extLst>
                </a:gridCol>
                <a:gridCol w="1682267">
                  <a:extLst>
                    <a:ext uri="{9D8B030D-6E8A-4147-A177-3AD203B41FA5}">
                      <a16:colId xmlns:a16="http://schemas.microsoft.com/office/drawing/2014/main" val="3836930947"/>
                    </a:ext>
                  </a:extLst>
                </a:gridCol>
              </a:tblGrid>
              <a:tr h="51559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Rendezés</a:t>
                      </a:r>
                      <a:r>
                        <a:rPr lang="hu-HU" sz="2000" baseline="0" dirty="0" smtClean="0"/>
                        <a:t> szempontjai</a:t>
                      </a:r>
                      <a:endParaRPr lang="hu-HU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Pontok</a:t>
                      </a:r>
                      <a:endParaRPr lang="hu-HU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62914"/>
                  </a:ext>
                </a:extLst>
              </a:tr>
              <a:tr h="51559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2281"/>
                  </a:ext>
                </a:extLst>
              </a:tr>
              <a:tr h="51559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4631"/>
                  </a:ext>
                </a:extLst>
              </a:tr>
              <a:tr h="51559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79369"/>
                  </a:ext>
                </a:extLst>
              </a:tr>
              <a:tr h="51559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1427"/>
                  </a:ext>
                </a:extLst>
              </a:tr>
              <a:tr h="51559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01323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885218" y="3366890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Szociális biztonság</a:t>
            </a:r>
          </a:p>
        </p:txBody>
      </p:sp>
      <p:sp>
        <p:nvSpPr>
          <p:cNvPr id="7" name="Téglalap 6"/>
          <p:cNvSpPr/>
          <p:nvPr/>
        </p:nvSpPr>
        <p:spPr>
          <a:xfrm>
            <a:off x="885218" y="2891774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Gazdasági átalakulás</a:t>
            </a:r>
          </a:p>
        </p:txBody>
      </p:sp>
      <p:sp>
        <p:nvSpPr>
          <p:cNvPr id="8" name="Téglalap 7"/>
          <p:cNvSpPr/>
          <p:nvPr/>
        </p:nvSpPr>
        <p:spPr>
          <a:xfrm>
            <a:off x="885218" y="2367758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Demokrácia és jogállamiság</a:t>
            </a:r>
          </a:p>
        </p:txBody>
      </p:sp>
      <p:sp>
        <p:nvSpPr>
          <p:cNvPr id="9" name="Téglalap 8"/>
          <p:cNvSpPr/>
          <p:nvPr/>
        </p:nvSpPr>
        <p:spPr>
          <a:xfrm>
            <a:off x="885218" y="3900845"/>
            <a:ext cx="4302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Nemzetközi kapcsolatok, önrendelkezés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885218" y="4470232"/>
            <a:ext cx="2013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Nemzeti értékek</a:t>
            </a:r>
            <a:endParaRPr lang="hu-HU" sz="2000" dirty="0"/>
          </a:p>
        </p:txBody>
      </p:sp>
      <p:sp>
        <p:nvSpPr>
          <p:cNvPr id="11" name="Téglalap 10"/>
          <p:cNvSpPr/>
          <p:nvPr/>
        </p:nvSpPr>
        <p:spPr>
          <a:xfrm>
            <a:off x="7238413" y="2376868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1, 3, 2, 4, 7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346735" y="4449212"/>
            <a:ext cx="1230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10, 11, 12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808400" y="3419440"/>
            <a:ext cx="415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5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808400" y="2890297"/>
            <a:ext cx="415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6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808400" y="3935786"/>
            <a:ext cx="415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8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ábláza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70752"/>
              </p:ext>
            </p:extLst>
          </p:nvPr>
        </p:nvGraphicFramePr>
        <p:xfrm>
          <a:off x="7546428" y="1077021"/>
          <a:ext cx="4561492" cy="352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522">
                  <a:extLst>
                    <a:ext uri="{9D8B030D-6E8A-4147-A177-3AD203B41FA5}">
                      <a16:colId xmlns:a16="http://schemas.microsoft.com/office/drawing/2014/main" val="1739628898"/>
                    </a:ext>
                  </a:extLst>
                </a:gridCol>
                <a:gridCol w="1996970">
                  <a:extLst>
                    <a:ext uri="{9D8B030D-6E8A-4147-A177-3AD203B41FA5}">
                      <a16:colId xmlns:a16="http://schemas.microsoft.com/office/drawing/2014/main" val="4729849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9789"/>
                  </a:ext>
                </a:extLst>
              </a:tr>
              <a:tr h="137294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12613"/>
                  </a:ext>
                </a:extLst>
              </a:tr>
              <a:tr h="88286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923000"/>
                  </a:ext>
                </a:extLst>
              </a:tr>
              <a:tr h="63062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656406"/>
                  </a:ext>
                </a:extLst>
              </a:tr>
            </a:tbl>
          </a:graphicData>
        </a:graphic>
      </p:graphicFrame>
      <p:graphicFrame>
        <p:nvGraphicFramePr>
          <p:cNvPr id="38" name="Tábláza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36971"/>
              </p:ext>
            </p:extLst>
          </p:nvPr>
        </p:nvGraphicFramePr>
        <p:xfrm>
          <a:off x="161159" y="1077018"/>
          <a:ext cx="7385269" cy="35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54">
                  <a:extLst>
                    <a:ext uri="{9D8B030D-6E8A-4147-A177-3AD203B41FA5}">
                      <a16:colId xmlns:a16="http://schemas.microsoft.com/office/drawing/2014/main" val="2849221135"/>
                    </a:ext>
                  </a:extLst>
                </a:gridCol>
                <a:gridCol w="3147835">
                  <a:extLst>
                    <a:ext uri="{9D8B030D-6E8A-4147-A177-3AD203B41FA5}">
                      <a16:colId xmlns:a16="http://schemas.microsoft.com/office/drawing/2014/main" val="2815309360"/>
                    </a:ext>
                  </a:extLst>
                </a:gridCol>
                <a:gridCol w="2722180">
                  <a:extLst>
                    <a:ext uri="{9D8B030D-6E8A-4147-A177-3AD203B41FA5}">
                      <a16:colId xmlns:a16="http://schemas.microsoft.com/office/drawing/2014/main" val="3716690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08842"/>
                  </a:ext>
                </a:extLst>
              </a:tr>
              <a:tr h="727783">
                <a:tc>
                  <a:txBody>
                    <a:bodyPr/>
                    <a:lstStyle/>
                    <a:p>
                      <a:r>
                        <a:rPr lang="hu-HU" b="1" dirty="0" smtClean="0"/>
                        <a:t>Szerve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185826"/>
                  </a:ext>
                </a:extLst>
              </a:tr>
              <a:tr h="122971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Összetétele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6565"/>
                  </a:ext>
                </a:extLst>
              </a:tr>
              <a:tr h="124022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Feladata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764258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409135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Demokratikus jogállam működése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59973" y="23353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29309" y="757382"/>
            <a:ext cx="3075709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1. Töltse ki a táblázatot!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629102" y="1502979"/>
            <a:ext cx="2797345" cy="38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Országgyűlés - parlament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988048" y="2329960"/>
            <a:ext cx="265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Általános, egyenlő titkos választás – országgyűlési képviselők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686746" y="3476856"/>
            <a:ext cx="3084946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</a:t>
            </a:r>
            <a:r>
              <a:rPr lang="hu-HU" dirty="0" smtClean="0"/>
              <a:t>örvényhozás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06005" y="3813981"/>
            <a:ext cx="3126509" cy="37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Kormány munkáját ellenőrzi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707604" y="4192672"/>
            <a:ext cx="306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Közjogi méltóságok választása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864534" y="1481800"/>
            <a:ext cx="25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</a:t>
            </a:r>
            <a:r>
              <a:rPr lang="hu-HU" dirty="0" smtClean="0"/>
              <a:t>ormány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827428" y="2432347"/>
            <a:ext cx="25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Miniszterek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748919" y="2159879"/>
            <a:ext cx="25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</a:t>
            </a:r>
            <a:r>
              <a:rPr lang="hu-HU" dirty="0" smtClean="0"/>
              <a:t>ormányfő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022985" y="1771474"/>
            <a:ext cx="25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Helyi önkormányzatok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808955" y="2764865"/>
            <a:ext cx="25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Területi hivatalok, kormányhivatal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787943" y="3431156"/>
            <a:ext cx="25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Törvények, rendeletek végrehajtása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825678" y="3980719"/>
            <a:ext cx="25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Közigazgatási, szakigazgatási feladatok 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0086111" y="2131691"/>
            <a:ext cx="19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Alkotmánybíróság</a:t>
            </a:r>
            <a:endParaRPr lang="hu-HU" dirty="0"/>
          </a:p>
        </p:txBody>
      </p:sp>
      <p:sp>
        <p:nvSpPr>
          <p:cNvPr id="31" name="Téglalap 30"/>
          <p:cNvSpPr/>
          <p:nvPr/>
        </p:nvSpPr>
        <p:spPr>
          <a:xfrm>
            <a:off x="9901382" y="3944072"/>
            <a:ext cx="2290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Alaptörvény és a belső jogrend összhangja</a:t>
            </a:r>
            <a:endParaRPr lang="hu-HU" sz="1600" dirty="0"/>
          </a:p>
        </p:txBody>
      </p:sp>
      <p:sp>
        <p:nvSpPr>
          <p:cNvPr id="32" name="Téglalap 31"/>
          <p:cNvSpPr/>
          <p:nvPr/>
        </p:nvSpPr>
        <p:spPr>
          <a:xfrm>
            <a:off x="10123056" y="3076013"/>
            <a:ext cx="1893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Országgyűlés által választott alkotmánybírók,</a:t>
            </a:r>
            <a:endParaRPr lang="hu-HU" sz="1600" dirty="0"/>
          </a:p>
        </p:txBody>
      </p:sp>
      <p:sp>
        <p:nvSpPr>
          <p:cNvPr id="33" name="Téglalap 32"/>
          <p:cNvSpPr/>
          <p:nvPr/>
        </p:nvSpPr>
        <p:spPr>
          <a:xfrm>
            <a:off x="7555204" y="2071319"/>
            <a:ext cx="2335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Ítélőtáblák, törvényszékek</a:t>
            </a:r>
            <a:endParaRPr lang="hu-HU" sz="1600" dirty="0"/>
          </a:p>
        </p:txBody>
      </p:sp>
      <p:sp>
        <p:nvSpPr>
          <p:cNvPr id="35" name="Téglalap 34"/>
          <p:cNvSpPr/>
          <p:nvPr/>
        </p:nvSpPr>
        <p:spPr>
          <a:xfrm>
            <a:off x="7613010" y="2370864"/>
            <a:ext cx="2324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Járásbíróságok</a:t>
            </a:r>
            <a:endParaRPr lang="hu-HU" sz="1600" dirty="0"/>
          </a:p>
        </p:txBody>
      </p:sp>
      <p:sp>
        <p:nvSpPr>
          <p:cNvPr id="36" name="Téglalap 35"/>
          <p:cNvSpPr/>
          <p:nvPr/>
        </p:nvSpPr>
        <p:spPr>
          <a:xfrm>
            <a:off x="7502656" y="1777029"/>
            <a:ext cx="2482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Kúria (</a:t>
            </a:r>
            <a:r>
              <a:rPr lang="hu-HU" sz="1600" dirty="0"/>
              <a:t>L</a:t>
            </a:r>
            <a:r>
              <a:rPr lang="hu-HU" sz="1600" dirty="0" smtClean="0"/>
              <a:t>egfelsőbb Bíróság)</a:t>
            </a:r>
            <a:endParaRPr lang="hu-HU" sz="1600" dirty="0"/>
          </a:p>
        </p:txBody>
      </p:sp>
      <p:sp>
        <p:nvSpPr>
          <p:cNvPr id="40" name="Téglalap 39"/>
          <p:cNvSpPr/>
          <p:nvPr/>
        </p:nvSpPr>
        <p:spPr>
          <a:xfrm>
            <a:off x="7532982" y="2687285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munkaügyi </a:t>
            </a:r>
            <a:r>
              <a:rPr lang="hu-HU" sz="1600" dirty="0" smtClean="0"/>
              <a:t>bíróságok</a:t>
            </a:r>
            <a:endParaRPr lang="hu-HU" sz="1600" dirty="0"/>
          </a:p>
        </p:txBody>
      </p:sp>
      <p:sp>
        <p:nvSpPr>
          <p:cNvPr id="41" name="Téglalap 40"/>
          <p:cNvSpPr/>
          <p:nvPr/>
        </p:nvSpPr>
        <p:spPr>
          <a:xfrm>
            <a:off x="8163604" y="3338927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Bírói testület</a:t>
            </a:r>
            <a:endParaRPr lang="hu-HU" dirty="0"/>
          </a:p>
        </p:txBody>
      </p:sp>
      <p:sp>
        <p:nvSpPr>
          <p:cNvPr id="42" name="Téglalap 41"/>
          <p:cNvSpPr/>
          <p:nvPr/>
        </p:nvSpPr>
        <p:spPr>
          <a:xfrm>
            <a:off x="7858803" y="4074651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Igazságszolgáltatás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0" y="4780455"/>
            <a:ext cx="306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Közjogi méltóságok választása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5025690" y="6149028"/>
            <a:ext cx="25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Miniszterek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0" y="6208298"/>
            <a:ext cx="179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</a:t>
            </a:r>
            <a:r>
              <a:rPr lang="hu-HU" dirty="0" smtClean="0"/>
              <a:t>ormányfő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0" y="5192590"/>
            <a:ext cx="25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Helyi önkormányzatok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2180254" y="5397705"/>
            <a:ext cx="25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Területi hivatalok, kormányhivatal</a:t>
            </a:r>
            <a:endParaRPr lang="hu-HU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4351764" y="5475418"/>
            <a:ext cx="25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Törvények, rendeletek végrehajtása</a:t>
            </a:r>
            <a:endParaRPr lang="hu-HU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3327954" y="4721697"/>
            <a:ext cx="25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Közigazgatási, szakigazgatási feladatok </a:t>
            </a:r>
            <a:endParaRPr lang="hu-HU" dirty="0"/>
          </a:p>
        </p:txBody>
      </p:sp>
      <p:sp>
        <p:nvSpPr>
          <p:cNvPr id="52" name="Téglalap 51"/>
          <p:cNvSpPr/>
          <p:nvPr/>
        </p:nvSpPr>
        <p:spPr>
          <a:xfrm>
            <a:off x="9856969" y="4693649"/>
            <a:ext cx="2335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Ítélőtáblák, törvényszékek</a:t>
            </a:r>
            <a:endParaRPr lang="hu-HU" sz="1600" dirty="0"/>
          </a:p>
        </p:txBody>
      </p:sp>
      <p:sp>
        <p:nvSpPr>
          <p:cNvPr id="53" name="Téglalap 52"/>
          <p:cNvSpPr/>
          <p:nvPr/>
        </p:nvSpPr>
        <p:spPr>
          <a:xfrm>
            <a:off x="5820997" y="5129829"/>
            <a:ext cx="2324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Járásbíróságok</a:t>
            </a:r>
            <a:endParaRPr lang="hu-HU" sz="1600" dirty="0"/>
          </a:p>
        </p:txBody>
      </p:sp>
      <p:sp>
        <p:nvSpPr>
          <p:cNvPr id="54" name="Téglalap 53"/>
          <p:cNvSpPr/>
          <p:nvPr/>
        </p:nvSpPr>
        <p:spPr>
          <a:xfrm>
            <a:off x="6067994" y="4672628"/>
            <a:ext cx="2482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Kúria (</a:t>
            </a:r>
            <a:r>
              <a:rPr lang="hu-HU" sz="1600" dirty="0"/>
              <a:t>L</a:t>
            </a:r>
            <a:r>
              <a:rPr lang="hu-HU" sz="1600" dirty="0" smtClean="0"/>
              <a:t>egfelsőbb Bíróság)</a:t>
            </a:r>
            <a:endParaRPr lang="hu-HU" sz="1600" dirty="0"/>
          </a:p>
        </p:txBody>
      </p:sp>
      <p:sp>
        <p:nvSpPr>
          <p:cNvPr id="55" name="Téglalap 54"/>
          <p:cNvSpPr/>
          <p:nvPr/>
        </p:nvSpPr>
        <p:spPr>
          <a:xfrm>
            <a:off x="2947764" y="6117638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munkaügyi </a:t>
            </a:r>
            <a:r>
              <a:rPr lang="hu-HU" sz="1600" dirty="0" smtClean="0"/>
              <a:t>bíróságok</a:t>
            </a:r>
            <a:endParaRPr lang="hu-HU" sz="1600" dirty="0"/>
          </a:p>
        </p:txBody>
      </p:sp>
      <p:sp>
        <p:nvSpPr>
          <p:cNvPr id="56" name="Téglalap 55"/>
          <p:cNvSpPr/>
          <p:nvPr/>
        </p:nvSpPr>
        <p:spPr>
          <a:xfrm>
            <a:off x="191398" y="566375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Bírói testület</a:t>
            </a:r>
            <a:endParaRPr lang="hu-HU" dirty="0"/>
          </a:p>
        </p:txBody>
      </p:sp>
      <p:sp>
        <p:nvSpPr>
          <p:cNvPr id="57" name="Téglalap 56"/>
          <p:cNvSpPr/>
          <p:nvPr/>
        </p:nvSpPr>
        <p:spPr>
          <a:xfrm>
            <a:off x="10144803" y="648866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Igazságszolgáltatás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9532883" y="5088610"/>
            <a:ext cx="265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Általános, egyenlő titkos választás – országgyűlési és önkormányzati képviselők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1029903" y="5958038"/>
            <a:ext cx="198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</a:t>
            </a:r>
            <a:r>
              <a:rPr lang="hu-HU" dirty="0" smtClean="0"/>
              <a:t>ormány</a:t>
            </a:r>
            <a:endParaRPr lang="hu-HU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5312978" y="6477836"/>
            <a:ext cx="2797345" cy="38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Országgyűlés - parlament</a:t>
            </a:r>
            <a:endParaRPr lang="hu-HU" dirty="0"/>
          </a:p>
        </p:txBody>
      </p:sp>
      <p:sp>
        <p:nvSpPr>
          <p:cNvPr id="64" name="Téglalap 63"/>
          <p:cNvSpPr/>
          <p:nvPr/>
        </p:nvSpPr>
        <p:spPr>
          <a:xfrm>
            <a:off x="7158036" y="4952110"/>
            <a:ext cx="2285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Országgyűlés által választott alkotmánybírók</a:t>
            </a:r>
            <a:endParaRPr lang="hu-HU" sz="1600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6668176" y="5741994"/>
            <a:ext cx="205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Alkotmánybíróság</a:t>
            </a:r>
            <a:endParaRPr lang="hu-HU" dirty="0"/>
          </a:p>
        </p:txBody>
      </p:sp>
      <p:sp>
        <p:nvSpPr>
          <p:cNvPr id="66" name="Téglalap 65"/>
          <p:cNvSpPr/>
          <p:nvPr/>
        </p:nvSpPr>
        <p:spPr>
          <a:xfrm>
            <a:off x="7909671" y="6177520"/>
            <a:ext cx="2290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Alaptörvény és a belső jogrend összhangja</a:t>
            </a:r>
            <a:endParaRPr lang="hu-HU" sz="1600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1412041" y="6488668"/>
            <a:ext cx="306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Helyi ügyek-rendeletek</a:t>
            </a:r>
            <a:endParaRPr lang="hu-HU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1713298" y="1068403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Törvényhozó hatalom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4841507" y="1078028"/>
            <a:ext cx="268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Végrehajtó </a:t>
            </a:r>
            <a:r>
              <a:rPr lang="hu-HU" b="1" dirty="0" smtClean="0">
                <a:solidFill>
                  <a:schemeClr val="bg1"/>
                </a:solidFill>
              </a:rPr>
              <a:t>hatalom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1" name="Szövegdoboz 70"/>
          <p:cNvSpPr txBox="1"/>
          <p:nvPr/>
        </p:nvSpPr>
        <p:spPr>
          <a:xfrm flipH="1">
            <a:off x="7546206" y="1068402"/>
            <a:ext cx="453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Igazságszolgáltatás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4" name="Téglalap 73"/>
          <p:cNvSpPr/>
          <p:nvPr/>
        </p:nvSpPr>
        <p:spPr>
          <a:xfrm>
            <a:off x="10147847" y="134655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Jogvédő </a:t>
            </a:r>
            <a:r>
              <a:rPr lang="hu-HU" b="1" dirty="0">
                <a:solidFill>
                  <a:schemeClr val="bg1"/>
                </a:solidFill>
              </a:rPr>
              <a:t>hatalom </a:t>
            </a:r>
          </a:p>
        </p:txBody>
      </p:sp>
      <p:sp>
        <p:nvSpPr>
          <p:cNvPr id="75" name="Téglalap 74"/>
          <p:cNvSpPr/>
          <p:nvPr/>
        </p:nvSpPr>
        <p:spPr>
          <a:xfrm>
            <a:off x="7991786" y="135617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Bírói hatalom </a:t>
            </a:r>
          </a:p>
        </p:txBody>
      </p:sp>
      <p:sp>
        <p:nvSpPr>
          <p:cNvPr id="76" name="Szövegdoboz 75"/>
          <p:cNvSpPr txBox="1"/>
          <p:nvPr/>
        </p:nvSpPr>
        <p:spPr>
          <a:xfrm>
            <a:off x="4427622" y="673768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Magyarország államformája: 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77" name="Szövegdoboz 76"/>
          <p:cNvSpPr txBox="1"/>
          <p:nvPr/>
        </p:nvSpPr>
        <p:spPr>
          <a:xfrm>
            <a:off x="7401828" y="683393"/>
            <a:ext cx="27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Köztársaság</a:t>
            </a:r>
            <a:endParaRPr lang="hu-HU" b="1" dirty="0"/>
          </a:p>
        </p:txBody>
      </p:sp>
      <p:pic>
        <p:nvPicPr>
          <p:cNvPr id="59" name="Kép 5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7" grpId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40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2" grpId="0"/>
      <p:bldP spid="64" grpId="0"/>
      <p:bldP spid="65" grpId="0"/>
      <p:bldP spid="66" grpId="0"/>
      <p:bldP spid="68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4692" y="0"/>
            <a:ext cx="956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Demokratikus jogállam </a:t>
            </a:r>
            <a:r>
              <a:rPr lang="hu-HU" sz="4000" b="1" dirty="0" smtClean="0">
                <a:solidFill>
                  <a:srgbClr val="323264"/>
                </a:solidFill>
              </a:rPr>
              <a:t>működése</a:t>
            </a:r>
          </a:p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közjogi méltóságai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8" y="1975035"/>
            <a:ext cx="1733550" cy="26384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20" y="1962338"/>
            <a:ext cx="2156118" cy="26577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479" y="1979095"/>
            <a:ext cx="1950719" cy="26619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655" y="1974934"/>
            <a:ext cx="1792354" cy="26934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2588" y="1994184"/>
            <a:ext cx="1782729" cy="2678964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9123144" y="6211669"/>
            <a:ext cx="201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Alkotmánybíróság 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elnöke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5024" y="5184809"/>
            <a:ext cx="21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Miniszterelnök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27798" y="6286538"/>
            <a:ext cx="219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Országgyűlés elnöke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629174" y="5637192"/>
            <a:ext cx="17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Kúria elnöke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8726905" y="5155933"/>
            <a:ext cx="214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Köztársasági elnök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261360" y="6379945"/>
            <a:ext cx="18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Dr. Darák Péter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010524" y="5078930"/>
            <a:ext cx="197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Sulyok Tamás</a:t>
            </a:r>
            <a:endParaRPr lang="hu-HU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9585158" y="5569819"/>
            <a:ext cx="203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Kövér László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898682" y="6397592"/>
            <a:ext cx="218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Dr. Orbán Viktor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008471" y="5704574"/>
            <a:ext cx="18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Dr. Áder János</a:t>
            </a:r>
            <a:endParaRPr lang="hu-HU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0" y="1180895"/>
            <a:ext cx="1199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2</a:t>
            </a:r>
            <a:r>
              <a:rPr lang="hu-HU" b="1" dirty="0" smtClean="0">
                <a:solidFill>
                  <a:srgbClr val="002060"/>
                </a:solidFill>
              </a:rPr>
              <a:t>. Nézzen utána Magyarország közjogi méltóságainak, és a méltóságot betöltő jelenlegi személyeknek!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" name="Kép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873038" cy="8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13711 -0.1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56224 -0.24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36484 -0.59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0143 -0.05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194 -0.7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35391 -0.124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40521 -0.686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-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27031 -0.248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20925 -0.527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69714 -0.524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1233</Words>
  <Application>Microsoft Office PowerPoint</Application>
  <PresentationFormat>Szélesvásznú</PresentationFormat>
  <Paragraphs>317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Office-téma</vt:lpstr>
      <vt:lpstr>A demokratikus jogállam működése  A magyar gazdaság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190</cp:revision>
  <dcterms:created xsi:type="dcterms:W3CDTF">2018-08-20T12:49:51Z</dcterms:created>
  <dcterms:modified xsi:type="dcterms:W3CDTF">2021-03-08T15:16:52Z</dcterms:modified>
</cp:coreProperties>
</file>