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91" r:id="rId8"/>
    <p:sldId id="292" r:id="rId9"/>
    <p:sldId id="293" r:id="rId10"/>
    <p:sldId id="29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  <a:srgbClr val="323264"/>
    <a:srgbClr val="963232"/>
    <a:srgbClr val="32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tortenelem_8/lecke_06_039" TargetMode="External"/><Relationship Id="rId2" Type="http://schemas.openxmlformats.org/officeDocument/2006/relationships/hyperlink" Target="https://www.nkp.hu/tankonyv/tortenelem_8/lecke_06_03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Relationship Id="rId9" Type="http://schemas.openxmlformats.org/officeDocument/2006/relationships/hyperlink" Target="https://www.nkp.hu/tankonyv/tortenelem_8/lecke_06_03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kp.hu/tankonyv/tortenelem_8/lecke_06_038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524000" y="1564849"/>
            <a:ext cx="9144000" cy="1945114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Jogok és kötelességek</a:t>
            </a:r>
            <a:b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Alkotmány és törvényalkotás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22828"/>
          </a:xfrm>
        </p:spPr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8.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FI-504010801/1</a:t>
            </a:r>
          </a:p>
          <a:p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3" name="Téglalap 2">
            <a:hlinkClick r:id="rId2"/>
          </p:cNvPr>
          <p:cNvSpPr/>
          <p:nvPr/>
        </p:nvSpPr>
        <p:spPr>
          <a:xfrm>
            <a:off x="4942623" y="1434860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" name="Téglalap 4">
            <a:hlinkClick r:id="rId3"/>
          </p:cNvPr>
          <p:cNvSpPr/>
          <p:nvPr/>
        </p:nvSpPr>
        <p:spPr>
          <a:xfrm>
            <a:off x="5027463" y="4451437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56365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3</a:t>
            </a:r>
            <a:r>
              <a:rPr lang="hu-HU" sz="2400" b="1" dirty="0" smtClean="0">
                <a:solidFill>
                  <a:srgbClr val="002060"/>
                </a:solidFill>
              </a:rPr>
              <a:t>. Rendezze a jogállam jellemzőit a képekhez!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36569" y="0"/>
            <a:ext cx="933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Alkotmány, törvényalkotás- jogállam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686" y="996983"/>
            <a:ext cx="2352380" cy="21193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02" y="973659"/>
            <a:ext cx="1929549" cy="137294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b="15386"/>
          <a:stretch/>
        </p:blipFill>
        <p:spPr>
          <a:xfrm>
            <a:off x="210925" y="3084383"/>
            <a:ext cx="2079789" cy="144048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8025" r="10611" b="8247"/>
          <a:stretch/>
        </p:blipFill>
        <p:spPr>
          <a:xfrm>
            <a:off x="9653049" y="3978112"/>
            <a:ext cx="2119092" cy="211160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/>
          <a:srcRect t="17747"/>
          <a:stretch/>
        </p:blipFill>
        <p:spPr>
          <a:xfrm>
            <a:off x="0" y="5071621"/>
            <a:ext cx="2857500" cy="131621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6393" y="3994511"/>
            <a:ext cx="2466975" cy="18478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354" y="4849550"/>
            <a:ext cx="1714500" cy="147637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5410986" y="1480007"/>
            <a:ext cx="263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Törvény előtti egyenlőség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828230" y="3116582"/>
            <a:ext cx="190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Bírói függetlenség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707063" y="3037000"/>
            <a:ext cx="204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Szabad választások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235205" y="1021600"/>
            <a:ext cx="1864936" cy="36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Többpártrendszer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328474" y="1038517"/>
            <a:ext cx="196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Önkormányzatiság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659929" y="1321323"/>
            <a:ext cx="16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Hatalmi ágak szétválasztása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307344" y="2047185"/>
            <a:ext cx="162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Demokratikus államigazgatás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205330" y="1999852"/>
            <a:ext cx="1450157" cy="36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Jogbiztonság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523675" y="6387095"/>
            <a:ext cx="48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4</a:t>
            </a:r>
            <a:r>
              <a:rPr lang="hu-HU" sz="2400" b="1" dirty="0" smtClean="0">
                <a:solidFill>
                  <a:srgbClr val="002060"/>
                </a:solidFill>
              </a:rPr>
              <a:t>. </a:t>
            </a:r>
            <a:endParaRPr lang="hu-HU" sz="2400" b="1" dirty="0" smtClean="0">
              <a:solidFill>
                <a:srgbClr val="002060"/>
              </a:solidFill>
            </a:endParaRPr>
          </a:p>
        </p:txBody>
      </p:sp>
      <p:sp>
        <p:nvSpPr>
          <p:cNvPr id="22" name="Téglalap 21">
            <a:hlinkClick r:id="rId9"/>
          </p:cNvPr>
          <p:cNvSpPr/>
          <p:nvPr/>
        </p:nvSpPr>
        <p:spPr>
          <a:xfrm>
            <a:off x="4066882" y="6357486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19844 0.48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22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24206 0.7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3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0.23372 0.776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3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60117 0.699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20221 0.153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45807 -0.064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4" y="-32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4023 0.1194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30964 0.3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1600" y="62671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1</a:t>
            </a:r>
            <a:r>
              <a:rPr lang="hu-HU" sz="2400" b="1" dirty="0" smtClean="0">
                <a:solidFill>
                  <a:srgbClr val="002060"/>
                </a:solidFill>
              </a:rPr>
              <a:t>. Keressen rá a fogalmak magyarázatára!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fogalomra!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22400" y="0"/>
            <a:ext cx="904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Jogok és kötelességek</a:t>
            </a:r>
          </a:p>
        </p:txBody>
      </p:sp>
      <p:sp>
        <p:nvSpPr>
          <p:cNvPr id="2" name="Téglalap 1"/>
          <p:cNvSpPr/>
          <p:nvPr/>
        </p:nvSpPr>
        <p:spPr>
          <a:xfrm>
            <a:off x="1847273" y="1858927"/>
            <a:ext cx="10640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adott állam alkotmányában jelenik meg. Ebben az értelemben az állampolgári jogokat alapvető jogoknak nevezik.</a:t>
            </a:r>
          </a:p>
        </p:txBody>
      </p:sp>
      <p:sp>
        <p:nvSpPr>
          <p:cNvPr id="6" name="Téglalap 5"/>
          <p:cNvSpPr/>
          <p:nvPr/>
        </p:nvSpPr>
        <p:spPr>
          <a:xfrm>
            <a:off x="1690255" y="1129299"/>
            <a:ext cx="1028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azok a jogok és szabadságjogok, amelyek minden embert születésüktől fogva egyenlően </a:t>
            </a:r>
            <a:r>
              <a:rPr lang="hu-HU" dirty="0" smtClean="0"/>
              <a:t>megilletnek, alapvető </a:t>
            </a:r>
            <a:r>
              <a:rPr lang="hu-HU" dirty="0"/>
              <a:t>polgári és politikai jogokat foglalnak </a:t>
            </a:r>
            <a:r>
              <a:rPr lang="hu-HU" dirty="0" smtClean="0"/>
              <a:t>magukba.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9308" y="1173019"/>
            <a:ext cx="16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Emberi jogok: </a:t>
            </a:r>
            <a:endParaRPr lang="hu-HU" b="1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110836" y="1879601"/>
            <a:ext cx="177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Alapvető jogok: </a:t>
            </a:r>
            <a:endParaRPr lang="hu-HU" b="1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78509" y="2423186"/>
            <a:ext cx="856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2</a:t>
            </a:r>
            <a:r>
              <a:rPr lang="hu-HU" sz="2400" b="1" dirty="0" smtClean="0">
                <a:solidFill>
                  <a:srgbClr val="002060"/>
                </a:solidFill>
              </a:rPr>
              <a:t>. Emberi jogok biztosítékai!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4" y="2917236"/>
            <a:ext cx="1556602" cy="131185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225" y="2328283"/>
            <a:ext cx="2800350" cy="16287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33" y="4610821"/>
            <a:ext cx="1651190" cy="168837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087" y="4273119"/>
            <a:ext cx="2409825" cy="189547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306" y="4628718"/>
            <a:ext cx="2867025" cy="1590675"/>
          </a:xfrm>
          <a:prstGeom prst="rect">
            <a:avLst/>
          </a:prstGeom>
        </p:spPr>
      </p:pic>
      <p:sp>
        <p:nvSpPr>
          <p:cNvPr id="45" name="Szövegdoboz 44"/>
          <p:cNvSpPr txBox="1"/>
          <p:nvPr/>
        </p:nvSpPr>
        <p:spPr>
          <a:xfrm>
            <a:off x="6474691" y="292792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ENSZ Alapokmánya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2401454" y="4576833"/>
            <a:ext cx="275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Emberi Jogok Egyetemes </a:t>
            </a:r>
            <a:endParaRPr lang="hu-HU" dirty="0" smtClean="0"/>
          </a:p>
          <a:p>
            <a:pPr algn="ctr"/>
            <a:r>
              <a:rPr lang="hu-HU" dirty="0" smtClean="0"/>
              <a:t>Nyilatkozata</a:t>
            </a:r>
            <a:endParaRPr lang="hu-HU" dirty="0"/>
          </a:p>
        </p:txBody>
      </p:sp>
      <p:sp>
        <p:nvSpPr>
          <p:cNvPr id="47" name="Téglalap 46"/>
          <p:cNvSpPr/>
          <p:nvPr/>
        </p:nvSpPr>
        <p:spPr>
          <a:xfrm>
            <a:off x="5944131" y="3551597"/>
            <a:ext cx="3255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Polgári és Politikai Jogok Nemzetközi Egyezségokmánya</a:t>
            </a:r>
          </a:p>
        </p:txBody>
      </p:sp>
      <p:sp>
        <p:nvSpPr>
          <p:cNvPr id="48" name="Téglalap 47"/>
          <p:cNvSpPr/>
          <p:nvPr/>
        </p:nvSpPr>
        <p:spPr>
          <a:xfrm>
            <a:off x="2225964" y="2886578"/>
            <a:ext cx="3786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Gazdaság, Szociális és Kulturális Jogok Nemzetközi Egyezségokmánya</a:t>
            </a:r>
          </a:p>
        </p:txBody>
      </p:sp>
      <p:sp>
        <p:nvSpPr>
          <p:cNvPr id="49" name="Téglalap 48"/>
          <p:cNvSpPr/>
          <p:nvPr/>
        </p:nvSpPr>
        <p:spPr>
          <a:xfrm>
            <a:off x="2272146" y="3810214"/>
            <a:ext cx="3177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Emberi Jogok Európai Bírósága</a:t>
            </a:r>
          </a:p>
        </p:txBody>
      </p:sp>
    </p:spTree>
    <p:extLst>
      <p:ext uri="{BB962C8B-B14F-4D97-AF65-F5344CB8AC3E}">
        <p14:creationId xmlns:p14="http://schemas.microsoft.com/office/powerpoint/2010/main" val="29525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5263 0.186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48672 0.386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55573 0.3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6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55533 -0.089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20443 0.479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1600" y="626713"/>
            <a:ext cx="1202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2</a:t>
            </a:r>
            <a:r>
              <a:rPr lang="hu-HU" sz="2400" b="1" dirty="0" smtClean="0">
                <a:solidFill>
                  <a:srgbClr val="002060"/>
                </a:solidFill>
              </a:rPr>
              <a:t>. Csoportosítsa az 1. generációs jogokat!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Megoldásért kattintson a táblázat oszlopcímre!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22399" y="0"/>
            <a:ext cx="1065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Jogok – 1. generációs politikai szabadságjogok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21710"/>
              </p:ext>
            </p:extLst>
          </p:nvPr>
        </p:nvGraphicFramePr>
        <p:xfrm>
          <a:off x="212436" y="1255375"/>
          <a:ext cx="8127999" cy="5219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269840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059560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61178968"/>
                    </a:ext>
                  </a:extLst>
                </a:gridCol>
              </a:tblGrid>
              <a:tr h="86988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21209"/>
                  </a:ext>
                </a:extLst>
              </a:tr>
              <a:tr h="86988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918423"/>
                  </a:ext>
                </a:extLst>
              </a:tr>
              <a:tr h="86988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358378"/>
                  </a:ext>
                </a:extLst>
              </a:tr>
              <a:tr h="86988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133303"/>
                  </a:ext>
                </a:extLst>
              </a:tr>
              <a:tr h="86988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884063"/>
                  </a:ext>
                </a:extLst>
              </a:tr>
              <a:tr h="86988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592221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8636000" y="1043709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Élethez, testi épséghez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714509" y="4401129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Emberi méltósághoz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529782" y="2692399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Szabadsághoz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696037" y="5980547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Tulajdonhoz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663709" y="3080452"/>
            <a:ext cx="26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Személyi sérthetetlenséghez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599055" y="5601978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Egyesülési, gyülekezési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653710" y="4807650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Szólás, sajtószabadság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663710" y="1371722"/>
            <a:ext cx="26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Lelkiismereti-, vallásszabadság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534401" y="2332304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Választójog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663710" y="5186341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Panaszjog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626765" y="3745472"/>
            <a:ext cx="26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Közügyekben való részvétel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608291" y="1953613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Törvény előtti egyenlőség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774546" y="6368595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Közteherviselés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30910" y="1454850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Személyi szabadságjogok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946399" y="1454850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Politikai jogok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643417" y="1436377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Állampolgári jogok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68607 0.1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10" y="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6931 -0.173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-8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6819 0.203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2" y="10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68855 -0.15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-75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69127 0.3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-0.46093 -0.475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7" y="-2377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46784 -0.224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-1125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47018 0.384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23697 -0.006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3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24831 -0.2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421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4297 0.035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175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24218 0.440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2199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25743 -0.074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1600" y="626713"/>
            <a:ext cx="103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3</a:t>
            </a:r>
            <a:r>
              <a:rPr lang="hu-HU" sz="2400" b="1" dirty="0" smtClean="0">
                <a:solidFill>
                  <a:srgbClr val="002060"/>
                </a:solidFill>
              </a:rPr>
              <a:t>. Párosítsa  a jogokat a képekhez!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22400" y="0"/>
            <a:ext cx="1076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23264"/>
                </a:solidFill>
              </a:rPr>
              <a:t>Jogok – 2. generációs - gazdasági, szociális, kulturális jogok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26331"/>
          <a:stretch/>
        </p:blipFill>
        <p:spPr>
          <a:xfrm>
            <a:off x="250307" y="1202406"/>
            <a:ext cx="1973931" cy="145416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952" y="4231955"/>
            <a:ext cx="2714625" cy="16859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008" y="3925953"/>
            <a:ext cx="2209800" cy="20669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547" y="4323349"/>
            <a:ext cx="2724150" cy="16764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33" y="3984105"/>
            <a:ext cx="2143125" cy="21431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0225" y="1316706"/>
            <a:ext cx="2390775" cy="191452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343050" y="1809551"/>
            <a:ext cx="211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Munkához és pihenéshez való jog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379945" y="1143802"/>
            <a:ext cx="21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Sztrájkhoz való jog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693469" y="1105301"/>
            <a:ext cx="211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Testi-, lelki egészséghez való jog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626093" y="2914852"/>
            <a:ext cx="233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Szociális biztonsághoz való jog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712720" y="2038951"/>
            <a:ext cx="21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Tanuláshoz való jog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485823" y="2934102"/>
            <a:ext cx="211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Művelődéshez való jog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70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51002 0.1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8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77556E-17 L -0.26914 0.7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19883 0.59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21888 0.04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29297 0.7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3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6067 0.447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34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1600" y="626713"/>
            <a:ext cx="1125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4</a:t>
            </a:r>
            <a:r>
              <a:rPr lang="hu-HU" sz="2400" b="1" dirty="0" smtClean="0">
                <a:solidFill>
                  <a:srgbClr val="002060"/>
                </a:solidFill>
              </a:rPr>
              <a:t>. Hátrányos megkülönböztetés tilalma!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szövegre!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Jogok – 3. generációs - megkülönböztetés tilalma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545" y="1049046"/>
            <a:ext cx="5623762" cy="375386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890979" y="1073835"/>
            <a:ext cx="579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Forráshttps</a:t>
            </a:r>
            <a:r>
              <a:rPr lang="hu-HU" sz="1000" dirty="0">
                <a:solidFill>
                  <a:schemeClr val="bg1"/>
                </a:solidFill>
              </a:rPr>
              <a:t>://</a:t>
            </a:r>
            <a:r>
              <a:rPr lang="hu-HU" sz="1000" dirty="0" smtClean="0">
                <a:solidFill>
                  <a:schemeClr val="bg1"/>
                </a:solidFill>
              </a:rPr>
              <a:t>arsboni.hu/wp-content/uploads/2018/05/ebh_2.png 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922326" y="1551710"/>
            <a:ext cx="26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Nemi irányultság alapján</a:t>
            </a:r>
            <a:endParaRPr lang="hu-HU" dirty="0"/>
          </a:p>
        </p:txBody>
      </p:sp>
      <p:pic>
        <p:nvPicPr>
          <p:cNvPr id="1028" name="Picture 4" descr="https://upload.wikimedia.org/wikipedia/commons/a/a0/1%C3%AD%C3%AD%C3%A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4"/>
          <a:stretch/>
        </p:blipFill>
        <p:spPr bwMode="auto">
          <a:xfrm>
            <a:off x="4690628" y="4784436"/>
            <a:ext cx="885825" cy="19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9167091" y="2821710"/>
            <a:ext cx="26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Rokkantsága alapján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148619" y="4696693"/>
            <a:ext cx="24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Nemzete, nemzetisége, beszélt nyelve alapján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398000" y="3837710"/>
            <a:ext cx="192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Életkora alapján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0" y="2951019"/>
            <a:ext cx="189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Faj, bőrszín, származás alapján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3128" y="1981415"/>
            <a:ext cx="212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Vallási hovatartozás alapján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37126" y="1205346"/>
            <a:ext cx="1491673" cy="38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Neme alapján</a:t>
            </a:r>
            <a:endParaRPr lang="hu-HU" dirty="0"/>
          </a:p>
        </p:txBody>
      </p:sp>
      <p:pic>
        <p:nvPicPr>
          <p:cNvPr id="1030" name="Picture 6" descr="1ííí.png (93×472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25"/>
          <a:stretch/>
        </p:blipFill>
        <p:spPr bwMode="auto">
          <a:xfrm>
            <a:off x="4690630" y="3607666"/>
            <a:ext cx="885825" cy="11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zövegdoboz 19"/>
          <p:cNvSpPr txBox="1"/>
          <p:nvPr/>
        </p:nvSpPr>
        <p:spPr>
          <a:xfrm>
            <a:off x="9388762" y="6156037"/>
            <a:ext cx="180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Eszméje alapján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0" y="5717311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Társadalmi helyzete alapján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4401128"/>
            <a:ext cx="223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Viselkedése, öltözete alapján</a:t>
            </a:r>
            <a:endParaRPr lang="hu-HU" dirty="0"/>
          </a:p>
        </p:txBody>
      </p:sp>
      <p:cxnSp>
        <p:nvCxnSpPr>
          <p:cNvPr id="9" name="Egyenes összekötő nyíllal 8"/>
          <p:cNvCxnSpPr>
            <a:stCxn id="16" idx="3"/>
          </p:cNvCxnSpPr>
          <p:nvPr/>
        </p:nvCxnSpPr>
        <p:spPr>
          <a:xfrm>
            <a:off x="1828799" y="1397001"/>
            <a:ext cx="766619" cy="6072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2081048" y="2312276"/>
            <a:ext cx="1229711" cy="2732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22" idx="3"/>
          </p:cNvCxnSpPr>
          <p:nvPr/>
        </p:nvCxnSpPr>
        <p:spPr>
          <a:xfrm flipV="1">
            <a:off x="2230582" y="4004441"/>
            <a:ext cx="2614687" cy="7198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14" idx="3"/>
          </p:cNvCxnSpPr>
          <p:nvPr/>
        </p:nvCxnSpPr>
        <p:spPr>
          <a:xfrm flipV="1">
            <a:off x="1898074" y="2659117"/>
            <a:ext cx="2032795" cy="6150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21" idx="3"/>
          </p:cNvCxnSpPr>
          <p:nvPr/>
        </p:nvCxnSpPr>
        <p:spPr>
          <a:xfrm flipV="1">
            <a:off x="2235200" y="5160580"/>
            <a:ext cx="2504966" cy="8798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1"/>
          </p:cNvCxnSpPr>
          <p:nvPr/>
        </p:nvCxnSpPr>
        <p:spPr>
          <a:xfrm flipH="1">
            <a:off x="7609490" y="1736376"/>
            <a:ext cx="1312836" cy="4813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11" idx="1"/>
          </p:cNvCxnSpPr>
          <p:nvPr/>
        </p:nvCxnSpPr>
        <p:spPr>
          <a:xfrm flipH="1">
            <a:off x="6421821" y="3006376"/>
            <a:ext cx="2745270" cy="1151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13" idx="1"/>
          </p:cNvCxnSpPr>
          <p:nvPr/>
        </p:nvCxnSpPr>
        <p:spPr>
          <a:xfrm flipH="1">
            <a:off x="5433848" y="4022376"/>
            <a:ext cx="3964152" cy="4970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12" idx="1"/>
            <a:endCxn id="1028" idx="3"/>
          </p:cNvCxnSpPr>
          <p:nvPr/>
        </p:nvCxnSpPr>
        <p:spPr>
          <a:xfrm flipH="1">
            <a:off x="5576453" y="5019859"/>
            <a:ext cx="3572166" cy="7544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20" idx="1"/>
          </p:cNvCxnSpPr>
          <p:nvPr/>
        </p:nvCxnSpPr>
        <p:spPr>
          <a:xfrm flipH="1">
            <a:off x="5633545" y="6340703"/>
            <a:ext cx="3755217" cy="1441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1600" y="626713"/>
            <a:ext cx="1028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5</a:t>
            </a:r>
            <a:r>
              <a:rPr lang="hu-HU" sz="2400" b="1" dirty="0" smtClean="0">
                <a:solidFill>
                  <a:srgbClr val="002060"/>
                </a:solidFill>
              </a:rPr>
              <a:t>. Párosítsa  a jogokat és a képeket!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Jogok – 3. generációs - szolidaritási jogok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97" y="1185100"/>
            <a:ext cx="1415666" cy="14156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595" y="1132351"/>
            <a:ext cx="1885950" cy="24288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48" y="4041859"/>
            <a:ext cx="1771801" cy="17718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903" y="4303441"/>
            <a:ext cx="2486025" cy="18383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173" y="4448445"/>
            <a:ext cx="1752720" cy="17527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/>
          <a:srcRect l="25057" r="25990"/>
          <a:stretch/>
        </p:blipFill>
        <p:spPr>
          <a:xfrm>
            <a:off x="5379724" y="3877098"/>
            <a:ext cx="1347537" cy="16573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8"/>
          <a:srcRect t="17994" b="19703"/>
          <a:stretch/>
        </p:blipFill>
        <p:spPr>
          <a:xfrm>
            <a:off x="2998394" y="4477534"/>
            <a:ext cx="1800225" cy="157854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7389091" y="2105891"/>
            <a:ext cx="1551709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Békéhez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387600" y="1177637"/>
            <a:ext cx="1551709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Fejlődéshez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389091" y="1089892"/>
            <a:ext cx="155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Egészséges környezethez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424216" y="1514764"/>
            <a:ext cx="201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Természeti javak hasznosítása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346036" y="2170546"/>
            <a:ext cx="17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Jövő nemzedék jogai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539999" y="3357633"/>
            <a:ext cx="183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Információs önrendelkezés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132946" y="313112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Tájékozódáshoz, tájékoztatáshoz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548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59466 0.0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56758 0.690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85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62982 0.34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84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38177 0.408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832 0.35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5417 0.568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44349 0.675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ábláza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179"/>
              </p:ext>
            </p:extLst>
          </p:nvPr>
        </p:nvGraphicFramePr>
        <p:xfrm>
          <a:off x="405351" y="1363931"/>
          <a:ext cx="11293316" cy="475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329">
                  <a:extLst>
                    <a:ext uri="{9D8B030D-6E8A-4147-A177-3AD203B41FA5}">
                      <a16:colId xmlns:a16="http://schemas.microsoft.com/office/drawing/2014/main" val="3338903177"/>
                    </a:ext>
                  </a:extLst>
                </a:gridCol>
                <a:gridCol w="2823329">
                  <a:extLst>
                    <a:ext uri="{9D8B030D-6E8A-4147-A177-3AD203B41FA5}">
                      <a16:colId xmlns:a16="http://schemas.microsoft.com/office/drawing/2014/main" val="4017424028"/>
                    </a:ext>
                  </a:extLst>
                </a:gridCol>
                <a:gridCol w="2823329">
                  <a:extLst>
                    <a:ext uri="{9D8B030D-6E8A-4147-A177-3AD203B41FA5}">
                      <a16:colId xmlns:a16="http://schemas.microsoft.com/office/drawing/2014/main" val="4248363484"/>
                    </a:ext>
                  </a:extLst>
                </a:gridCol>
                <a:gridCol w="2823329">
                  <a:extLst>
                    <a:ext uri="{9D8B030D-6E8A-4147-A177-3AD203B41FA5}">
                      <a16:colId xmlns:a16="http://schemas.microsoft.com/office/drawing/2014/main" val="861574923"/>
                    </a:ext>
                  </a:extLst>
                </a:gridCol>
              </a:tblGrid>
              <a:tr h="879431">
                <a:tc gridSpan="4"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Állampolgári</a:t>
                      </a:r>
                      <a:r>
                        <a:rPr lang="hu-HU" sz="2800" baseline="0" dirty="0" smtClean="0">
                          <a:solidFill>
                            <a:schemeClr val="bg1"/>
                          </a:solidFill>
                        </a:rPr>
                        <a:t> kötelességek</a:t>
                      </a:r>
                      <a:endParaRPr lang="hu-HU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77135"/>
                  </a:ext>
                </a:extLst>
              </a:tr>
              <a:tr h="104041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57918"/>
                  </a:ext>
                </a:extLst>
              </a:tr>
              <a:tr h="283746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46604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1600" y="626713"/>
            <a:ext cx="1028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2</a:t>
            </a:r>
            <a:r>
              <a:rPr lang="hu-HU" sz="2400" b="1" dirty="0" smtClean="0">
                <a:solidFill>
                  <a:srgbClr val="002060"/>
                </a:solidFill>
              </a:rPr>
              <a:t>. Állampolgári kötelességek!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22400" y="0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Jogok – Kötelességek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663" y="3553613"/>
            <a:ext cx="2516074" cy="232252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3"/>
          <a:srcRect l="7876" r="8306"/>
          <a:stretch/>
        </p:blipFill>
        <p:spPr>
          <a:xfrm>
            <a:off x="6212263" y="4017097"/>
            <a:ext cx="2450969" cy="15621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4" y="3844666"/>
            <a:ext cx="2495550" cy="18288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366" y="4021977"/>
            <a:ext cx="2381250" cy="1609725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8927183" y="2539055"/>
            <a:ext cx="251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Haza védelme</a:t>
            </a:r>
            <a:endParaRPr lang="hu-HU" sz="24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128993" y="2493492"/>
            <a:ext cx="251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Közteherviselés</a:t>
            </a:r>
            <a:endParaRPr lang="hu-HU" sz="24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319806" y="2502919"/>
            <a:ext cx="251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Tankötelezettség</a:t>
            </a:r>
            <a:endParaRPr lang="hu-HU" sz="24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48325" y="2333237"/>
            <a:ext cx="2516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Szülői gondoskodás</a:t>
            </a:r>
            <a:endParaRPr lang="hu-HU" sz="24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44765" y="6247040"/>
            <a:ext cx="641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3</a:t>
            </a:r>
            <a:r>
              <a:rPr lang="hu-HU" sz="2400" b="1" dirty="0" smtClean="0">
                <a:solidFill>
                  <a:srgbClr val="002060"/>
                </a:solidFill>
              </a:rPr>
              <a:t>. Okos tankönyv leckéjéhez tartozó feladatok! 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églalap 14">
            <a:hlinkClick r:id="rId6"/>
          </p:cNvPr>
          <p:cNvSpPr/>
          <p:nvPr/>
        </p:nvSpPr>
        <p:spPr>
          <a:xfrm>
            <a:off x="7519568" y="6228533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8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563651"/>
            <a:ext cx="1173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1</a:t>
            </a:r>
            <a:r>
              <a:rPr lang="hu-HU" sz="2400" b="1" dirty="0" smtClean="0">
                <a:solidFill>
                  <a:srgbClr val="002060"/>
                </a:solidFill>
              </a:rPr>
              <a:t>. Rendezze a jogszabályokat!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jogszabályi formára!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536569" y="0"/>
            <a:ext cx="933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Alkotmány, törvényalkotás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491586"/>
              </p:ext>
            </p:extLst>
          </p:nvPr>
        </p:nvGraphicFramePr>
        <p:xfrm>
          <a:off x="84081" y="1093077"/>
          <a:ext cx="5150070" cy="543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277">
                  <a:extLst>
                    <a:ext uri="{9D8B030D-6E8A-4147-A177-3AD203B41FA5}">
                      <a16:colId xmlns:a16="http://schemas.microsoft.com/office/drawing/2014/main" val="2878459310"/>
                    </a:ext>
                  </a:extLst>
                </a:gridCol>
                <a:gridCol w="2837793">
                  <a:extLst>
                    <a:ext uri="{9D8B030D-6E8A-4147-A177-3AD203B41FA5}">
                      <a16:colId xmlns:a16="http://schemas.microsoft.com/office/drawing/2014/main" val="1073056204"/>
                    </a:ext>
                  </a:extLst>
                </a:gridCol>
              </a:tblGrid>
              <a:tr h="596398"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Központi jogszabályok</a:t>
                      </a:r>
                      <a:endParaRPr lang="hu-H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694329"/>
                  </a:ext>
                </a:extLst>
              </a:tr>
              <a:tr h="604681">
                <a:tc rowSpan="2">
                  <a:txBody>
                    <a:bodyPr/>
                    <a:lstStyle/>
                    <a:p>
                      <a:endParaRPr lang="hu-H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11133"/>
                  </a:ext>
                </a:extLst>
              </a:tr>
              <a:tr h="604681">
                <a:tc vMerge="1">
                  <a:txBody>
                    <a:bodyPr/>
                    <a:lstStyle/>
                    <a:p>
                      <a:endParaRPr lang="hu-H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77013"/>
                  </a:ext>
                </a:extLst>
              </a:tr>
              <a:tr h="60468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794541"/>
                  </a:ext>
                </a:extLst>
              </a:tr>
              <a:tr h="60468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018"/>
                  </a:ext>
                </a:extLst>
              </a:tr>
              <a:tr h="60468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77930"/>
                  </a:ext>
                </a:extLst>
              </a:tr>
              <a:tr h="604681"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Helyi jogszabályok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81423"/>
                  </a:ext>
                </a:extLst>
              </a:tr>
              <a:tr h="60468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613009"/>
                  </a:ext>
                </a:extLst>
              </a:tr>
              <a:tr h="60468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39237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78350" y="2108756"/>
            <a:ext cx="129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Parlament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91417" y="3041311"/>
            <a:ext cx="129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Kormány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6440" y="3632438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Miniszterelnök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0645" y="4252548"/>
            <a:ext cx="14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Miniszterek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15614" y="5298167"/>
            <a:ext cx="233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Megyei önkormányzat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79321" y="5901558"/>
            <a:ext cx="178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Települési önkormányzat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385848" y="1811600"/>
            <a:ext cx="274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Alkotmány - Alaptörvény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191408" y="2394922"/>
            <a:ext cx="274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Törvények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201918" y="3015034"/>
            <a:ext cx="274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Kormányrendelet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264981" y="3614123"/>
            <a:ext cx="274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Miniszterelnöki rendelet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259725" y="4239488"/>
            <a:ext cx="274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Miniszteri rendelet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7141542" y="6134677"/>
            <a:ext cx="4693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229/2012. (VIII. 28</a:t>
            </a:r>
            <a:r>
              <a:rPr lang="hu-HU" dirty="0" smtClean="0"/>
              <a:t>.)</a:t>
            </a:r>
            <a:r>
              <a:rPr lang="hu-HU" dirty="0"/>
              <a:t> </a:t>
            </a:r>
            <a:r>
              <a:rPr lang="hu-HU" dirty="0" smtClean="0"/>
              <a:t>rendelet a </a:t>
            </a:r>
            <a:r>
              <a:rPr lang="hu-HU" dirty="0"/>
              <a:t>nemzeti köznevelésről szóló törvény végrehajtásáról</a:t>
            </a:r>
          </a:p>
        </p:txBody>
      </p:sp>
      <p:sp>
        <p:nvSpPr>
          <p:cNvPr id="20" name="Téglalap 19"/>
          <p:cNvSpPr/>
          <p:nvPr/>
        </p:nvSpPr>
        <p:spPr>
          <a:xfrm>
            <a:off x="6878783" y="2030387"/>
            <a:ext cx="4892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dirty="0" smtClean="0"/>
              <a:t>2011. évi CXC törvény a </a:t>
            </a:r>
            <a:r>
              <a:rPr lang="hu-HU" dirty="0"/>
              <a:t>nemzeti </a:t>
            </a:r>
            <a:r>
              <a:rPr lang="hu-HU" dirty="0" smtClean="0"/>
              <a:t>köznevelésről</a:t>
            </a:r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7052441" y="4300286"/>
            <a:ext cx="384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11/2019</a:t>
            </a:r>
            <a:r>
              <a:rPr lang="hu-HU" dirty="0"/>
              <a:t>. (VII. 3.) EMMI rendelet a 2019/2020. tanév rendjéről</a:t>
            </a:r>
          </a:p>
        </p:txBody>
      </p:sp>
      <p:sp>
        <p:nvSpPr>
          <p:cNvPr id="22" name="Téglalap 21"/>
          <p:cNvSpPr/>
          <p:nvPr/>
        </p:nvSpPr>
        <p:spPr>
          <a:xfrm>
            <a:off x="7136523" y="5270967"/>
            <a:ext cx="4750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1/2018. (V. 22.) ME </a:t>
            </a:r>
            <a:r>
              <a:rPr lang="hu-HU" dirty="0" smtClean="0"/>
              <a:t>rendelet a </a:t>
            </a:r>
            <a:r>
              <a:rPr lang="hu-HU" dirty="0"/>
              <a:t>miniszterelnök-helyettesek kijelöléséről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428686" y="5938343"/>
            <a:ext cx="267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Települési önkormányzat rendelete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381389" y="5312978"/>
            <a:ext cx="267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Megyei önkormányzat rendelete</a:t>
            </a:r>
            <a:endParaRPr lang="hu-HU" b="1" dirty="0"/>
          </a:p>
        </p:txBody>
      </p:sp>
      <p:sp>
        <p:nvSpPr>
          <p:cNvPr id="25" name="Téglalap 24"/>
          <p:cNvSpPr/>
          <p:nvPr/>
        </p:nvSpPr>
        <p:spPr>
          <a:xfrm>
            <a:off x="6894786" y="1117514"/>
            <a:ext cx="5297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3/2019</a:t>
            </a:r>
            <a:r>
              <a:rPr lang="hu-HU" dirty="0"/>
              <a:t>. (III.04.) </a:t>
            </a:r>
            <a:r>
              <a:rPr lang="hu-HU" dirty="0" smtClean="0"/>
              <a:t>rendelet </a:t>
            </a:r>
            <a:r>
              <a:rPr lang="hu-HU" dirty="0"/>
              <a:t>a Baranya Megyei </a:t>
            </a:r>
            <a:r>
              <a:rPr lang="hu-HU" dirty="0" smtClean="0"/>
              <a:t>Önkor-</a:t>
            </a:r>
            <a:r>
              <a:rPr lang="hu-HU" dirty="0" err="1" smtClean="0"/>
              <a:t>mányzat</a:t>
            </a:r>
            <a:r>
              <a:rPr lang="hu-HU" dirty="0" smtClean="0"/>
              <a:t> </a:t>
            </a:r>
            <a:r>
              <a:rPr lang="hu-HU" dirty="0"/>
              <a:t>és intézménye 2019. évi költségvetéséről</a:t>
            </a:r>
          </a:p>
        </p:txBody>
      </p:sp>
      <p:sp>
        <p:nvSpPr>
          <p:cNvPr id="27" name="Téglalap 26"/>
          <p:cNvSpPr/>
          <p:nvPr/>
        </p:nvSpPr>
        <p:spPr>
          <a:xfrm>
            <a:off x="7031420" y="3421145"/>
            <a:ext cx="484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Magyarország </a:t>
            </a:r>
            <a:r>
              <a:rPr lang="hu-HU" dirty="0" smtClean="0"/>
              <a:t>Alaptörvénye (2011</a:t>
            </a:r>
            <a:r>
              <a:rPr lang="hu-HU" dirty="0"/>
              <a:t>. április 25</a:t>
            </a:r>
            <a:r>
              <a:rPr lang="hu-HU" dirty="0" smtClean="0"/>
              <a:t>.) </a:t>
            </a:r>
          </a:p>
          <a:p>
            <a:r>
              <a:rPr lang="hu-HU" dirty="0" smtClean="0"/>
              <a:t>X. cikk tanulás, tanítás szabadsága</a:t>
            </a:r>
            <a:endParaRPr lang="hu-HU" dirty="0"/>
          </a:p>
        </p:txBody>
      </p:sp>
      <p:cxnSp>
        <p:nvCxnSpPr>
          <p:cNvPr id="29" name="Egyenes összekötő nyíllal 28"/>
          <p:cNvCxnSpPr>
            <a:stCxn id="27" idx="1"/>
          </p:cNvCxnSpPr>
          <p:nvPr/>
        </p:nvCxnSpPr>
        <p:spPr>
          <a:xfrm flipH="1" flipV="1">
            <a:off x="5223641" y="2007476"/>
            <a:ext cx="1807779" cy="17368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>
            <a:stCxn id="20" idx="1"/>
          </p:cNvCxnSpPr>
          <p:nvPr/>
        </p:nvCxnSpPr>
        <p:spPr>
          <a:xfrm flipH="1">
            <a:off x="5202621" y="2215053"/>
            <a:ext cx="1676162" cy="391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églalap 32"/>
          <p:cNvSpPr/>
          <p:nvPr/>
        </p:nvSpPr>
        <p:spPr>
          <a:xfrm>
            <a:off x="6978869" y="2569807"/>
            <a:ext cx="4477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11/2019. (III. 14</a:t>
            </a:r>
            <a:r>
              <a:rPr lang="hu-HU" dirty="0" smtClean="0"/>
              <a:t>.) rendelet Pécs </a:t>
            </a:r>
            <a:r>
              <a:rPr lang="hu-HU" dirty="0"/>
              <a:t>Város 2019. évi költségvetéséről</a:t>
            </a:r>
          </a:p>
        </p:txBody>
      </p:sp>
      <p:cxnSp>
        <p:nvCxnSpPr>
          <p:cNvPr id="34" name="Egyenes összekötő nyíllal 33"/>
          <p:cNvCxnSpPr>
            <a:stCxn id="33" idx="1"/>
          </p:cNvCxnSpPr>
          <p:nvPr/>
        </p:nvCxnSpPr>
        <p:spPr>
          <a:xfrm flipH="1">
            <a:off x="5160579" y="2892973"/>
            <a:ext cx="1818290" cy="332915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H="1">
            <a:off x="5129048" y="1442543"/>
            <a:ext cx="1818052" cy="42015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 flipV="1">
            <a:off x="5181600" y="3153103"/>
            <a:ext cx="2007238" cy="3313384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endCxn id="6" idx="3"/>
          </p:cNvCxnSpPr>
          <p:nvPr/>
        </p:nvCxnSpPr>
        <p:spPr>
          <a:xfrm flipH="1" flipV="1">
            <a:off x="5234151" y="3810000"/>
            <a:ext cx="1965198" cy="18051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H="1" flipV="1">
            <a:off x="5129048" y="4456386"/>
            <a:ext cx="2038770" cy="160281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56365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2</a:t>
            </a:r>
            <a:r>
              <a:rPr lang="hu-HU" sz="2400" b="1" dirty="0" smtClean="0">
                <a:solidFill>
                  <a:srgbClr val="002060"/>
                </a:solidFill>
              </a:rPr>
              <a:t>. Rendezze az alkotmány egyes részeihez!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az oszlopcímre!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36569" y="0"/>
            <a:ext cx="933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Alkotmány, törvényalkotás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90421"/>
              </p:ext>
            </p:extLst>
          </p:nvPr>
        </p:nvGraphicFramePr>
        <p:xfrm>
          <a:off x="433631" y="1162726"/>
          <a:ext cx="11208470" cy="296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694">
                  <a:extLst>
                    <a:ext uri="{9D8B030D-6E8A-4147-A177-3AD203B41FA5}">
                      <a16:colId xmlns:a16="http://schemas.microsoft.com/office/drawing/2014/main" val="3559052766"/>
                    </a:ext>
                  </a:extLst>
                </a:gridCol>
                <a:gridCol w="1972089">
                  <a:extLst>
                    <a:ext uri="{9D8B030D-6E8A-4147-A177-3AD203B41FA5}">
                      <a16:colId xmlns:a16="http://schemas.microsoft.com/office/drawing/2014/main" val="2285482136"/>
                    </a:ext>
                  </a:extLst>
                </a:gridCol>
                <a:gridCol w="2511299">
                  <a:extLst>
                    <a:ext uri="{9D8B030D-6E8A-4147-A177-3AD203B41FA5}">
                      <a16:colId xmlns:a16="http://schemas.microsoft.com/office/drawing/2014/main" val="2627343831"/>
                    </a:ext>
                  </a:extLst>
                </a:gridCol>
                <a:gridCol w="2241694">
                  <a:extLst>
                    <a:ext uri="{9D8B030D-6E8A-4147-A177-3AD203B41FA5}">
                      <a16:colId xmlns:a16="http://schemas.microsoft.com/office/drawing/2014/main" val="1236947285"/>
                    </a:ext>
                  </a:extLst>
                </a:gridCol>
                <a:gridCol w="2241694">
                  <a:extLst>
                    <a:ext uri="{9D8B030D-6E8A-4147-A177-3AD203B41FA5}">
                      <a16:colId xmlns:a16="http://schemas.microsoft.com/office/drawing/2014/main" val="2688275194"/>
                    </a:ext>
                  </a:extLst>
                </a:gridCol>
              </a:tblGrid>
              <a:tr h="423745">
                <a:tc gridSpan="5"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Alkotmány - Alaptörvény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806331"/>
                  </a:ext>
                </a:extLst>
              </a:tr>
              <a:tr h="423745"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77888"/>
                  </a:ext>
                </a:extLst>
              </a:tr>
              <a:tr h="42374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379820"/>
                  </a:ext>
                </a:extLst>
              </a:tr>
              <a:tr h="42374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04553"/>
                  </a:ext>
                </a:extLst>
              </a:tr>
              <a:tr h="42374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874948"/>
                  </a:ext>
                </a:extLst>
              </a:tr>
              <a:tr h="42374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25906"/>
                  </a:ext>
                </a:extLst>
              </a:tr>
              <a:tr h="42374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84523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296346" y="4308049"/>
            <a:ext cx="206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Nemzeti hitvallás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65522" y="6260968"/>
            <a:ext cx="2091180" cy="36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Jogfolytonosság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9492792" y="4308049"/>
            <a:ext cx="221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Nemzeti egység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12937" y="5280582"/>
            <a:ext cx="221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Összetartozás 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452540" y="5780202"/>
            <a:ext cx="221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Közösség </a:t>
            </a:r>
            <a:r>
              <a:rPr lang="hu-HU" dirty="0" err="1" smtClean="0"/>
              <a:t>pillérei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2982794" y="4318989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Államforma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5084633" y="4799757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Jelképek, ünnepek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208310" y="4771475"/>
            <a:ext cx="2044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Határon túli </a:t>
            </a:r>
            <a:r>
              <a:rPr lang="hu-HU" sz="1600" dirty="0"/>
              <a:t>magyarok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9787033" y="583670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Nemzetiségek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7438759" y="5855558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Európai </a:t>
            </a:r>
            <a:r>
              <a:rPr lang="hu-HU" dirty="0"/>
              <a:t>integráció</a:t>
            </a:r>
          </a:p>
        </p:txBody>
      </p:sp>
      <p:sp>
        <p:nvSpPr>
          <p:cNvPr id="18" name="Téglalap 17"/>
          <p:cNvSpPr/>
          <p:nvPr/>
        </p:nvSpPr>
        <p:spPr>
          <a:xfrm>
            <a:off x="9842594" y="4799756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K</a:t>
            </a:r>
            <a:r>
              <a:rPr lang="hu-HU" dirty="0" smtClean="0"/>
              <a:t>ötelességek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5044351" y="5770718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Nemzetiségi jogok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2357712" y="6242057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Jogegyenlőség-orvoslat</a:t>
            </a:r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7391625" y="4837463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Állampolgári jogok</a:t>
            </a:r>
            <a:endParaRPr lang="hu-HU" dirty="0"/>
          </a:p>
        </p:txBody>
      </p:sp>
      <p:sp>
        <p:nvSpPr>
          <p:cNvPr id="22" name="Téglalap 21"/>
          <p:cNvSpPr/>
          <p:nvPr/>
        </p:nvSpPr>
        <p:spPr>
          <a:xfrm>
            <a:off x="500630" y="4300135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Emberi jogok</a:t>
            </a:r>
            <a:endParaRPr lang="hu-HU" dirty="0"/>
          </a:p>
        </p:txBody>
      </p:sp>
      <p:sp>
        <p:nvSpPr>
          <p:cNvPr id="23" name="Téglalap 22"/>
          <p:cNvSpPr/>
          <p:nvPr/>
        </p:nvSpPr>
        <p:spPr>
          <a:xfrm>
            <a:off x="4978363" y="6326899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Országgyűlés feladata</a:t>
            </a:r>
            <a:endParaRPr lang="hu-HU" dirty="0"/>
          </a:p>
        </p:txBody>
      </p:sp>
      <p:sp>
        <p:nvSpPr>
          <p:cNvPr id="24" name="Téglalap 23"/>
          <p:cNvSpPr/>
          <p:nvPr/>
        </p:nvSpPr>
        <p:spPr>
          <a:xfrm>
            <a:off x="2943744" y="4801328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Választások</a:t>
            </a:r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9797031" y="6375603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Köztársasági elnök</a:t>
            </a:r>
            <a:endParaRPr lang="hu-HU" dirty="0"/>
          </a:p>
        </p:txBody>
      </p:sp>
      <p:sp>
        <p:nvSpPr>
          <p:cNvPr id="26" name="Téglalap 25"/>
          <p:cNvSpPr/>
          <p:nvPr/>
        </p:nvSpPr>
        <p:spPr>
          <a:xfrm>
            <a:off x="379653" y="5216107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Kormány feladata</a:t>
            </a:r>
            <a:endParaRPr lang="hu-HU" dirty="0"/>
          </a:p>
        </p:txBody>
      </p:sp>
      <p:sp>
        <p:nvSpPr>
          <p:cNvPr id="27" name="Téglalap 26"/>
          <p:cNvSpPr/>
          <p:nvPr/>
        </p:nvSpPr>
        <p:spPr>
          <a:xfrm>
            <a:off x="7440329" y="638503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Alkotmánybíróság</a:t>
            </a:r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9617922" y="5310375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Rendkívüli állapot</a:t>
            </a:r>
            <a:endParaRPr lang="hu-HU" dirty="0"/>
          </a:p>
        </p:txBody>
      </p:sp>
      <p:sp>
        <p:nvSpPr>
          <p:cNvPr id="29" name="Téglalap 28"/>
          <p:cNvSpPr/>
          <p:nvPr/>
        </p:nvSpPr>
        <p:spPr>
          <a:xfrm>
            <a:off x="7572304" y="532923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Szükségállapot</a:t>
            </a:r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379652" y="5762862"/>
            <a:ext cx="156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Veszélyhelyzet</a:t>
            </a:r>
            <a:endParaRPr lang="hu-HU" dirty="0"/>
          </a:p>
        </p:txBody>
      </p:sp>
      <p:sp>
        <p:nvSpPr>
          <p:cNvPr id="31" name="Téglalap 30"/>
          <p:cNvSpPr/>
          <p:nvPr/>
        </p:nvSpPr>
        <p:spPr>
          <a:xfrm>
            <a:off x="2774062" y="5253815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Váratlan támadás</a:t>
            </a:r>
            <a:endParaRPr lang="hu-HU" dirty="0"/>
          </a:p>
        </p:txBody>
      </p:sp>
      <p:sp>
        <p:nvSpPr>
          <p:cNvPr id="32" name="Téglalap 31"/>
          <p:cNvSpPr/>
          <p:nvPr/>
        </p:nvSpPr>
        <p:spPr>
          <a:xfrm>
            <a:off x="5394712" y="432998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Hadiállapot</a:t>
            </a:r>
            <a:endParaRPr lang="hu-HU" dirty="0"/>
          </a:p>
        </p:txBody>
      </p:sp>
      <p:sp>
        <p:nvSpPr>
          <p:cNvPr id="33" name="Téglalap 32"/>
          <p:cNvSpPr/>
          <p:nvPr/>
        </p:nvSpPr>
        <p:spPr>
          <a:xfrm>
            <a:off x="842698" y="1604070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Preambulum</a:t>
            </a:r>
            <a:endParaRPr lang="hu-HU" dirty="0"/>
          </a:p>
        </p:txBody>
      </p:sp>
      <p:sp>
        <p:nvSpPr>
          <p:cNvPr id="34" name="Téglalap 33"/>
          <p:cNvSpPr/>
          <p:nvPr/>
        </p:nvSpPr>
        <p:spPr>
          <a:xfrm>
            <a:off x="3005809" y="162292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Alapvetés</a:t>
            </a:r>
            <a:endParaRPr lang="hu-HU" dirty="0"/>
          </a:p>
        </p:txBody>
      </p:sp>
      <p:sp>
        <p:nvSpPr>
          <p:cNvPr id="35" name="Téglalap 34"/>
          <p:cNvSpPr/>
          <p:nvPr/>
        </p:nvSpPr>
        <p:spPr>
          <a:xfrm>
            <a:off x="4661351" y="160407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Szabadság és felelősség</a:t>
            </a:r>
          </a:p>
        </p:txBody>
      </p:sp>
      <p:sp>
        <p:nvSpPr>
          <p:cNvPr id="36" name="Téglalap 35"/>
          <p:cNvSpPr/>
          <p:nvPr/>
        </p:nvSpPr>
        <p:spPr>
          <a:xfrm>
            <a:off x="7813906" y="1594643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Állam</a:t>
            </a:r>
            <a:endParaRPr lang="hu-HU" dirty="0"/>
          </a:p>
        </p:txBody>
      </p:sp>
      <p:sp>
        <p:nvSpPr>
          <p:cNvPr id="37" name="Téglalap 36"/>
          <p:cNvSpPr/>
          <p:nvPr/>
        </p:nvSpPr>
        <p:spPr>
          <a:xfrm>
            <a:off x="9468327" y="1622924"/>
            <a:ext cx="2097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Különleges jogrend</a:t>
            </a:r>
          </a:p>
        </p:txBody>
      </p:sp>
    </p:spTree>
    <p:extLst>
      <p:ext uri="{BB962C8B-B14F-4D97-AF65-F5344CB8AC3E}">
        <p14:creationId xmlns:p14="http://schemas.microsoft.com/office/powerpoint/2010/main" val="22734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74258 -0.26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5" y="-1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01615 -0.4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2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6979 -0.4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209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56093 -0.3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-16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36615 -0.23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19453 -0.340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-1701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9023 -0.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-1875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00078 -0.3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62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19753 -0.270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1354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56862 -0.3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20807 -0.348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174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37435 -0.331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-1655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9284 -0.48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4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1315 -0.359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9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38593 -0.157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00937 -0.3847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923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57292 -0.28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-1416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0755 -0.515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-2576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37878 -0.34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32" y="-171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17995 -0.628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17383 -0.357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-1787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36563 -0.3354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678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0847 -0.41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2088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56263 -0.285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28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76589 -0.2995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94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628</Words>
  <Application>Microsoft Office PowerPoint</Application>
  <PresentationFormat>Szélesvásznú</PresentationFormat>
  <Paragraphs>154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Office-téma</vt:lpstr>
      <vt:lpstr>Jogok és kötelességek Alkotmány és törvényalkotás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266</cp:revision>
  <dcterms:created xsi:type="dcterms:W3CDTF">2018-08-20T12:49:51Z</dcterms:created>
  <dcterms:modified xsi:type="dcterms:W3CDTF">2020-04-13T08:58:25Z</dcterms:modified>
</cp:coreProperties>
</file>