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2" r:id="rId6"/>
    <p:sldId id="281" r:id="rId7"/>
    <p:sldId id="285" r:id="rId8"/>
    <p:sldId id="284" r:id="rId9"/>
    <p:sldId id="283" r:id="rId10"/>
    <p:sldId id="286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64"/>
    <a:srgbClr val="963232"/>
    <a:srgbClr val="323232"/>
    <a:srgbClr val="967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6" autoAdjust="0"/>
    <p:restoredTop sz="94660"/>
  </p:normalViewPr>
  <p:slideViewPr>
    <p:cSldViewPr snapToGrid="0">
      <p:cViewPr varScale="1">
        <p:scale>
          <a:sx n="66" d="100"/>
          <a:sy n="66" d="100"/>
        </p:scale>
        <p:origin x="1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57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28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8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47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25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67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88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21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75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62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20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3EDE-6BA2-423B-BF16-56D17C78A9A5}" type="datetimeFigureOut">
              <a:rPr lang="hu-HU" smtClean="0"/>
              <a:t>2020. 03. 25.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00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../media/media1.m4a"/><Relationship Id="rId16" Type="http://schemas.openxmlformats.org/officeDocument/2006/relationships/image" Target="../media/image16.png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zanza.tv/tortenelem/demokratikus-viszonyok-megteremtese-es-kiepitese-magyarorszagon/nemzetisege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1561708" y="176338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magyarországi nemzetiségek</a:t>
            </a:r>
            <a:b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határon túli magyarság sorsa</a:t>
            </a:r>
            <a:endParaRPr lang="hu-HU" b="1" dirty="0">
              <a:solidFill>
                <a:srgbClr val="323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1514574" y="4412743"/>
            <a:ext cx="9144000" cy="1655762"/>
          </a:xfrm>
        </p:spPr>
        <p:txBody>
          <a:bodyPr/>
          <a:lstStyle/>
          <a:p>
            <a:r>
              <a:rPr lang="hu-HU" b="1" dirty="0" smtClean="0">
                <a:solidFill>
                  <a:srgbClr val="323264"/>
                </a:solidFill>
              </a:rPr>
              <a:t>Történelem 8. osztály tankönyvhöz</a:t>
            </a:r>
          </a:p>
          <a:p>
            <a:r>
              <a:rPr lang="hu-HU" b="1" dirty="0" smtClean="0">
                <a:solidFill>
                  <a:srgbClr val="323264"/>
                </a:solidFill>
              </a:rPr>
              <a:t>FI-504010801/1</a:t>
            </a:r>
            <a:endParaRPr lang="hu-HU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8" y="837398"/>
            <a:ext cx="6361052" cy="602060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7003" y="6545179"/>
            <a:ext cx="63815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Comic Sans MS" panose="030F0702030302020204" pitchFamily="66" charset="0"/>
              </a:rPr>
              <a:t>Kertész Imre                             Irodalom</a:t>
            </a:r>
            <a:r>
              <a:rPr lang="hu-HU" sz="1500" dirty="0" smtClean="0">
                <a:latin typeface="Comic Sans MS" panose="030F0702030302020204" pitchFamily="66" charset="0"/>
              </a:rPr>
              <a:t>                         </a:t>
            </a:r>
            <a:r>
              <a:rPr lang="hu-HU" sz="1400" dirty="0" smtClean="0">
                <a:latin typeface="Comic Sans MS" panose="030F0702030302020204" pitchFamily="66" charset="0"/>
              </a:rPr>
              <a:t>2002</a:t>
            </a:r>
            <a:endParaRPr lang="hu-HU" sz="1400" dirty="0">
              <a:latin typeface="Comic Sans MS" panose="030F07020303020202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357162" y="0"/>
            <a:ext cx="1057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határon és Kárpát medencén túli magyarság</a:t>
            </a:r>
          </a:p>
        </p:txBody>
      </p:sp>
    </p:spTree>
    <p:extLst>
      <p:ext uri="{BB962C8B-B14F-4D97-AF65-F5344CB8AC3E}">
        <p14:creationId xmlns:p14="http://schemas.microsoft.com/office/powerpoint/2010/main" val="18901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94692" y="0"/>
            <a:ext cx="9568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magyarországi nemzetiségek</a:t>
            </a:r>
            <a:r>
              <a:rPr lang="hu-HU" sz="4000" b="1" dirty="0">
                <a:solidFill>
                  <a:srgbClr val="323264"/>
                </a:solidFill>
              </a:rPr>
              <a:t> </a:t>
            </a:r>
            <a:r>
              <a:rPr lang="hu-HU" sz="4000" b="1" dirty="0" smtClean="0">
                <a:solidFill>
                  <a:srgbClr val="323264"/>
                </a:solidFill>
              </a:rPr>
              <a:t>- története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47782" y="609600"/>
            <a:ext cx="809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1. Az ábrák és előzetes ismeretei alapján válaszoljon! 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Kattintson a kérdésre! 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r="49817"/>
          <a:stretch/>
        </p:blipFill>
        <p:spPr>
          <a:xfrm>
            <a:off x="8853737" y="3853145"/>
            <a:ext cx="3293344" cy="9144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/>
          <a:srcRect l="4533" t="6203" r="2318"/>
          <a:stretch/>
        </p:blipFill>
        <p:spPr>
          <a:xfrm>
            <a:off x="8191966" y="654523"/>
            <a:ext cx="3974365" cy="3001502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2666198" y="962526"/>
            <a:ext cx="39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Határozza meg a nemzetiség fogalmát!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685448" y="1280166"/>
            <a:ext cx="5534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Egy államon belül az államalkotó nemzettől eltérő nyelvű, kultúrájú és hagyományú népcsoport!</a:t>
            </a:r>
            <a:endParaRPr lang="hu-HU" dirty="0"/>
          </a:p>
        </p:txBody>
      </p:sp>
      <p:sp>
        <p:nvSpPr>
          <p:cNvPr id="72" name="Szövegdoboz 71"/>
          <p:cNvSpPr txBox="1"/>
          <p:nvPr/>
        </p:nvSpPr>
        <p:spPr>
          <a:xfrm>
            <a:off x="2675823" y="1846442"/>
            <a:ext cx="554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Milyen a nemzetiségek aránya 1526 előtt?</a:t>
            </a:r>
            <a:endParaRPr lang="hu-HU" b="1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4"/>
          <a:srcRect l="22007" r="21937"/>
          <a:stretch/>
        </p:blipFill>
        <p:spPr>
          <a:xfrm>
            <a:off x="154004" y="982780"/>
            <a:ext cx="2569946" cy="2755631"/>
          </a:xfrm>
          <a:prstGeom prst="rect">
            <a:avLst/>
          </a:prstGeom>
        </p:spPr>
      </p:pic>
      <p:sp>
        <p:nvSpPr>
          <p:cNvPr id="78" name="Szövegdoboz 77"/>
          <p:cNvSpPr txBox="1"/>
          <p:nvPr/>
        </p:nvSpPr>
        <p:spPr>
          <a:xfrm>
            <a:off x="2733575" y="2106333"/>
            <a:ext cx="545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magyarok és a nemzetiségek aránya kb. 80 – 20 %</a:t>
            </a:r>
            <a:endParaRPr lang="hu-HU" dirty="0"/>
          </a:p>
        </p:txBody>
      </p:sp>
      <p:sp>
        <p:nvSpPr>
          <p:cNvPr id="79" name="Szövegdoboz 78"/>
          <p:cNvSpPr txBox="1"/>
          <p:nvPr/>
        </p:nvSpPr>
        <p:spPr>
          <a:xfrm>
            <a:off x="2723949" y="2460855"/>
            <a:ext cx="544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Mikor és miért válik Magyarország soknemzetiségű országgá?</a:t>
            </a:r>
            <a:endParaRPr lang="hu-HU" b="1" dirty="0"/>
          </a:p>
        </p:txBody>
      </p:sp>
      <p:sp>
        <p:nvSpPr>
          <p:cNvPr id="80" name="Szövegdoboz 79"/>
          <p:cNvSpPr txBox="1"/>
          <p:nvPr/>
        </p:nvSpPr>
        <p:spPr>
          <a:xfrm>
            <a:off x="2703094" y="3039985"/>
            <a:ext cx="557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Török uralom utáni újjáépítés során az elnéptelenedett falvakba spontán és szervezett módon történt betelepítés.</a:t>
            </a:r>
            <a:endParaRPr lang="hu-HU" dirty="0"/>
          </a:p>
        </p:txBody>
      </p:sp>
      <p:pic>
        <p:nvPicPr>
          <p:cNvPr id="81" name="Kép 80"/>
          <p:cNvPicPr>
            <a:picLocks noChangeAspect="1"/>
          </p:cNvPicPr>
          <p:nvPr/>
        </p:nvPicPr>
        <p:blipFill rotWithShape="1">
          <a:blip r:embed="rId2"/>
          <a:srcRect l="50060"/>
          <a:stretch/>
        </p:blipFill>
        <p:spPr>
          <a:xfrm>
            <a:off x="8845616" y="4765942"/>
            <a:ext cx="3277402" cy="914400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8816739" y="5678906"/>
            <a:ext cx="3320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A magyarság aránya a lakosságon belül a népszámlálási adatok tükrében.</a:t>
            </a:r>
            <a:endParaRPr lang="hu-HU" sz="1400" b="1" dirty="0"/>
          </a:p>
        </p:txBody>
      </p:sp>
      <p:sp>
        <p:nvSpPr>
          <p:cNvPr id="82" name="Szövegdoboz 81"/>
          <p:cNvSpPr txBox="1"/>
          <p:nvPr/>
        </p:nvSpPr>
        <p:spPr>
          <a:xfrm>
            <a:off x="3388093" y="3710534"/>
            <a:ext cx="5399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Milyen változásokat okozott a trianoni békeszerződés a magyarok és nemzetiségek arányában? Hasonlítsa össze a 3. és 4. diagramot!</a:t>
            </a:r>
            <a:endParaRPr lang="hu-HU" b="1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5"/>
          <a:srcRect l="2450"/>
          <a:stretch/>
        </p:blipFill>
        <p:spPr>
          <a:xfrm>
            <a:off x="77002" y="3983103"/>
            <a:ext cx="3066248" cy="1952625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48125" y="5910532"/>
            <a:ext cx="3146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b="1" dirty="0"/>
              <a:t>A hazai nemzetiségek aránya 1910-ben</a:t>
            </a:r>
          </a:p>
        </p:txBody>
      </p:sp>
      <p:sp>
        <p:nvSpPr>
          <p:cNvPr id="83" name="Szövegdoboz 82"/>
          <p:cNvSpPr txBox="1"/>
          <p:nvPr/>
        </p:nvSpPr>
        <p:spPr>
          <a:xfrm>
            <a:off x="3211628" y="4559175"/>
            <a:ext cx="5595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trianoni békeszerződést megelőzően Magyarország sok-nemzetiségű ország. A lakosság alig több, mint fele ma-</a:t>
            </a:r>
            <a:r>
              <a:rPr lang="hu-HU" dirty="0" err="1" smtClean="0"/>
              <a:t>gyar</a:t>
            </a:r>
            <a:r>
              <a:rPr lang="hu-HU" dirty="0" smtClean="0"/>
              <a:t>. A trianoni békeszerződés tette hazánkat viszonylag egységes nemzetállammá, amelyben a lakosság több, mint 90 % magyar.</a:t>
            </a:r>
            <a:endParaRPr lang="hu-HU" dirty="0"/>
          </a:p>
        </p:txBody>
      </p:sp>
      <p:sp>
        <p:nvSpPr>
          <p:cNvPr id="84" name="Szövegdoboz 83"/>
          <p:cNvSpPr txBox="1"/>
          <p:nvPr/>
        </p:nvSpPr>
        <p:spPr>
          <a:xfrm>
            <a:off x="3251736" y="5935575"/>
            <a:ext cx="554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Keressen rá az interneten az asszimiláció fogalmának!</a:t>
            </a:r>
            <a:endParaRPr lang="hu-HU" b="1" dirty="0"/>
          </a:p>
        </p:txBody>
      </p:sp>
      <p:sp>
        <p:nvSpPr>
          <p:cNvPr id="85" name="Szövegdoboz 84"/>
          <p:cNvSpPr txBox="1"/>
          <p:nvPr/>
        </p:nvSpPr>
        <p:spPr>
          <a:xfrm>
            <a:off x="73793" y="6211669"/>
            <a:ext cx="12118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</a:t>
            </a:r>
            <a:r>
              <a:rPr lang="hu-HU" dirty="0"/>
              <a:t>asszimiláció </a:t>
            </a:r>
            <a:r>
              <a:rPr lang="hu-HU" dirty="0" smtClean="0"/>
              <a:t>(beolvadás) az </a:t>
            </a:r>
            <a:r>
              <a:rPr lang="hu-HU" dirty="0"/>
              <a:t>a jelenség, amikor egy </a:t>
            </a:r>
            <a:r>
              <a:rPr lang="hu-HU" dirty="0" smtClean="0"/>
              <a:t>népcsoport</a:t>
            </a:r>
            <a:r>
              <a:rPr lang="hu-HU" dirty="0"/>
              <a:t>, </a:t>
            </a:r>
            <a:r>
              <a:rPr lang="hu-HU" dirty="0" smtClean="0"/>
              <a:t>nemzetiség, </a:t>
            </a:r>
            <a:r>
              <a:rPr lang="hu-HU" dirty="0"/>
              <a:t>vagy annak tagja nem </a:t>
            </a:r>
            <a:r>
              <a:rPr lang="hu-HU" dirty="0" smtClean="0"/>
              <a:t>tudják </a:t>
            </a:r>
            <a:r>
              <a:rPr lang="hu-HU" dirty="0"/>
              <a:t>saját </a:t>
            </a:r>
            <a:r>
              <a:rPr lang="hu-HU" dirty="0" smtClean="0"/>
              <a:t>értékeiket megtartani, </a:t>
            </a:r>
            <a:r>
              <a:rPr lang="hu-HU" dirty="0"/>
              <a:t>és a többségi vagy más </a:t>
            </a:r>
            <a:r>
              <a:rPr lang="hu-HU" dirty="0" smtClean="0"/>
              <a:t>nemzetiség </a:t>
            </a:r>
            <a:r>
              <a:rPr lang="hu-HU" dirty="0"/>
              <a:t>részévé válik.</a:t>
            </a:r>
          </a:p>
        </p:txBody>
      </p:sp>
    </p:spTree>
    <p:extLst>
      <p:ext uri="{BB962C8B-B14F-4D97-AF65-F5344CB8AC3E}">
        <p14:creationId xmlns:p14="http://schemas.microsoft.com/office/powerpoint/2010/main" val="33060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11" grpId="0"/>
      <p:bldP spid="78" grpId="0"/>
      <p:bldP spid="80" grpId="0"/>
      <p:bldP spid="83" grpId="0"/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394692" y="0"/>
            <a:ext cx="9568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magyarországi nemzetiségek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342" y="942687"/>
            <a:ext cx="1703635" cy="242858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392217" y="337601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</a:t>
            </a:r>
            <a:r>
              <a:rPr lang="hu-HU" dirty="0" smtClean="0"/>
              <a:t>émet 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/>
          <a:srcRect l="10957" r="43543"/>
          <a:stretch/>
        </p:blipFill>
        <p:spPr>
          <a:xfrm>
            <a:off x="3823855" y="978045"/>
            <a:ext cx="1653309" cy="2409276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207164" y="338512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r</a:t>
            </a:r>
            <a:r>
              <a:rPr lang="hu-HU" dirty="0" smtClean="0"/>
              <a:t>omán 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0283" y="974004"/>
            <a:ext cx="1632152" cy="2452688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7509163" y="343592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</a:t>
            </a:r>
            <a:r>
              <a:rPr lang="hu-HU" dirty="0" smtClean="0"/>
              <a:t>orvát 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8500" y="974004"/>
            <a:ext cx="1626006" cy="2443452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5768110" y="3412836"/>
            <a:ext cx="105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zlovák </a:t>
            </a: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1769" y="996374"/>
            <a:ext cx="1580160" cy="2458026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9139383" y="344054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zerb </a:t>
            </a:r>
            <a:endParaRPr lang="hu-HU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39" y="930130"/>
            <a:ext cx="1847850" cy="2466975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475673" y="34035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cigány </a:t>
            </a:r>
            <a:endParaRPr lang="hu-HU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11"/>
          <a:srcRect l="21275" r="14631"/>
          <a:stretch/>
        </p:blipFill>
        <p:spPr>
          <a:xfrm>
            <a:off x="1884218" y="3836988"/>
            <a:ext cx="1025236" cy="2434504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10825018" y="34544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ukrán </a:t>
            </a:r>
            <a:endParaRPr lang="hu-HU" dirty="0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12"/>
          <a:srcRect r="19124"/>
          <a:stretch/>
        </p:blipFill>
        <p:spPr>
          <a:xfrm>
            <a:off x="10569719" y="1023648"/>
            <a:ext cx="1548390" cy="2390775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1962724" y="62762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bolgár </a:t>
            </a:r>
            <a:endParaRPr lang="hu-HU" dirty="0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465" y="3846512"/>
            <a:ext cx="1610446" cy="2420069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7546111" y="638706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ruszin </a:t>
            </a:r>
            <a:endParaRPr lang="hu-HU" dirty="0"/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14"/>
          <a:srcRect l="12512" r="11512"/>
          <a:stretch/>
        </p:blipFill>
        <p:spPr>
          <a:xfrm>
            <a:off x="3066472" y="3867294"/>
            <a:ext cx="1403927" cy="2466975"/>
          </a:xfrm>
          <a:prstGeom prst="rect">
            <a:avLst/>
          </a:prstGeom>
        </p:spPr>
      </p:pic>
      <p:sp>
        <p:nvSpPr>
          <p:cNvPr id="24" name="Szövegdoboz 23"/>
          <p:cNvSpPr txBox="1"/>
          <p:nvPr/>
        </p:nvSpPr>
        <p:spPr>
          <a:xfrm>
            <a:off x="531090" y="627161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lengyel </a:t>
            </a:r>
            <a:endParaRPr lang="hu-HU" dirty="0"/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15"/>
          <a:srcRect l="21879"/>
          <a:stretch/>
        </p:blipFill>
        <p:spPr>
          <a:xfrm>
            <a:off x="7176655" y="3979283"/>
            <a:ext cx="1488208" cy="2390775"/>
          </a:xfrm>
          <a:prstGeom prst="rect">
            <a:avLst/>
          </a:prstGeom>
        </p:spPr>
      </p:pic>
      <p:sp>
        <p:nvSpPr>
          <p:cNvPr id="26" name="Szövegdoboz 25"/>
          <p:cNvSpPr txBox="1"/>
          <p:nvPr/>
        </p:nvSpPr>
        <p:spPr>
          <a:xfrm>
            <a:off x="3366658" y="63455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görög </a:t>
            </a:r>
            <a:endParaRPr lang="hu-HU" dirty="0"/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16"/>
          <a:srcRect l="20060" r="15592"/>
          <a:stretch/>
        </p:blipFill>
        <p:spPr>
          <a:xfrm>
            <a:off x="8866901" y="4000353"/>
            <a:ext cx="1433046" cy="2391208"/>
          </a:xfrm>
          <a:prstGeom prst="rect">
            <a:avLst/>
          </a:prstGeom>
        </p:spPr>
      </p:pic>
      <p:sp>
        <p:nvSpPr>
          <p:cNvPr id="28" name="Szövegdoboz 27"/>
          <p:cNvSpPr txBox="1"/>
          <p:nvPr/>
        </p:nvSpPr>
        <p:spPr>
          <a:xfrm>
            <a:off x="9185562" y="639168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örmény </a:t>
            </a:r>
            <a:endParaRPr lang="hu-HU" dirty="0"/>
          </a:p>
        </p:txBody>
      </p:sp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17"/>
          <a:srcRect l="10440" r="9476"/>
          <a:stretch/>
        </p:blipFill>
        <p:spPr>
          <a:xfrm>
            <a:off x="10501743" y="3970049"/>
            <a:ext cx="1533236" cy="2390775"/>
          </a:xfrm>
          <a:prstGeom prst="rect">
            <a:avLst/>
          </a:prstGeom>
        </p:spPr>
      </p:pic>
      <p:sp>
        <p:nvSpPr>
          <p:cNvPr id="30" name="Szövegdoboz 29"/>
          <p:cNvSpPr txBox="1"/>
          <p:nvPr/>
        </p:nvSpPr>
        <p:spPr>
          <a:xfrm>
            <a:off x="10714180" y="635012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szlovén 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4664364" y="383309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cigány </a:t>
            </a:r>
            <a:endParaRPr lang="hu-HU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6156035" y="604070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</a:t>
            </a:r>
            <a:r>
              <a:rPr lang="hu-HU" dirty="0" smtClean="0"/>
              <a:t>émet 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4553528" y="495992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r</a:t>
            </a:r>
            <a:r>
              <a:rPr lang="hu-HU" dirty="0" smtClean="0"/>
              <a:t>omán </a:t>
            </a:r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6031346" y="3796145"/>
            <a:ext cx="105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zlovák 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4511962" y="550025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</a:t>
            </a:r>
            <a:r>
              <a:rPr lang="hu-HU" dirty="0" smtClean="0"/>
              <a:t>orvát </a:t>
            </a:r>
            <a:endParaRPr lang="hu-HU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6271492" y="444269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zerb 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5389417" y="405938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ukrán 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4502725" y="440586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szlovén 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6188362" y="495543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örmény 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5380180" y="466448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ruszin </a:t>
            </a:r>
            <a:endParaRPr lang="hu-HU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6132945" y="550961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görög </a:t>
            </a:r>
            <a:endParaRPr lang="hu-HU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5347853" y="53017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bolgár </a:t>
            </a:r>
            <a:endParaRPr lang="hu-HU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4470399" y="601761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lengyel </a:t>
            </a:r>
            <a:endParaRPr lang="hu-HU" dirty="0"/>
          </a:p>
        </p:txBody>
      </p:sp>
      <p:sp>
        <p:nvSpPr>
          <p:cNvPr id="44" name="Téglalap 43"/>
          <p:cNvSpPr/>
          <p:nvPr/>
        </p:nvSpPr>
        <p:spPr>
          <a:xfrm>
            <a:off x="11102739" y="9045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147782" y="609599"/>
            <a:ext cx="1194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2</a:t>
            </a:r>
            <a:r>
              <a:rPr lang="hu-HU" b="1" dirty="0" smtClean="0">
                <a:solidFill>
                  <a:srgbClr val="002060"/>
                </a:solidFill>
              </a:rPr>
              <a:t>. Párosítsa a képekhez a nemzetiségeket! A nemzetiségek a számarányuk alapján jelennek meg! </a:t>
            </a:r>
            <a:r>
              <a:rPr lang="hu-HU" b="1" dirty="0" err="1" smtClean="0">
                <a:solidFill>
                  <a:srgbClr val="002060"/>
                </a:solidFill>
              </a:rPr>
              <a:t>Tk</a:t>
            </a:r>
            <a:r>
              <a:rPr lang="hu-HU" b="1" dirty="0" smtClean="0">
                <a:solidFill>
                  <a:srgbClr val="002060"/>
                </a:solidFill>
              </a:rPr>
              <a:t>. 160. o. ábra. 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46" name="Hang 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7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394692" y="0"/>
            <a:ext cx="9568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magyarországi nemzetiségek - jogok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1226378"/>
            <a:ext cx="4158114" cy="535164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7986241" y="1200372"/>
            <a:ext cx="4158114" cy="535164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47782" y="609598"/>
            <a:ext cx="941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3. Csoportosítsa a kisebbségeket megillető jogokat! 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Kattintson az adott elemre a megoldásért!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176072" y="933255"/>
            <a:ext cx="375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Jogegyenlőség, megkülönböztetés </a:t>
            </a:r>
          </a:p>
          <a:p>
            <a:pPr algn="ctr"/>
            <a:r>
              <a:rPr lang="hu-HU" dirty="0" smtClean="0"/>
              <a:t>tilalma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4158791" y="4912932"/>
            <a:ext cx="375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Önazonosság szabad megvallása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094374" y="5885468"/>
            <a:ext cx="375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Szabad névhasználati jog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199636" y="1880648"/>
            <a:ext cx="375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Nyelvhasználat a mindennapi életben 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210634" y="2268713"/>
            <a:ext cx="375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Nyelvhasználat a közösségi életben 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182350" y="2692924"/>
            <a:ext cx="375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Nemzetiségi kultúra ápolásának joga 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146211" y="1534992"/>
            <a:ext cx="375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Anyanyelvi oktatáshoz való joga 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147780" y="3714161"/>
            <a:ext cx="375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Kisebbségi önkormányzatok létre-hozásának és működtetésének joga 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158775" y="4347328"/>
            <a:ext cx="375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Kisebbségi ombudsmanhoz fordulás joga 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113212" y="5272731"/>
            <a:ext cx="375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Kisebbségek számára közszolgálati médiaszolgáltatás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152490" y="3077851"/>
            <a:ext cx="375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Kisebbségi szervezetek megválasz-</a:t>
            </a:r>
            <a:r>
              <a:rPr lang="hu-HU" dirty="0" err="1" smtClean="0"/>
              <a:t>tásának</a:t>
            </a:r>
            <a:r>
              <a:rPr lang="hu-HU" dirty="0" smtClean="0"/>
              <a:t> joga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191769" y="6211669"/>
            <a:ext cx="375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Részvétel az országgyűlés munkájában (képviselő, szószóló)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97410" y="1256902"/>
            <a:ext cx="375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Egyént megillető jogok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8168326" y="1305607"/>
            <a:ext cx="375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Közösséget megillető jogok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4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32851 0.09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32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32643 0.020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0.32435 -0.066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24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32579 -0.0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32422 -0.008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1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32969 0.053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32018 -0.090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3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32461 -0.0817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32343 -0.1335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2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0.31888 -0.2773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1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32695 -0.110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32565 -0.214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394692" y="0"/>
            <a:ext cx="945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magyarországi nemzetiségek - cigányság</a:t>
            </a:r>
          </a:p>
        </p:txBody>
      </p:sp>
      <p:sp>
        <p:nvSpPr>
          <p:cNvPr id="5" name="Téglalap 4">
            <a:hlinkClick r:id="rId2"/>
          </p:cNvPr>
          <p:cNvSpPr/>
          <p:nvPr/>
        </p:nvSpPr>
        <p:spPr>
          <a:xfrm>
            <a:off x="11193518" y="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232647" y="474912"/>
            <a:ext cx="943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2’25-től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839" y="798815"/>
            <a:ext cx="4035161" cy="288766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557" y="3715353"/>
            <a:ext cx="4071444" cy="314264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2654" y="609596"/>
            <a:ext cx="708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4</a:t>
            </a:r>
            <a:r>
              <a:rPr lang="hu-HU" b="1" dirty="0" smtClean="0">
                <a:solidFill>
                  <a:srgbClr val="002060"/>
                </a:solidFill>
              </a:rPr>
              <a:t>. Válaszoljon a videó alapján a kérdésekre! 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Kérdésre a megoldásért!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0131821" y="3484965"/>
            <a:ext cx="20601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https://slideplayer.hu/slide/2121377/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05879" y="933649"/>
            <a:ext cx="517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Hogyan nevezik nemzetiségként még a cigányokat?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0" y="5311543"/>
            <a:ext cx="5409398" cy="37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Milyen problémák nehezítik az együttélést?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-1" y="3790748"/>
            <a:ext cx="803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Milyen csoportjait különböztetjük meg a cigányságnak (romáknak)?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-1" y="2539464"/>
            <a:ext cx="802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Hogyan változott a cigányság (romák) helyzete a rendszerváltást követően?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94648" y="1297805"/>
            <a:ext cx="659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Milyen volt a cigányság (romák) helyzete a Kádár korszakban?</a:t>
            </a:r>
            <a:endParaRPr lang="hu-HU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5332395" y="904776"/>
            <a:ext cx="115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romák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0" y="1655545"/>
            <a:ext cx="8114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Megszűntek a korábbi munkalehetőségeik, a hagyományos mesterségek megszűnnek, betanított, vagy segédmunkát végeznek a gyárakban, határozat a </a:t>
            </a:r>
            <a:r>
              <a:rPr lang="hu-HU" dirty="0" err="1" smtClean="0"/>
              <a:t>cigánytelepek</a:t>
            </a:r>
            <a:r>
              <a:rPr lang="hu-HU" dirty="0" smtClean="0"/>
              <a:t> </a:t>
            </a:r>
            <a:r>
              <a:rPr lang="hu-HU" dirty="0" err="1" smtClean="0"/>
              <a:t>felszá-molásáról</a:t>
            </a:r>
            <a:r>
              <a:rPr lang="hu-HU" dirty="0" smtClean="0"/>
              <a:t>, lakásépítési program (gyengébb minőségű CS házak)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0" y="2857098"/>
            <a:ext cx="8114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Megszűntek a munkahelyek, elbocsátások, munkanélküliség, kisebbségi ombudsman, iskolai végzettség kis mértékben javul (lásd 1. táblázat), de alacsony, életszínvonal alacsony, életkilátások rosszak, csak kisebb százalékuk áll alkalmazásban, vagy tanul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86627" y="4129240"/>
            <a:ext cx="4485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Magyar cigányok (</a:t>
            </a:r>
            <a:r>
              <a:rPr lang="hu-HU" dirty="0" err="1" smtClean="0"/>
              <a:t>romungró</a:t>
            </a:r>
            <a:r>
              <a:rPr lang="hu-HU" dirty="0" smtClean="0"/>
              <a:t>)</a:t>
            </a:r>
          </a:p>
          <a:p>
            <a:r>
              <a:rPr lang="hu-HU" dirty="0" smtClean="0"/>
              <a:t>Oláh cigányok </a:t>
            </a:r>
          </a:p>
          <a:p>
            <a:r>
              <a:rPr lang="hu-HU" dirty="0" smtClean="0"/>
              <a:t>Beás cigányok</a:t>
            </a:r>
          </a:p>
          <a:p>
            <a:r>
              <a:rPr lang="hu-HU" dirty="0" smtClean="0"/>
              <a:t>Kárpáti cigányok 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6901" y="5609546"/>
            <a:ext cx="4485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Eredeti hagyományok háttérbe szorultak</a:t>
            </a:r>
          </a:p>
          <a:p>
            <a:r>
              <a:rPr lang="hu-HU" dirty="0" smtClean="0"/>
              <a:t>Új nehezen elfogadható szokások kialakulása</a:t>
            </a:r>
          </a:p>
          <a:p>
            <a:r>
              <a:rPr lang="hu-HU" dirty="0" smtClean="0"/>
              <a:t>Alacsony iskolázottság</a:t>
            </a:r>
          </a:p>
          <a:p>
            <a:r>
              <a:rPr lang="hu-HU" dirty="0" smtClean="0"/>
              <a:t>Előítéletek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220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357162" y="0"/>
            <a:ext cx="1057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határon és Kárpát medencén túli magyarság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407" y="609598"/>
            <a:ext cx="1204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1. Milyen körülmények között kerültek magyarok a Kárpát medencében a határokon túlra! 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Válaszért a képre!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298" y="987389"/>
            <a:ext cx="5794011" cy="3862673"/>
          </a:xfrm>
          <a:prstGeom prst="rect">
            <a:avLst/>
          </a:prstGeom>
        </p:spPr>
      </p:pic>
      <p:pic>
        <p:nvPicPr>
          <p:cNvPr id="1026" name="Picture 2" descr="trian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83158"/>
            <a:ext cx="5119069" cy="361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l="8516" r="18973"/>
          <a:stretch/>
        </p:blipFill>
        <p:spPr>
          <a:xfrm>
            <a:off x="471638" y="5029200"/>
            <a:ext cx="2714324" cy="18288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/>
          <a:srcRect l="2729" r="4639"/>
          <a:stretch/>
        </p:blipFill>
        <p:spPr>
          <a:xfrm>
            <a:off x="3667222" y="4629150"/>
            <a:ext cx="2646948" cy="222885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-1" y="4687504"/>
            <a:ext cx="363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1920 Trianon elcsatolt területek: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04472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357162" y="0"/>
            <a:ext cx="1057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határon és Kárpát medencén túli magyarság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407" y="609598"/>
            <a:ext cx="1204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2</a:t>
            </a:r>
            <a:r>
              <a:rPr lang="hu-HU" b="1" dirty="0" smtClean="0">
                <a:solidFill>
                  <a:srgbClr val="002060"/>
                </a:solidFill>
              </a:rPr>
              <a:t>. Milyen körülmények között kerültek magyarok a Kárpát medencében a határokon túlra! 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Válaszért az országra!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0" y="890889"/>
            <a:ext cx="120764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Csehszlovákiában élő felvidéki magyarokat 1949 </a:t>
            </a:r>
            <a:r>
              <a:rPr lang="hu-HU" dirty="0" smtClean="0"/>
              <a:t>után a </a:t>
            </a:r>
            <a:r>
              <a:rPr lang="hu-HU" dirty="0"/>
              <a:t>korábbiakhoz képest finomabb eszközökkel </a:t>
            </a:r>
            <a:r>
              <a:rPr lang="hu-HU" dirty="0" smtClean="0"/>
              <a:t>szorították háttérbe</a:t>
            </a:r>
            <a:r>
              <a:rPr lang="hu-HU" dirty="0"/>
              <a:t>. Igyekeztek felszámolni a magyar iskolákat. A </a:t>
            </a:r>
            <a:r>
              <a:rPr lang="hu-HU" dirty="0" smtClean="0"/>
              <a:t>közigazgatást úgy </a:t>
            </a:r>
            <a:r>
              <a:rPr lang="hu-HU" dirty="0"/>
              <a:t>módosították (pl. települések </a:t>
            </a:r>
            <a:r>
              <a:rPr lang="hu-HU" dirty="0" smtClean="0"/>
              <a:t>összevonásával, a járások határainak </a:t>
            </a:r>
            <a:r>
              <a:rPr lang="hu-HU" dirty="0"/>
              <a:t>megváltoztatásával), hogy a </a:t>
            </a:r>
            <a:r>
              <a:rPr lang="hu-HU" dirty="0" smtClean="0"/>
              <a:t>magyarok szinte </a:t>
            </a:r>
            <a:r>
              <a:rPr lang="hu-HU" dirty="0"/>
              <a:t>mindenütt kisebbségbe kerüljenek.</a:t>
            </a:r>
          </a:p>
          <a:p>
            <a:r>
              <a:rPr lang="hu-HU" dirty="0" smtClean="0"/>
              <a:t>Romániában </a:t>
            </a:r>
            <a:r>
              <a:rPr lang="hu-HU" dirty="0"/>
              <a:t>1960-ban átalakították a Magyar </a:t>
            </a:r>
            <a:r>
              <a:rPr lang="hu-HU" dirty="0" smtClean="0"/>
              <a:t>Autonóm Tartományt, majd </a:t>
            </a:r>
            <a:r>
              <a:rPr lang="hu-HU" dirty="0"/>
              <a:t>1968-ban megszüntették. A </a:t>
            </a:r>
            <a:r>
              <a:rPr lang="hu-HU" dirty="0" smtClean="0"/>
              <a:t>magyarság helyzete </a:t>
            </a:r>
            <a:r>
              <a:rPr lang="hu-HU" dirty="0"/>
              <a:t>jelentősen romlott, miután Nicolae </a:t>
            </a:r>
            <a:r>
              <a:rPr lang="hu-HU" dirty="0" err="1" smtClean="0"/>
              <a:t>Ceaușescu</a:t>
            </a:r>
            <a:r>
              <a:rPr lang="hu-HU" dirty="0" smtClean="0"/>
              <a:t> (</a:t>
            </a:r>
            <a:r>
              <a:rPr lang="hu-HU" dirty="0" err="1" smtClean="0"/>
              <a:t>nikoláj</a:t>
            </a:r>
            <a:r>
              <a:rPr lang="hu-HU" dirty="0" smtClean="0"/>
              <a:t> </a:t>
            </a:r>
            <a:r>
              <a:rPr lang="hu-HU" dirty="0" err="1"/>
              <a:t>csauseszku</a:t>
            </a:r>
            <a:r>
              <a:rPr lang="hu-HU" dirty="0"/>
              <a:t>) került hatalomra (1965). A </a:t>
            </a:r>
            <a:r>
              <a:rPr lang="hu-HU" dirty="0" smtClean="0"/>
              <a:t>román nacionalizmusra </a:t>
            </a:r>
            <a:r>
              <a:rPr lang="hu-HU" dirty="0"/>
              <a:t>építő kommunista diktátor idején sok </a:t>
            </a:r>
            <a:r>
              <a:rPr lang="hu-HU" dirty="0" smtClean="0"/>
              <a:t>magyar iskolát </a:t>
            </a:r>
            <a:r>
              <a:rPr lang="hu-HU" dirty="0"/>
              <a:t>bezártak és a kolozsvári magyar </a:t>
            </a:r>
            <a:r>
              <a:rPr lang="hu-HU" dirty="0" smtClean="0"/>
              <a:t>egyetemet beolvasztották </a:t>
            </a:r>
            <a:r>
              <a:rPr lang="hu-HU" dirty="0"/>
              <a:t>a románba. A magyarokat igyekeztek </a:t>
            </a:r>
            <a:r>
              <a:rPr lang="hu-HU" dirty="0" smtClean="0"/>
              <a:t>románok lakta </a:t>
            </a:r>
            <a:r>
              <a:rPr lang="hu-HU" dirty="0"/>
              <a:t>vidéken munkába állítani, míg a </a:t>
            </a:r>
            <a:r>
              <a:rPr lang="hu-HU" dirty="0" smtClean="0"/>
              <a:t>magyarok közé </a:t>
            </a:r>
            <a:r>
              <a:rPr lang="hu-HU" dirty="0"/>
              <a:t>(főleg a városokban) románokat telepítettek. A </a:t>
            </a:r>
            <a:r>
              <a:rPr lang="hu-HU" dirty="0" smtClean="0"/>
              <a:t>magyarokra nagyon </a:t>
            </a:r>
            <a:r>
              <a:rPr lang="hu-HU" dirty="0"/>
              <a:t>veszélyes településrendezési tervet (</a:t>
            </a:r>
            <a:r>
              <a:rPr lang="hu-HU" dirty="0" smtClean="0"/>
              <a:t>1988) azonban </a:t>
            </a:r>
            <a:r>
              <a:rPr lang="hu-HU" dirty="0"/>
              <a:t>már nem sikerült megvalósítani. A terv lényege, hogy a 3000-3500 lakosnál kisebb falvakat </a:t>
            </a:r>
            <a:r>
              <a:rPr lang="hu-HU" dirty="0" smtClean="0"/>
              <a:t>megszüntetik (falurombolás</a:t>
            </a:r>
            <a:r>
              <a:rPr lang="hu-HU" dirty="0"/>
              <a:t>), és </a:t>
            </a:r>
            <a:r>
              <a:rPr lang="hu-HU" dirty="0" err="1"/>
              <a:t>lakóikat</a:t>
            </a:r>
            <a:r>
              <a:rPr lang="hu-HU" dirty="0"/>
              <a:t> összetelepítik úgynevezett </a:t>
            </a:r>
            <a:r>
              <a:rPr lang="hu-HU" dirty="0" smtClean="0"/>
              <a:t>agráripari központokba</a:t>
            </a:r>
            <a:r>
              <a:rPr lang="hu-HU" dirty="0"/>
              <a:t>. Így akartak termőföldet nyerni és a munkaerőt </a:t>
            </a:r>
            <a:r>
              <a:rPr lang="hu-HU" dirty="0" smtClean="0"/>
              <a:t>egy helyre </a:t>
            </a:r>
            <a:r>
              <a:rPr lang="hu-HU" dirty="0" err="1"/>
              <a:t>összepontosítani</a:t>
            </a:r>
            <a:r>
              <a:rPr lang="hu-HU" dirty="0"/>
              <a:t>. A valódi cél azonban az volt, hogy az </a:t>
            </a:r>
            <a:r>
              <a:rPr lang="hu-HU" dirty="0" smtClean="0"/>
              <a:t>ellátás terén </a:t>
            </a:r>
            <a:r>
              <a:rPr lang="hu-HU" dirty="0"/>
              <a:t>az emberek még inkább rászoruljanak az államra, és az </a:t>
            </a:r>
            <a:r>
              <a:rPr lang="hu-HU" dirty="0" smtClean="0"/>
              <a:t>egy tömbben </a:t>
            </a:r>
            <a:r>
              <a:rPr lang="hu-HU" dirty="0"/>
              <a:t>lakó magyarságot széttelepítsék.</a:t>
            </a:r>
          </a:p>
          <a:p>
            <a:r>
              <a:rPr lang="hu-HU" dirty="0"/>
              <a:t>A legkevesebb joggal Kárpátalján rendelkezett a </a:t>
            </a:r>
            <a:r>
              <a:rPr lang="hu-HU" dirty="0" smtClean="0"/>
              <a:t>magyar közösség</a:t>
            </a:r>
            <a:r>
              <a:rPr lang="hu-HU" dirty="0"/>
              <a:t>, míg a legkedvezőbb helyzet a Délvidéken </a:t>
            </a:r>
            <a:r>
              <a:rPr lang="hu-HU" dirty="0" smtClean="0"/>
              <a:t>volt. Az </a:t>
            </a:r>
            <a:r>
              <a:rPr lang="hu-HU" dirty="0"/>
              <a:t>itteni magyarok széles körű nyelvi és kulturális </a:t>
            </a:r>
            <a:r>
              <a:rPr lang="hu-HU" dirty="0" smtClean="0"/>
              <a:t>jogokkal rendelkeztek </a:t>
            </a:r>
            <a:r>
              <a:rPr lang="hu-HU" dirty="0"/>
              <a:t>a jugoszláv államban, illetve a Szerbián </a:t>
            </a:r>
            <a:r>
              <a:rPr lang="hu-HU" dirty="0" smtClean="0"/>
              <a:t>belüli Vajdaságban</a:t>
            </a:r>
            <a:r>
              <a:rPr lang="hu-HU" dirty="0"/>
              <a:t>. </a:t>
            </a:r>
            <a:r>
              <a:rPr lang="hu-HU" dirty="0" smtClean="0"/>
              <a:t>A beolvasztás </a:t>
            </a:r>
            <a:r>
              <a:rPr lang="hu-HU" dirty="0"/>
              <a:t>a legeredményesebb az </a:t>
            </a:r>
            <a:r>
              <a:rPr lang="hu-HU" dirty="0" smtClean="0"/>
              <a:t>ausztriai Burgenlandban </a:t>
            </a:r>
            <a:r>
              <a:rPr lang="hu-HU" dirty="0"/>
              <a:t>(Őrvidék vagy Várvidék) volt, ahol </a:t>
            </a:r>
            <a:r>
              <a:rPr lang="hu-HU" dirty="0" smtClean="0"/>
              <a:t>ma már </a:t>
            </a:r>
            <a:r>
              <a:rPr lang="hu-HU" dirty="0"/>
              <a:t>szinte csak </a:t>
            </a:r>
            <a:r>
              <a:rPr lang="hu-HU" dirty="0" smtClean="0"/>
              <a:t>szórványmagyarság </a:t>
            </a:r>
            <a:r>
              <a:rPr lang="hu-HU" dirty="0"/>
              <a:t>található. Velük a </a:t>
            </a:r>
            <a:r>
              <a:rPr lang="hu-HU" dirty="0" smtClean="0"/>
              <a:t>Kádár-korszakban </a:t>
            </a:r>
            <a:r>
              <a:rPr lang="hu-HU" dirty="0"/>
              <a:t>szinte minden kapcsolat megszakadt, </a:t>
            </a:r>
            <a:r>
              <a:rPr lang="hu-HU" dirty="0" smtClean="0"/>
              <a:t>hiszen a </a:t>
            </a:r>
            <a:r>
              <a:rPr lang="hu-HU" dirty="0"/>
              <a:t>vasfüggöny túloldalán éltek.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601567"/>
              </p:ext>
            </p:extLst>
          </p:nvPr>
        </p:nvGraphicFramePr>
        <p:xfrm>
          <a:off x="174322" y="5291669"/>
          <a:ext cx="11732128" cy="1542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032">
                  <a:extLst>
                    <a:ext uri="{9D8B030D-6E8A-4147-A177-3AD203B41FA5}">
                      <a16:colId xmlns:a16="http://schemas.microsoft.com/office/drawing/2014/main" val="1613136833"/>
                    </a:ext>
                  </a:extLst>
                </a:gridCol>
                <a:gridCol w="2933032">
                  <a:extLst>
                    <a:ext uri="{9D8B030D-6E8A-4147-A177-3AD203B41FA5}">
                      <a16:colId xmlns:a16="http://schemas.microsoft.com/office/drawing/2014/main" val="287526"/>
                    </a:ext>
                  </a:extLst>
                </a:gridCol>
                <a:gridCol w="2933032">
                  <a:extLst>
                    <a:ext uri="{9D8B030D-6E8A-4147-A177-3AD203B41FA5}">
                      <a16:colId xmlns:a16="http://schemas.microsoft.com/office/drawing/2014/main" val="1888920908"/>
                    </a:ext>
                  </a:extLst>
                </a:gridCol>
                <a:gridCol w="2933032">
                  <a:extLst>
                    <a:ext uri="{9D8B030D-6E8A-4147-A177-3AD203B41FA5}">
                      <a16:colId xmlns:a16="http://schemas.microsoft.com/office/drawing/2014/main" val="2141909501"/>
                    </a:ext>
                  </a:extLst>
                </a:gridCol>
              </a:tblGrid>
              <a:tr h="326706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828290"/>
                  </a:ext>
                </a:extLst>
              </a:tr>
              <a:tr h="117700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782095"/>
                  </a:ext>
                </a:extLst>
              </a:tr>
            </a:tbl>
          </a:graphicData>
        </a:graphic>
      </p:graphicFrame>
      <p:sp>
        <p:nvSpPr>
          <p:cNvPr id="11" name="Téglalap 10"/>
          <p:cNvSpPr/>
          <p:nvPr/>
        </p:nvSpPr>
        <p:spPr>
          <a:xfrm>
            <a:off x="144544" y="5710535"/>
            <a:ext cx="2862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Magyar iskolák felszámolása</a:t>
            </a:r>
          </a:p>
          <a:p>
            <a:r>
              <a:rPr lang="hu-HU" dirty="0"/>
              <a:t>Közigazgatás átalakítása</a:t>
            </a:r>
          </a:p>
          <a:p>
            <a:r>
              <a:rPr lang="hu-HU" dirty="0"/>
              <a:t>Települések összevonása</a:t>
            </a:r>
          </a:p>
        </p:txBody>
      </p:sp>
      <p:sp>
        <p:nvSpPr>
          <p:cNvPr id="12" name="Téglalap 11"/>
          <p:cNvSpPr/>
          <p:nvPr/>
        </p:nvSpPr>
        <p:spPr>
          <a:xfrm>
            <a:off x="557429" y="5261670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Csehszlovákia</a:t>
            </a:r>
          </a:p>
        </p:txBody>
      </p:sp>
      <p:sp>
        <p:nvSpPr>
          <p:cNvPr id="13" name="Téglalap 12"/>
          <p:cNvSpPr/>
          <p:nvPr/>
        </p:nvSpPr>
        <p:spPr>
          <a:xfrm>
            <a:off x="3924369" y="5272668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Románia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6488460" y="5272668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Ausztria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9193952" y="5282096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Ukrajna - Jugoszlávia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6149419" y="5748243"/>
            <a:ext cx="2061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Burgenland</a:t>
            </a:r>
          </a:p>
          <a:p>
            <a:r>
              <a:rPr lang="hu-HU" dirty="0"/>
              <a:t>Beolvadás</a:t>
            </a:r>
          </a:p>
          <a:p>
            <a:r>
              <a:rPr lang="hu-HU" dirty="0"/>
              <a:t>Szórványmagyarság</a:t>
            </a:r>
          </a:p>
        </p:txBody>
      </p:sp>
      <p:sp>
        <p:nvSpPr>
          <p:cNvPr id="20" name="Téglalap 19"/>
          <p:cNvSpPr/>
          <p:nvPr/>
        </p:nvSpPr>
        <p:spPr>
          <a:xfrm>
            <a:off x="3132841" y="5657671"/>
            <a:ext cx="28814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Magyar Autonóm Tartomány</a:t>
            </a:r>
          </a:p>
          <a:p>
            <a:r>
              <a:rPr lang="hu-HU" dirty="0" err="1"/>
              <a:t>Ceausescu</a:t>
            </a:r>
            <a:r>
              <a:rPr lang="hu-HU" dirty="0"/>
              <a:t> – falurombolás</a:t>
            </a:r>
          </a:p>
          <a:p>
            <a:r>
              <a:rPr lang="hu-HU" dirty="0"/>
              <a:t>Iskola-, egyetembezárások,</a:t>
            </a:r>
          </a:p>
          <a:p>
            <a:r>
              <a:rPr lang="hu-HU" dirty="0"/>
              <a:t>Románok betelepítése</a:t>
            </a:r>
          </a:p>
        </p:txBody>
      </p:sp>
      <p:sp>
        <p:nvSpPr>
          <p:cNvPr id="21" name="Téglalap 20"/>
          <p:cNvSpPr/>
          <p:nvPr/>
        </p:nvSpPr>
        <p:spPr>
          <a:xfrm>
            <a:off x="8883193" y="5587987"/>
            <a:ext cx="241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Kárpátalja – Ukrajna </a:t>
            </a:r>
            <a:endParaRPr lang="hu-HU" dirty="0" smtClean="0"/>
          </a:p>
          <a:p>
            <a:r>
              <a:rPr lang="hu-HU" dirty="0" smtClean="0"/>
              <a:t>legkevesebb </a:t>
            </a:r>
            <a:r>
              <a:rPr lang="hu-HU" dirty="0"/>
              <a:t>jog</a:t>
            </a:r>
          </a:p>
          <a:p>
            <a:r>
              <a:rPr lang="hu-HU" dirty="0"/>
              <a:t>Délvidék - Jugoszlávia</a:t>
            </a:r>
          </a:p>
          <a:p>
            <a:r>
              <a:rPr lang="hu-HU" dirty="0"/>
              <a:t>Nyelvi, kulturális jogok</a:t>
            </a:r>
          </a:p>
        </p:txBody>
      </p:sp>
    </p:spTree>
    <p:extLst>
      <p:ext uri="{BB962C8B-B14F-4D97-AF65-F5344CB8AC3E}">
        <p14:creationId xmlns:p14="http://schemas.microsoft.com/office/powerpoint/2010/main" val="140277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357162" y="0"/>
            <a:ext cx="1057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határon és Kárpát medencén túli magyarság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407" y="609598"/>
            <a:ext cx="1204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3</a:t>
            </a:r>
            <a:r>
              <a:rPr lang="hu-HU" b="1" dirty="0" smtClean="0">
                <a:solidFill>
                  <a:srgbClr val="002060"/>
                </a:solidFill>
              </a:rPr>
              <a:t>. Hogyan változik a helyzet a rendszerváltás után! 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Válaszért a képre!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515438" y="1008668"/>
            <a:ext cx="161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Duna Televízió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095339" y="3102989"/>
            <a:ext cx="316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Státusz(Kedveszmény)törvény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422741" y="3951402"/>
            <a:ext cx="222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Magyar igazolvány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460450" y="2198017"/>
            <a:ext cx="202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Honosítási törvény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677265" y="3536623"/>
            <a:ext cx="161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Szavazati jog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867319" y="1368458"/>
            <a:ext cx="525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Határon túli magyarok pártalapítása (RMDSZ, MKP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517010" y="2678781"/>
            <a:ext cx="173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Délszláv háború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432169" y="1773811"/>
            <a:ext cx="215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Ukrán nyelvtörvény</a:t>
            </a:r>
            <a:endParaRPr lang="hu-HU" dirty="0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00" y="1069206"/>
            <a:ext cx="1538042" cy="769021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4753"/>
            <a:ext cx="2224627" cy="1112314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42" y="3193329"/>
            <a:ext cx="1835379" cy="1345011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48175"/>
            <a:ext cx="2628900" cy="1743075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0348" y="745159"/>
            <a:ext cx="1597549" cy="1692815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4646" y="2819352"/>
            <a:ext cx="1461205" cy="1461205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1894" y="4833496"/>
            <a:ext cx="2466975" cy="184785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8806" y="5017858"/>
            <a:ext cx="2628900" cy="1743075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43462" y="3077311"/>
            <a:ext cx="2173124" cy="1036413"/>
          </a:xfrm>
          <a:prstGeom prst="rect">
            <a:avLst/>
          </a:prstGeom>
        </p:spPr>
      </p:pic>
      <p:cxnSp>
        <p:nvCxnSpPr>
          <p:cNvPr id="29" name="Egyenes összekötő nyíllal 28"/>
          <p:cNvCxnSpPr>
            <a:stCxn id="19" idx="3"/>
            <a:endCxn id="11" idx="1"/>
          </p:cNvCxnSpPr>
          <p:nvPr/>
        </p:nvCxnSpPr>
        <p:spPr>
          <a:xfrm flipV="1">
            <a:off x="1679542" y="1193334"/>
            <a:ext cx="2835896" cy="26038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stCxn id="24" idx="1"/>
          </p:cNvCxnSpPr>
          <p:nvPr/>
        </p:nvCxnSpPr>
        <p:spPr>
          <a:xfrm flipH="1" flipV="1">
            <a:off x="6578221" y="1733266"/>
            <a:ext cx="1896425" cy="18166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zögletes összekötő 32"/>
          <p:cNvCxnSpPr>
            <a:stCxn id="26" idx="3"/>
            <a:endCxn id="18" idx="3"/>
          </p:cNvCxnSpPr>
          <p:nvPr/>
        </p:nvCxnSpPr>
        <p:spPr>
          <a:xfrm flipH="1" flipV="1">
            <a:off x="6589337" y="1958477"/>
            <a:ext cx="208369" cy="3930919"/>
          </a:xfrm>
          <a:prstGeom prst="bentConnector3">
            <a:avLst>
              <a:gd name="adj1" fmla="val -109709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>
            <a:stCxn id="22" idx="3"/>
            <a:endCxn id="14" idx="1"/>
          </p:cNvCxnSpPr>
          <p:nvPr/>
        </p:nvCxnSpPr>
        <p:spPr>
          <a:xfrm flipV="1">
            <a:off x="2628900" y="2382683"/>
            <a:ext cx="1831550" cy="333703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>
            <a:stCxn id="20" idx="3"/>
            <a:endCxn id="12" idx="1"/>
          </p:cNvCxnSpPr>
          <p:nvPr/>
        </p:nvCxnSpPr>
        <p:spPr>
          <a:xfrm>
            <a:off x="2224627" y="2520910"/>
            <a:ext cx="1870712" cy="76674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>
            <a:stCxn id="21" idx="3"/>
            <a:endCxn id="13" idx="1"/>
          </p:cNvCxnSpPr>
          <p:nvPr/>
        </p:nvCxnSpPr>
        <p:spPr>
          <a:xfrm>
            <a:off x="1941921" y="3865835"/>
            <a:ext cx="2480820" cy="27023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>
            <a:stCxn id="23" idx="1"/>
            <a:endCxn id="15" idx="3"/>
          </p:cNvCxnSpPr>
          <p:nvPr/>
        </p:nvCxnSpPr>
        <p:spPr>
          <a:xfrm flipH="1">
            <a:off x="6289249" y="1591567"/>
            <a:ext cx="3331099" cy="21297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nyíllal 46"/>
          <p:cNvCxnSpPr>
            <a:stCxn id="17" idx="3"/>
            <a:endCxn id="25" idx="0"/>
          </p:cNvCxnSpPr>
          <p:nvPr/>
        </p:nvCxnSpPr>
        <p:spPr>
          <a:xfrm>
            <a:off x="6250676" y="2863447"/>
            <a:ext cx="3144706" cy="197004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357162" y="0"/>
            <a:ext cx="1057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határon és Kárpát medencén túli magyarság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407" y="609598"/>
            <a:ext cx="1204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4. Mennyire becsülik a világ magyarságának számát? 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Válaszért a képre, illetve a szövegre!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" y="1068109"/>
            <a:ext cx="7840219" cy="5226813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8191097" y="2541066"/>
            <a:ext cx="378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Kivándorlási hullámok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988965" y="3070457"/>
            <a:ext cx="3965608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19-20 század fordulója (s kitántorgott Amerikába másfél millió emberünk)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Trianon után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Második világháború (előtt, alatt, után)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1956-os forradalom leverése után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Kádár korszakban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Európai Unióhoz csatlakozást követő külföldi munkavállalás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979343" y="1049153"/>
            <a:ext cx="4090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világ magyarságának a számát beleértve  az anyaország, a Kárpát medencei magyar és  az azon túli népességet: kb. 15,-16 millióra becsülik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834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. egyéni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1030</Words>
  <Application>Microsoft Office PowerPoint</Application>
  <PresentationFormat>Szélesvásznú</PresentationFormat>
  <Paragraphs>142</Paragraphs>
  <Slides>10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Comic Sans MS</vt:lpstr>
      <vt:lpstr>Times New Roman</vt:lpstr>
      <vt:lpstr>Office-téma</vt:lpstr>
      <vt:lpstr>A magyarországi nemzetiségek A határon túli magyarság sorsa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történelem kezdete</dc:title>
  <dc:creator>Maczko András</dc:creator>
  <cp:lastModifiedBy>Maczko András</cp:lastModifiedBy>
  <cp:revision>208</cp:revision>
  <dcterms:created xsi:type="dcterms:W3CDTF">2018-08-20T12:49:51Z</dcterms:created>
  <dcterms:modified xsi:type="dcterms:W3CDTF">2020-03-25T15:56:43Z</dcterms:modified>
</cp:coreProperties>
</file>