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5" r:id="rId7"/>
    <p:sldId id="294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D2DEEF"/>
    <a:srgbClr val="DCC5B1"/>
    <a:srgbClr val="FF33CC"/>
    <a:srgbClr val="FF3399"/>
    <a:srgbClr val="323264"/>
    <a:srgbClr val="963232"/>
    <a:srgbClr val="32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tortenelem_8/lecke_06_043" TargetMode="External"/><Relationship Id="rId2" Type="http://schemas.openxmlformats.org/officeDocument/2006/relationships/hyperlink" Target="https://www.nkp.hu/tankonyv/tortenelem_8/lecke_06_04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tortenelem_8/lecke_06_04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tatas.hu/pub_bin/dload/kozoktatas/pok/Gyor/diakjogok.pdf" TargetMode="External"/><Relationship Id="rId2" Type="http://schemas.openxmlformats.org/officeDocument/2006/relationships/hyperlink" Target="https://unicef.hu/wp-content/uploads/2019/05/gyermekjogi-egyezmeny-gyereknyelven-2019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vt-pecs.sulinet.hu/images/documents/tvt_hazirend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nkp.hu/tankonyv/tortenelem_8/lecke_06_04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486292" y="1649691"/>
            <a:ext cx="9144000" cy="194511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Parlamentáris demokrácia működése</a:t>
            </a:r>
            <a:b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gyermekek és tanulók jogai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22828"/>
          </a:xfrm>
        </p:spPr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8.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FI-504010801/1</a:t>
            </a:r>
          </a:p>
          <a:p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3" name="Téglalap 2">
            <a:hlinkClick r:id="rId2"/>
          </p:cNvPr>
          <p:cNvSpPr/>
          <p:nvPr/>
        </p:nvSpPr>
        <p:spPr>
          <a:xfrm>
            <a:off x="5046698" y="680145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" name="Téglalap 4">
            <a:hlinkClick r:id="rId3"/>
          </p:cNvPr>
          <p:cNvSpPr/>
          <p:nvPr/>
        </p:nvSpPr>
        <p:spPr>
          <a:xfrm>
            <a:off x="4972045" y="4451437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5130" y="627491"/>
            <a:ext cx="1188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Párosítsa  a kormány feladatát  a képekhez!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Parlamentáris demokrácia működése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8" y="1091045"/>
            <a:ext cx="11169861" cy="440459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86357" y="1889952"/>
            <a:ext cx="1089891" cy="369332"/>
          </a:xfrm>
          <a:prstGeom prst="rect">
            <a:avLst/>
          </a:prstGeom>
          <a:solidFill>
            <a:srgbClr val="DCC5B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szélsőbal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520412" y="1706022"/>
            <a:ext cx="1089891" cy="369332"/>
          </a:xfrm>
          <a:prstGeom prst="rect">
            <a:avLst/>
          </a:prstGeom>
          <a:solidFill>
            <a:srgbClr val="DCC5B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baloldal</a:t>
            </a:r>
            <a:endParaRPr lang="hu-HU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517377" y="2326132"/>
            <a:ext cx="1089891" cy="369332"/>
          </a:xfrm>
          <a:prstGeom prst="rect">
            <a:avLst/>
          </a:prstGeom>
          <a:solidFill>
            <a:srgbClr val="DCC5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zöldek</a:t>
            </a:r>
            <a:endParaRPr lang="hu-HU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316718" y="2315621"/>
            <a:ext cx="1224455" cy="369332"/>
          </a:xfrm>
          <a:prstGeom prst="rect">
            <a:avLst/>
          </a:prstGeom>
          <a:solidFill>
            <a:srgbClr val="DCC5B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liberálisok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132937" y="1600917"/>
            <a:ext cx="1126677" cy="369332"/>
          </a:xfrm>
          <a:prstGeom prst="rect">
            <a:avLst/>
          </a:prstGeom>
          <a:solidFill>
            <a:srgbClr val="DCC5B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jobboldal</a:t>
            </a:r>
            <a:endParaRPr lang="hu-HU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9690538" y="1905720"/>
            <a:ext cx="1818290" cy="615553"/>
          </a:xfrm>
          <a:prstGeom prst="rect">
            <a:avLst/>
          </a:prstGeom>
          <a:solidFill>
            <a:srgbClr val="DCC5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700" b="1" dirty="0" smtClean="0"/>
              <a:t>Szélsőjobb</a:t>
            </a:r>
          </a:p>
          <a:p>
            <a:pPr algn="ctr"/>
            <a:r>
              <a:rPr lang="hu-HU" sz="1700" b="1" dirty="0"/>
              <a:t>n</a:t>
            </a:r>
            <a:r>
              <a:rPr lang="hu-HU" sz="1700" b="1" dirty="0" smtClean="0"/>
              <a:t>emzeti radikális</a:t>
            </a:r>
            <a:endParaRPr lang="hu-HU" sz="17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722070" y="5496911"/>
            <a:ext cx="172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 Hazánk Mozgalom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46993" y="6132785"/>
            <a:ext cx="192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Magyarországi Munkáspárt 2006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52399" y="5523187"/>
            <a:ext cx="205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 Munkáspárt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9737833" y="6138096"/>
            <a:ext cx="173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Jobbik Magyarországért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7893268" y="5475889"/>
            <a:ext cx="159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FIDESZ MPP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7835461" y="5880536"/>
            <a:ext cx="159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KDNP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2664373" y="5502165"/>
            <a:ext cx="898635" cy="38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MSZP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2648608" y="5917324"/>
            <a:ext cx="898635" cy="38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DK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4435366" y="5549462"/>
            <a:ext cx="898635" cy="38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LMP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6316718" y="5528441"/>
            <a:ext cx="898635" cy="38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MLP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8145518" y="6353503"/>
            <a:ext cx="121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Ú</a:t>
            </a:r>
            <a:r>
              <a:rPr lang="hu-HU" dirty="0" smtClean="0"/>
              <a:t>j Kezdet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255257" y="6089789"/>
            <a:ext cx="112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Párbeszéd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10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00568"/>
              </p:ext>
            </p:extLst>
          </p:nvPr>
        </p:nvGraphicFramePr>
        <p:xfrm>
          <a:off x="0" y="1163006"/>
          <a:ext cx="12192000" cy="502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331431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51236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513120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006419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19228647"/>
                    </a:ext>
                  </a:extLst>
                </a:gridCol>
                <a:gridCol w="1161448">
                  <a:extLst>
                    <a:ext uri="{9D8B030D-6E8A-4147-A177-3AD203B41FA5}">
                      <a16:colId xmlns:a16="http://schemas.microsoft.com/office/drawing/2014/main" val="1550524441"/>
                    </a:ext>
                  </a:extLst>
                </a:gridCol>
                <a:gridCol w="1276952">
                  <a:extLst>
                    <a:ext uri="{9D8B030D-6E8A-4147-A177-3AD203B41FA5}">
                      <a16:colId xmlns:a16="http://schemas.microsoft.com/office/drawing/2014/main" val="37883065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301250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491147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65453149"/>
                    </a:ext>
                  </a:extLst>
                </a:gridCol>
              </a:tblGrid>
              <a:tr h="108208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291995"/>
                  </a:ext>
                </a:extLst>
              </a:tr>
              <a:tr h="2196004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2155486"/>
                  </a:ext>
                </a:extLst>
              </a:tr>
              <a:tr h="174794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41987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5130" y="627491"/>
            <a:ext cx="1188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Keresse meg a parlamenti pártok  nevét és vezetőit!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Parlamentáris demokrácia működése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14885" b="13992"/>
          <a:stretch/>
        </p:blipFill>
        <p:spPr>
          <a:xfrm>
            <a:off x="3697860" y="1283854"/>
            <a:ext cx="1012929" cy="7204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214" y="1292943"/>
            <a:ext cx="822186" cy="8221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313" y="1265382"/>
            <a:ext cx="849746" cy="84974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l="9057" t="21448" r="9919" b="22526"/>
          <a:stretch/>
        </p:blipFill>
        <p:spPr>
          <a:xfrm>
            <a:off x="8589818" y="1283855"/>
            <a:ext cx="1055217" cy="72967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161" y="1267544"/>
            <a:ext cx="849893" cy="84989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072" y="1314738"/>
            <a:ext cx="1101148" cy="75856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2419" y="1272020"/>
            <a:ext cx="804574" cy="81539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5616" y="1322101"/>
            <a:ext cx="1027111" cy="56985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5856" y="1363952"/>
            <a:ext cx="1216144" cy="42790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820" y="1258312"/>
            <a:ext cx="856816" cy="856816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19250" y="2339557"/>
            <a:ext cx="12031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D2DEEF"/>
                </a:solidFill>
              </a:rPr>
              <a:t>Fiatal </a:t>
            </a:r>
            <a:r>
              <a:rPr lang="hu-HU" dirty="0" err="1">
                <a:solidFill>
                  <a:srgbClr val="D2DEEF"/>
                </a:solidFill>
              </a:rPr>
              <a:t>Demokra</a:t>
            </a:r>
            <a:r>
              <a:rPr lang="hu-HU" dirty="0">
                <a:solidFill>
                  <a:srgbClr val="D2DEEF"/>
                </a:solidFill>
              </a:rPr>
              <a:t>-ták </a:t>
            </a:r>
            <a:r>
              <a:rPr lang="hu-HU" dirty="0" err="1">
                <a:solidFill>
                  <a:srgbClr val="D2DEEF"/>
                </a:solidFill>
              </a:rPr>
              <a:t>Szö-vetsége</a:t>
            </a:r>
            <a:r>
              <a:rPr lang="hu-HU" dirty="0">
                <a:solidFill>
                  <a:srgbClr val="D2DEEF"/>
                </a:solidFill>
              </a:rPr>
              <a:t> Magyar Polgári Szövetség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232037" y="2772075"/>
            <a:ext cx="1174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D2DEEF"/>
                </a:solidFill>
              </a:rPr>
              <a:t>Keresz-tényde-mokrata</a:t>
            </a:r>
            <a:r>
              <a:rPr lang="hu-HU" dirty="0" smtClean="0">
                <a:solidFill>
                  <a:srgbClr val="D2DEEF"/>
                </a:solidFill>
              </a:rPr>
              <a:t> Néppárt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43213" y="2674219"/>
            <a:ext cx="1174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Jobbik Magyar-országért Mozgalom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694496" y="2837848"/>
            <a:ext cx="1174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Magyar Szocialista Párt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897655" y="2760846"/>
            <a:ext cx="1174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Párbeszéd Magyar-országért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081562" y="2876349"/>
            <a:ext cx="1174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D2DEEF"/>
                </a:solidFill>
              </a:rPr>
              <a:t>Demokra-tikus</a:t>
            </a:r>
            <a:r>
              <a:rPr lang="hu-HU" dirty="0" smtClean="0">
                <a:solidFill>
                  <a:srgbClr val="D2DEEF"/>
                </a:solidFill>
              </a:rPr>
              <a:t> </a:t>
            </a:r>
            <a:r>
              <a:rPr lang="hu-HU" dirty="0" err="1" smtClean="0">
                <a:solidFill>
                  <a:srgbClr val="D2DEEF"/>
                </a:solidFill>
              </a:rPr>
              <a:t>Koa-líció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284720" y="3030354"/>
            <a:ext cx="117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Lehet Más a Politika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526379" y="2828223"/>
            <a:ext cx="1174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Mi Hazánk Mozgalom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9758415" y="2760846"/>
            <a:ext cx="1174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D2DEEF"/>
                </a:solidFill>
              </a:rPr>
              <a:t>Magyar Liberális Párt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1017718" y="3097730"/>
            <a:ext cx="1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D2DEEF"/>
                </a:solidFill>
              </a:rPr>
              <a:t>Új Kezdet </a:t>
            </a:r>
            <a:endParaRPr lang="hu-HU" dirty="0">
              <a:solidFill>
                <a:srgbClr val="D2DEEF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" y="4793384"/>
            <a:ext cx="12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Orbán Viktor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212787" y="4793383"/>
            <a:ext cx="12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Semjén Zsolt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435193" y="4793385"/>
            <a:ext cx="12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Jakab Péter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660478" y="4791302"/>
            <a:ext cx="12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Tóth Bertalan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4889933" y="4787429"/>
            <a:ext cx="122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Szabó Tímea Karácsony Gergely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6071459" y="4784458"/>
            <a:ext cx="12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Gyurcsány Ferenc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7305578" y="4783759"/>
            <a:ext cx="122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EAEFF7"/>
                </a:solidFill>
              </a:rPr>
              <a:t>Kendernay</a:t>
            </a:r>
            <a:r>
              <a:rPr lang="hu-HU" dirty="0" smtClean="0">
                <a:solidFill>
                  <a:srgbClr val="EAEFF7"/>
                </a:solidFill>
              </a:rPr>
              <a:t> János </a:t>
            </a:r>
            <a:r>
              <a:rPr lang="hu-HU" dirty="0" err="1" smtClean="0">
                <a:solidFill>
                  <a:srgbClr val="EAEFF7"/>
                </a:solidFill>
              </a:rPr>
              <a:t>Schmuck</a:t>
            </a:r>
            <a:r>
              <a:rPr lang="hu-HU" dirty="0" smtClean="0">
                <a:solidFill>
                  <a:srgbClr val="EAEFF7"/>
                </a:solidFill>
              </a:rPr>
              <a:t> Erzsébet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8527989" y="4774136"/>
            <a:ext cx="12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EAEFF7"/>
                </a:solidFill>
              </a:rPr>
              <a:t>Toroczkai</a:t>
            </a:r>
            <a:r>
              <a:rPr lang="hu-HU" dirty="0" smtClean="0">
                <a:solidFill>
                  <a:srgbClr val="EAEFF7"/>
                </a:solidFill>
              </a:rPr>
              <a:t> László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9750393" y="4764513"/>
            <a:ext cx="122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EAEFF7"/>
                </a:solidFill>
              </a:rPr>
              <a:t>Bősz Anett</a:t>
            </a:r>
            <a:endParaRPr lang="hu-HU" dirty="0">
              <a:solidFill>
                <a:srgbClr val="EAEFF7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10969592" y="4764506"/>
            <a:ext cx="122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EAEFF7"/>
                </a:solidFill>
              </a:rPr>
              <a:t>Gémesi</a:t>
            </a:r>
            <a:r>
              <a:rPr lang="hu-HU" dirty="0" smtClean="0">
                <a:solidFill>
                  <a:srgbClr val="EAEFF7"/>
                </a:solidFill>
              </a:rPr>
              <a:t> György </a:t>
            </a:r>
            <a:r>
              <a:rPr lang="hu-HU" dirty="0" err="1" smtClean="0">
                <a:solidFill>
                  <a:srgbClr val="EAEFF7"/>
                </a:solidFill>
              </a:rPr>
              <a:t>Hohn</a:t>
            </a:r>
            <a:r>
              <a:rPr lang="hu-HU" dirty="0" smtClean="0">
                <a:solidFill>
                  <a:srgbClr val="EAEFF7"/>
                </a:solidFill>
              </a:rPr>
              <a:t> Krisztina</a:t>
            </a:r>
            <a:endParaRPr lang="hu-HU" dirty="0">
              <a:solidFill>
                <a:srgbClr val="EAE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5130" y="627491"/>
            <a:ext cx="899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3</a:t>
            </a:r>
            <a:r>
              <a:rPr lang="hu-HU" sz="2400" b="1" dirty="0" smtClean="0">
                <a:solidFill>
                  <a:srgbClr val="002060"/>
                </a:solidFill>
              </a:rPr>
              <a:t>. Mutassa be saját szavaival a népszavazás intézményét! 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Parlamentáris demokrácia működése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2" y="1206366"/>
            <a:ext cx="11148813" cy="499628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30713" y="6266291"/>
            <a:ext cx="761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4</a:t>
            </a:r>
            <a:r>
              <a:rPr lang="hu-HU" sz="2400" b="1" dirty="0" smtClean="0">
                <a:solidFill>
                  <a:srgbClr val="002060"/>
                </a:solidFill>
              </a:rPr>
              <a:t>. </a:t>
            </a:r>
            <a:r>
              <a:rPr lang="hu-HU" sz="2400" b="1" dirty="0" smtClean="0">
                <a:solidFill>
                  <a:srgbClr val="002060"/>
                </a:solidFill>
              </a:rPr>
              <a:t>Készítse el az okostankönyv 2.</a:t>
            </a:r>
            <a:r>
              <a:rPr lang="hu-HU" sz="2400" b="1" dirty="0">
                <a:solidFill>
                  <a:srgbClr val="002060"/>
                </a:solidFill>
              </a:rPr>
              <a:t> feladatát</a:t>
            </a:r>
            <a:r>
              <a:rPr lang="hu-HU" sz="2400" b="1" dirty="0" smtClean="0">
                <a:solidFill>
                  <a:srgbClr val="002060"/>
                </a:solidFill>
              </a:rPr>
              <a:t> - Igaz-Hamis</a:t>
            </a:r>
            <a:r>
              <a:rPr lang="hu-HU" sz="2400" b="1" dirty="0" smtClean="0">
                <a:solidFill>
                  <a:srgbClr val="002060"/>
                </a:solidFill>
              </a:rPr>
              <a:t>! 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8336653" y="6260813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ábláza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93219"/>
              </p:ext>
            </p:extLst>
          </p:nvPr>
        </p:nvGraphicFramePr>
        <p:xfrm>
          <a:off x="277091" y="3666065"/>
          <a:ext cx="352829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836">
                  <a:extLst>
                    <a:ext uri="{9D8B030D-6E8A-4147-A177-3AD203B41FA5}">
                      <a16:colId xmlns:a16="http://schemas.microsoft.com/office/drawing/2014/main" val="3797975010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618878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0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21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45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965083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5130" y="627491"/>
            <a:ext cx="1188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Párosítsa az ember fejlődési szakaszait!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betűre!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Gyermekek és tanulók jogai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52682"/>
              </p:ext>
            </p:extLst>
          </p:nvPr>
        </p:nvGraphicFramePr>
        <p:xfrm>
          <a:off x="184732" y="1505524"/>
          <a:ext cx="11896436" cy="1453501"/>
        </p:xfrm>
        <a:graphic>
          <a:graphicData uri="http://schemas.openxmlformats.org/drawingml/2006/table">
            <a:tbl>
              <a:tblPr/>
              <a:tblGrid>
                <a:gridCol w="691652">
                  <a:extLst>
                    <a:ext uri="{9D8B030D-6E8A-4147-A177-3AD203B41FA5}">
                      <a16:colId xmlns:a16="http://schemas.microsoft.com/office/drawing/2014/main" val="170641798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1034588554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1564422430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2461887423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4114288283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2548667647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2956516881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4099880541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1230552729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3419890061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3174699719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3393569891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765289857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306961513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2830720192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2806801514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3806355345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430443905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206990737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3012152452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12286985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1357109416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1724660498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3222281143"/>
                    </a:ext>
                  </a:extLst>
                </a:gridCol>
                <a:gridCol w="466866">
                  <a:extLst>
                    <a:ext uri="{9D8B030D-6E8A-4147-A177-3AD203B41FA5}">
                      <a16:colId xmlns:a16="http://schemas.microsoft.com/office/drawing/2014/main" val="832293828"/>
                    </a:ext>
                  </a:extLst>
                </a:gridCol>
              </a:tblGrid>
              <a:tr h="294766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944459"/>
                  </a:ext>
                </a:extLst>
              </a:tr>
              <a:tr h="294766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78671"/>
                  </a:ext>
                </a:extLst>
              </a:tr>
              <a:tr h="294766"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909675"/>
                  </a:ext>
                </a:extLst>
              </a:tr>
              <a:tr h="569203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Cselekvőképtelen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Korlátozottan</a:t>
                      </a:r>
                      <a:b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cselekvőképes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Cselekvőképes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154670"/>
                  </a:ext>
                </a:extLst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2087418" y="2967335"/>
            <a:ext cx="10104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természetes személynek azt a képességét </a:t>
            </a:r>
            <a:r>
              <a:rPr lang="hu-HU" dirty="0" smtClean="0"/>
              <a:t>értjük alatta, </a:t>
            </a:r>
            <a:r>
              <a:rPr lang="hu-HU" dirty="0"/>
              <a:t>hogy cselekedeteivel jogokat és kötelezettségeket szerezhet magának és másoknak.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77092" y="1108361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A: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85274" y="1112978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B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193637" y="1131452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C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846947" y="1122216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377710" y="1131451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072255" y="1122215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09417" y="3662213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A:</a:t>
            </a:r>
            <a:endParaRPr lang="hu-HU" b="1" dirty="0"/>
          </a:p>
        </p:txBody>
      </p:sp>
      <p:sp>
        <p:nvSpPr>
          <p:cNvPr id="17" name="Téglalap 16"/>
          <p:cNvSpPr/>
          <p:nvPr/>
        </p:nvSpPr>
        <p:spPr>
          <a:xfrm>
            <a:off x="93693" y="2958007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Cselekvőképesség: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95563" y="4027049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B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04802" y="4396505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C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04800" y="4784433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04801" y="5163125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14038" y="5523344"/>
            <a:ext cx="4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589687" y="6488668"/>
            <a:ext cx="2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Újszülöttkor, csecsemőkor 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132092" y="6008573"/>
            <a:ext cx="149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Kisgyerekkor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297073" y="6488668"/>
            <a:ext cx="124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Óvodáskor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575034" y="6015703"/>
            <a:ext cx="148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Kisiskoláskor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0" y="6488668"/>
            <a:ext cx="126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Serdülőkor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0" y="6016536"/>
            <a:ext cx="1057563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Fiatalkor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959364" y="3586153"/>
            <a:ext cx="343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Gyermekek jogai 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églalap 30">
            <a:hlinkClick r:id="rId2"/>
          </p:cNvPr>
          <p:cNvSpPr/>
          <p:nvPr/>
        </p:nvSpPr>
        <p:spPr>
          <a:xfrm>
            <a:off x="10068910" y="4235669"/>
            <a:ext cx="1114097" cy="4624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LINK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2" name="Téglalap 31">
            <a:hlinkClick r:id="rId3"/>
          </p:cNvPr>
          <p:cNvSpPr/>
          <p:nvPr/>
        </p:nvSpPr>
        <p:spPr>
          <a:xfrm>
            <a:off x="10095186" y="4850525"/>
            <a:ext cx="1114097" cy="4624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LINK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3" name="Téglalap 32">
            <a:hlinkClick r:id="rId4"/>
          </p:cNvPr>
          <p:cNvSpPr/>
          <p:nvPr/>
        </p:nvSpPr>
        <p:spPr>
          <a:xfrm>
            <a:off x="10068909" y="5496911"/>
            <a:ext cx="1114097" cy="4624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LINK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5909393" y="4211286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Gyermekjogi Egyezmény gyereknyelven</a:t>
            </a:r>
          </a:p>
        </p:txBody>
      </p:sp>
      <p:sp>
        <p:nvSpPr>
          <p:cNvPr id="36" name="Téglalap 35"/>
          <p:cNvSpPr/>
          <p:nvPr/>
        </p:nvSpPr>
        <p:spPr>
          <a:xfrm>
            <a:off x="8098029" y="4820886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Diákjogi kisokos</a:t>
            </a:r>
          </a:p>
        </p:txBody>
      </p:sp>
      <p:sp>
        <p:nvSpPr>
          <p:cNvPr id="37" name="Téglalap 36"/>
          <p:cNvSpPr/>
          <p:nvPr/>
        </p:nvSpPr>
        <p:spPr>
          <a:xfrm>
            <a:off x="8296610" y="5545941"/>
            <a:ext cx="1533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TVT Házirend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43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31" y="1274472"/>
            <a:ext cx="1719344" cy="1071563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4" y="3328022"/>
            <a:ext cx="1739922" cy="253707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912" y="4347055"/>
            <a:ext cx="2752436" cy="1548245"/>
          </a:xfrm>
          <a:prstGeom prst="rect">
            <a:avLst/>
          </a:prstGeom>
        </p:spPr>
      </p:pic>
      <p:pic>
        <p:nvPicPr>
          <p:cNvPr id="19" name="Picture 4" descr="https://upload.wikimedia.org/wikipedia/commons/a/a0/1%C3%AD%C3%AD%C3%A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69317" r="-1043" b="206"/>
          <a:stretch/>
        </p:blipFill>
        <p:spPr bwMode="auto">
          <a:xfrm>
            <a:off x="9604373" y="1107715"/>
            <a:ext cx="1220645" cy="18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283" y="4922982"/>
            <a:ext cx="3202976" cy="107141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5130" y="627491"/>
            <a:ext cx="1188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Párosítsa  a </a:t>
            </a:r>
            <a:r>
              <a:rPr lang="hu-HU" sz="2400" b="1" dirty="0">
                <a:solidFill>
                  <a:srgbClr val="002060"/>
                </a:solidFill>
              </a:rPr>
              <a:t>t</a:t>
            </a:r>
            <a:r>
              <a:rPr lang="hu-HU" sz="2400" b="1" dirty="0" smtClean="0">
                <a:solidFill>
                  <a:srgbClr val="002060"/>
                </a:solidFill>
              </a:rPr>
              <a:t>anulók jogait  a képekhez!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Gyermekek és tanulók jogai</a:t>
            </a:r>
          </a:p>
        </p:txBody>
      </p:sp>
      <p:sp>
        <p:nvSpPr>
          <p:cNvPr id="4" name="Téglalap 3"/>
          <p:cNvSpPr/>
          <p:nvPr/>
        </p:nvSpPr>
        <p:spPr>
          <a:xfrm>
            <a:off x="6400801" y="1028205"/>
            <a:ext cx="212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S</a:t>
            </a:r>
            <a:r>
              <a:rPr lang="hu-HU" dirty="0" smtClean="0"/>
              <a:t>zabadon </a:t>
            </a:r>
            <a:r>
              <a:rPr lang="hu-HU" dirty="0"/>
              <a:t>véleményt </a:t>
            </a:r>
            <a:r>
              <a:rPr lang="hu-HU" dirty="0" smtClean="0"/>
              <a:t>nyilvánítson;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165601" y="3330015"/>
            <a:ext cx="3546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Képességeinek</a:t>
            </a:r>
            <a:r>
              <a:rPr lang="hu-HU" dirty="0"/>
              <a:t>, érdeklődésének, </a:t>
            </a:r>
            <a:r>
              <a:rPr lang="hu-HU" dirty="0" smtClean="0"/>
              <a:t>adottságainak megfelelő </a:t>
            </a:r>
            <a:r>
              <a:rPr lang="hu-HU" dirty="0"/>
              <a:t>nevelésben és </a:t>
            </a:r>
            <a:r>
              <a:rPr lang="hu-HU" dirty="0" smtClean="0"/>
              <a:t>oktatásban részesüljön</a:t>
            </a:r>
            <a:r>
              <a:rPr lang="hu-HU" dirty="0"/>
              <a:t>;</a:t>
            </a:r>
          </a:p>
        </p:txBody>
      </p:sp>
      <p:sp>
        <p:nvSpPr>
          <p:cNvPr id="7" name="Téglalap 6"/>
          <p:cNvSpPr/>
          <p:nvPr/>
        </p:nvSpPr>
        <p:spPr>
          <a:xfrm>
            <a:off x="5929744" y="1683434"/>
            <a:ext cx="3491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Biztonságban </a:t>
            </a:r>
            <a:r>
              <a:rPr lang="hu-HU" dirty="0"/>
              <a:t>és egészséges </a:t>
            </a:r>
            <a:r>
              <a:rPr lang="hu-HU" dirty="0" smtClean="0"/>
              <a:t>környezetben neveljék </a:t>
            </a:r>
            <a:r>
              <a:rPr lang="hu-HU" dirty="0"/>
              <a:t>és oktassák;</a:t>
            </a:r>
          </a:p>
        </p:txBody>
      </p:sp>
      <p:sp>
        <p:nvSpPr>
          <p:cNvPr id="8" name="Téglalap 7"/>
          <p:cNvSpPr/>
          <p:nvPr/>
        </p:nvSpPr>
        <p:spPr>
          <a:xfrm>
            <a:off x="4082473" y="2332488"/>
            <a:ext cx="3676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I</a:t>
            </a:r>
            <a:r>
              <a:rPr lang="hu-HU" dirty="0" smtClean="0"/>
              <a:t>skolai </a:t>
            </a:r>
            <a:r>
              <a:rPr lang="hu-HU" dirty="0"/>
              <a:t>tanulmányi rendjét </a:t>
            </a:r>
            <a:r>
              <a:rPr lang="hu-HU" dirty="0" smtClean="0"/>
              <a:t>pihenőidő, szabadidő</a:t>
            </a:r>
            <a:r>
              <a:rPr lang="hu-HU" dirty="0"/>
              <a:t>, </a:t>
            </a:r>
            <a:r>
              <a:rPr lang="hu-HU" dirty="0" smtClean="0"/>
              <a:t>életkorának </a:t>
            </a:r>
            <a:r>
              <a:rPr lang="hu-HU" dirty="0"/>
              <a:t>és </a:t>
            </a:r>
            <a:r>
              <a:rPr lang="hu-HU" dirty="0" smtClean="0"/>
              <a:t>fejlett-</a:t>
            </a:r>
            <a:r>
              <a:rPr lang="hu-HU" dirty="0" err="1" smtClean="0"/>
              <a:t>ségének</a:t>
            </a:r>
            <a:r>
              <a:rPr lang="hu-HU" dirty="0" smtClean="0"/>
              <a:t> megfelelően alakítsák </a:t>
            </a:r>
            <a:r>
              <a:rPr lang="hu-HU" dirty="0"/>
              <a:t>ki</a:t>
            </a:r>
            <a:r>
              <a:rPr lang="hu-HU" dirty="0" smtClean="0"/>
              <a:t>;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448778" y="1035411"/>
            <a:ext cx="3362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Vallási</a:t>
            </a:r>
            <a:r>
              <a:rPr lang="hu-HU" dirty="0"/>
              <a:t>, világnézeti vagy </a:t>
            </a:r>
            <a:r>
              <a:rPr lang="hu-HU" dirty="0" smtClean="0"/>
              <a:t>más meggyőződését, nemzetiségi önazonosságát tiszteletben </a:t>
            </a:r>
            <a:r>
              <a:rPr lang="hu-HU" dirty="0"/>
              <a:t>tartsák;</a:t>
            </a:r>
          </a:p>
        </p:txBody>
      </p:sp>
    </p:spTree>
    <p:extLst>
      <p:ext uri="{BB962C8B-B14F-4D97-AF65-F5344CB8AC3E}">
        <p14:creationId xmlns:p14="http://schemas.microsoft.com/office/powerpoint/2010/main" val="376138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51003 0.1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8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22565 0.63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33399 0.51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01159 0.368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51797 0.27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5058064"/>
            <a:ext cx="1119133" cy="135197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12" y="2927494"/>
            <a:ext cx="2035752" cy="129219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03" y="1063769"/>
            <a:ext cx="2223943" cy="119918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5"/>
          <a:srcRect b="41486"/>
          <a:stretch/>
        </p:blipFill>
        <p:spPr>
          <a:xfrm>
            <a:off x="8726776" y="1585000"/>
            <a:ext cx="2857500" cy="93633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233" y="4346863"/>
            <a:ext cx="2857500" cy="16002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Gyermekek és tanulók jogai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5130" y="646345"/>
            <a:ext cx="1188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3</a:t>
            </a:r>
            <a:r>
              <a:rPr lang="hu-HU" sz="2400" b="1" dirty="0" smtClean="0">
                <a:solidFill>
                  <a:srgbClr val="002060"/>
                </a:solidFill>
              </a:rPr>
              <a:t>. Párosítsa  a </a:t>
            </a:r>
            <a:r>
              <a:rPr lang="hu-HU" sz="2400" b="1" dirty="0">
                <a:solidFill>
                  <a:srgbClr val="002060"/>
                </a:solidFill>
              </a:rPr>
              <a:t>t</a:t>
            </a:r>
            <a:r>
              <a:rPr lang="hu-HU" sz="2400" b="1" dirty="0" smtClean="0">
                <a:solidFill>
                  <a:srgbClr val="002060"/>
                </a:solidFill>
              </a:rPr>
              <a:t>anulók kötelességeit  a képekhez!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833567" y="2141540"/>
            <a:ext cx="2770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Saját </a:t>
            </a:r>
            <a:r>
              <a:rPr lang="hu-HU" dirty="0"/>
              <a:t>környezet </a:t>
            </a:r>
            <a:r>
              <a:rPr lang="hu-HU" dirty="0" smtClean="0"/>
              <a:t>és eszközök </a:t>
            </a:r>
            <a:r>
              <a:rPr lang="hu-HU" dirty="0"/>
              <a:t>rendben </a:t>
            </a:r>
            <a:r>
              <a:rPr lang="hu-HU" dirty="0" smtClean="0"/>
              <a:t>tartása;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271382" y="3496179"/>
            <a:ext cx="200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Házirend betartása;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927739" y="4168398"/>
            <a:ext cx="2787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Saját </a:t>
            </a:r>
            <a:r>
              <a:rPr lang="hu-HU" dirty="0"/>
              <a:t>és társak testi </a:t>
            </a:r>
            <a:r>
              <a:rPr lang="hu-HU" dirty="0" err="1" smtClean="0"/>
              <a:t>épsé</a:t>
            </a:r>
            <a:r>
              <a:rPr lang="hu-HU" dirty="0" smtClean="0"/>
              <a:t>-gének, egészségének óvása;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637604" y="1093546"/>
            <a:ext cx="3797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iskola </a:t>
            </a:r>
            <a:r>
              <a:rPr lang="hu-HU" dirty="0" smtClean="0"/>
              <a:t>tanárainak, alkalmazottainak </a:t>
            </a:r>
            <a:r>
              <a:rPr lang="hu-HU" dirty="0"/>
              <a:t>és a </a:t>
            </a:r>
            <a:r>
              <a:rPr lang="hu-HU" dirty="0" smtClean="0"/>
              <a:t>tanulótársak emberi méltóságának, jogainak tiszteletben tartása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983968" y="2994951"/>
            <a:ext cx="2564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Rászoruló társak segítése</a:t>
            </a:r>
            <a:endParaRPr lang="hu-HU" dirty="0"/>
          </a:p>
        </p:txBody>
      </p:sp>
      <p:sp>
        <p:nvSpPr>
          <p:cNvPr id="18" name="Téglalap 17">
            <a:hlinkClick r:id="rId7"/>
          </p:cNvPr>
          <p:cNvSpPr/>
          <p:nvPr/>
        </p:nvSpPr>
        <p:spPr>
          <a:xfrm>
            <a:off x="5563173" y="6169401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223491" y="6225308"/>
            <a:ext cx="233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Feladatok megoldása: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173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5937 0.2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1276 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33737 0.42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38933 0.55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30273 -0.1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465</Words>
  <Application>Microsoft Office PowerPoint</Application>
  <PresentationFormat>Szélesvásznú</PresentationFormat>
  <Paragraphs>162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Office-téma</vt:lpstr>
      <vt:lpstr>Parlamentáris demokrácia működése A gyermekek és tanulók jogai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337</cp:revision>
  <dcterms:created xsi:type="dcterms:W3CDTF">2018-08-20T12:49:51Z</dcterms:created>
  <dcterms:modified xsi:type="dcterms:W3CDTF">2020-04-13T06:14:50Z</dcterms:modified>
</cp:coreProperties>
</file>